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diagrams/data1.xml" ContentType="application/vnd.openxmlformats-officedocument.drawingml.diagramData+xml"/>
  <Override PartName="/ppt/presentation.xml" ContentType="application/vnd.openxmlformats-officedocument.presentationml.slideshow.main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33" r:id="rId2"/>
  </p:sldMasterIdLst>
  <p:notesMasterIdLst>
    <p:notesMasterId r:id="rId13"/>
  </p:notesMasterIdLst>
  <p:sldIdLst>
    <p:sldId id="261" r:id="rId3"/>
    <p:sldId id="257" r:id="rId4"/>
    <p:sldId id="260" r:id="rId5"/>
    <p:sldId id="262" r:id="rId6"/>
    <p:sldId id="263" r:id="rId7"/>
    <p:sldId id="266" r:id="rId8"/>
    <p:sldId id="265" r:id="rId9"/>
    <p:sldId id="268" r:id="rId10"/>
    <p:sldId id="270" r:id="rId11"/>
    <p:sldId id="269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0A6BD7-04BB-9DB3-61F4-46F7396B5E41}" v="699" dt="2020-04-06T13:47:06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368" autoAdjust="0"/>
    <p:restoredTop sz="94291" autoAdjust="0"/>
  </p:normalViewPr>
  <p:slideViewPr>
    <p:cSldViewPr snapToGrid="0">
      <p:cViewPr varScale="1">
        <p:scale>
          <a:sx n="73" d="100"/>
          <a:sy n="73" d="100"/>
        </p:scale>
        <p:origin x="171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21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slide" Target="../slides/slide4.xml"/><Relationship Id="rId1" Type="http://schemas.openxmlformats.org/officeDocument/2006/relationships/slide" Target="../slides/slide3.xml"/><Relationship Id="rId5" Type="http://schemas.openxmlformats.org/officeDocument/2006/relationships/slide" Target="../slides/slide7.xml"/><Relationship Id="rId4" Type="http://schemas.openxmlformats.org/officeDocument/2006/relationships/slide" Target="../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CBBA16-9096-4253-AC6C-BA44D495AC82}" type="doc">
      <dgm:prSet loTypeId="urn:microsoft.com/office/officeart/2005/8/layout/radial4" loCatId="relationship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48C54BE9-C63E-4CDB-917F-6AACC9253380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s-ES" b="0" dirty="0">
              <a:latin typeface="+mn-lt"/>
            </a:rPr>
            <a:t>RECUERDA ESTOS EJERCICIOS NO REMPLAZAN LAS ACTIVIDADES TERAPEUTICAS ORIENTADAS POR EL PROFESIONAL.</a:t>
          </a:r>
        </a:p>
      </dgm:t>
    </dgm:pt>
    <dgm:pt modelId="{B7912642-15AA-4F7E-9F6A-D5596C730770}" type="parTrans" cxnId="{0FDD4180-6333-4FFF-AACE-465EAAAEAE5F}">
      <dgm:prSet/>
      <dgm:spPr/>
      <dgm:t>
        <a:bodyPr/>
        <a:lstStyle/>
        <a:p>
          <a:endParaRPr lang="es-CO">
            <a:latin typeface="+mn-lt"/>
          </a:endParaRPr>
        </a:p>
      </dgm:t>
    </dgm:pt>
    <dgm:pt modelId="{68152721-A26C-4A34-9747-AB7FA200A797}" type="sibTrans" cxnId="{0FDD4180-6333-4FFF-AACE-465EAAAEAE5F}">
      <dgm:prSet/>
      <dgm:spPr/>
      <dgm:t>
        <a:bodyPr/>
        <a:lstStyle/>
        <a:p>
          <a:endParaRPr lang="es-CO">
            <a:latin typeface="+mn-lt"/>
          </a:endParaRPr>
        </a:p>
      </dgm:t>
    </dgm:pt>
    <dgm:pt modelId="{6991501C-48F5-4C7D-AD61-D244B223FBDB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s-ES" dirty="0">
              <a:latin typeface="+mn-lt"/>
              <a:hlinkClick xmlns:r="http://schemas.openxmlformats.org/officeDocument/2006/relationships" r:id="rId1" action="ppaction://hlinksldjump"/>
            </a:rPr>
            <a:t>AUDITIVO</a:t>
          </a:r>
          <a:endParaRPr lang="es-ES" dirty="0">
            <a:latin typeface="+mn-lt"/>
          </a:endParaRPr>
        </a:p>
      </dgm:t>
    </dgm:pt>
    <dgm:pt modelId="{A701B5C6-9607-48C4-BFF3-4D937487358B}" type="parTrans" cxnId="{3B2B5E40-1B04-4C3E-AB5B-AC52C1ACB817}">
      <dgm:prSet/>
      <dgm:spPr/>
      <dgm:t>
        <a:bodyPr/>
        <a:lstStyle/>
        <a:p>
          <a:endParaRPr lang="es-CO">
            <a:latin typeface="+mn-lt"/>
          </a:endParaRPr>
        </a:p>
      </dgm:t>
    </dgm:pt>
    <dgm:pt modelId="{61AEAFAD-5574-48E7-AB93-827073F98C51}" type="sibTrans" cxnId="{3B2B5E40-1B04-4C3E-AB5B-AC52C1ACB817}">
      <dgm:prSet/>
      <dgm:spPr/>
      <dgm:t>
        <a:bodyPr/>
        <a:lstStyle/>
        <a:p>
          <a:endParaRPr lang="es-CO">
            <a:latin typeface="+mn-lt"/>
          </a:endParaRPr>
        </a:p>
      </dgm:t>
    </dgm:pt>
    <dgm:pt modelId="{6FACA9B6-465E-4957-BD34-A5D2B6451970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s-ES" dirty="0">
              <a:latin typeface="+mn-lt"/>
              <a:hlinkClick xmlns:r="http://schemas.openxmlformats.org/officeDocument/2006/relationships" r:id="rId2" action="ppaction://hlinksldjump"/>
            </a:rPr>
            <a:t>TÁCTIL</a:t>
          </a:r>
          <a:endParaRPr lang="es-ES" dirty="0">
            <a:latin typeface="+mn-lt"/>
          </a:endParaRPr>
        </a:p>
      </dgm:t>
    </dgm:pt>
    <dgm:pt modelId="{40EC4467-EC5B-4013-8663-66E6B471FAA1}" type="parTrans" cxnId="{6070DE10-1068-4AA4-91B7-8FBFFE26C1CF}">
      <dgm:prSet/>
      <dgm:spPr/>
      <dgm:t>
        <a:bodyPr/>
        <a:lstStyle/>
        <a:p>
          <a:endParaRPr lang="es-CO"/>
        </a:p>
      </dgm:t>
    </dgm:pt>
    <dgm:pt modelId="{889C12BD-AD25-4190-8616-2B42879759D0}" type="sibTrans" cxnId="{6070DE10-1068-4AA4-91B7-8FBFFE26C1CF}">
      <dgm:prSet/>
      <dgm:spPr/>
      <dgm:t>
        <a:bodyPr/>
        <a:lstStyle/>
        <a:p>
          <a:endParaRPr lang="es-CO"/>
        </a:p>
      </dgm:t>
    </dgm:pt>
    <dgm:pt modelId="{2D7103E7-8F95-4A32-9DA0-938378291E13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s-ES" dirty="0">
              <a:latin typeface="+mn-lt"/>
              <a:hlinkClick xmlns:r="http://schemas.openxmlformats.org/officeDocument/2006/relationships" r:id="rId3" action="ppaction://hlinksldjump"/>
            </a:rPr>
            <a:t>OLFATIVO</a:t>
          </a:r>
          <a:endParaRPr lang="es-ES" dirty="0">
            <a:latin typeface="+mn-lt"/>
          </a:endParaRPr>
        </a:p>
      </dgm:t>
    </dgm:pt>
    <dgm:pt modelId="{D6E6414A-2071-4B40-B73A-F1EA3C34E969}" type="parTrans" cxnId="{46E05F39-C3DE-470A-B398-E54F105D8173}">
      <dgm:prSet/>
      <dgm:spPr/>
      <dgm:t>
        <a:bodyPr/>
        <a:lstStyle/>
        <a:p>
          <a:endParaRPr lang="es-CO"/>
        </a:p>
      </dgm:t>
    </dgm:pt>
    <dgm:pt modelId="{900AEA6C-9884-46E9-82FF-4CBA6BCA026E}" type="sibTrans" cxnId="{46E05F39-C3DE-470A-B398-E54F105D8173}">
      <dgm:prSet/>
      <dgm:spPr/>
      <dgm:t>
        <a:bodyPr/>
        <a:lstStyle/>
        <a:p>
          <a:endParaRPr lang="es-CO"/>
        </a:p>
      </dgm:t>
    </dgm:pt>
    <dgm:pt modelId="{49F23FFD-1C48-4D10-A767-9C8B70243B43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s-ES" dirty="0">
              <a:latin typeface="+mn-lt"/>
              <a:hlinkClick xmlns:r="http://schemas.openxmlformats.org/officeDocument/2006/relationships" r:id="rId4" action="ppaction://hlinksldjump"/>
            </a:rPr>
            <a:t>VISUAL</a:t>
          </a:r>
          <a:endParaRPr lang="es-ES" dirty="0">
            <a:latin typeface="+mn-lt"/>
          </a:endParaRPr>
        </a:p>
      </dgm:t>
    </dgm:pt>
    <dgm:pt modelId="{5E9DB8B8-E4C3-4D7D-83F1-82C31A7A1345}" type="parTrans" cxnId="{0A9558EE-75DE-4309-B1D2-6C5683FA5C64}">
      <dgm:prSet/>
      <dgm:spPr/>
      <dgm:t>
        <a:bodyPr/>
        <a:lstStyle/>
        <a:p>
          <a:endParaRPr lang="es-CO"/>
        </a:p>
      </dgm:t>
    </dgm:pt>
    <dgm:pt modelId="{8EA62BB0-A702-458A-BC34-B1D043729301}" type="sibTrans" cxnId="{0A9558EE-75DE-4309-B1D2-6C5683FA5C64}">
      <dgm:prSet/>
      <dgm:spPr/>
      <dgm:t>
        <a:bodyPr/>
        <a:lstStyle/>
        <a:p>
          <a:endParaRPr lang="es-CO"/>
        </a:p>
      </dgm:t>
    </dgm:pt>
    <dgm:pt modelId="{12801CB3-7B94-4ACC-8494-46513A9E8CB0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s-ES" dirty="0">
              <a:latin typeface="+mn-lt"/>
              <a:hlinkClick xmlns:r="http://schemas.openxmlformats.org/officeDocument/2006/relationships" r:id="rId5" action="ppaction://hlinksldjump"/>
            </a:rPr>
            <a:t>MOTOR</a:t>
          </a:r>
          <a:endParaRPr lang="es-ES" dirty="0">
            <a:latin typeface="+mn-lt"/>
          </a:endParaRPr>
        </a:p>
      </dgm:t>
    </dgm:pt>
    <dgm:pt modelId="{846FCB3F-4640-43BA-A08F-638ACB998B95}" type="parTrans" cxnId="{F963E6A1-0F9D-4D38-AFDE-FC7615B1D3A0}">
      <dgm:prSet/>
      <dgm:spPr/>
      <dgm:t>
        <a:bodyPr/>
        <a:lstStyle/>
        <a:p>
          <a:endParaRPr lang="es-CO"/>
        </a:p>
      </dgm:t>
    </dgm:pt>
    <dgm:pt modelId="{D1D5F17E-0845-4E86-AB6D-D16C1620E735}" type="sibTrans" cxnId="{F963E6A1-0F9D-4D38-AFDE-FC7615B1D3A0}">
      <dgm:prSet/>
      <dgm:spPr/>
      <dgm:t>
        <a:bodyPr/>
        <a:lstStyle/>
        <a:p>
          <a:endParaRPr lang="es-CO"/>
        </a:p>
      </dgm:t>
    </dgm:pt>
    <dgm:pt modelId="{07F60321-2A41-4319-B525-02FFA7B917C5}" type="pres">
      <dgm:prSet presAssocID="{83CBBA16-9096-4253-AC6C-BA44D495AC8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45FF506D-41B1-4C69-8B3F-5231A3AFDFF0}" type="pres">
      <dgm:prSet presAssocID="{48C54BE9-C63E-4CDB-917F-6AACC9253380}" presName="centerShape" presStyleLbl="node0" presStyleIdx="0" presStyleCnt="1" custScaleX="140206" custScaleY="142014"/>
      <dgm:spPr/>
      <dgm:t>
        <a:bodyPr/>
        <a:lstStyle/>
        <a:p>
          <a:endParaRPr lang="es-ES"/>
        </a:p>
      </dgm:t>
    </dgm:pt>
    <dgm:pt modelId="{92AD8C49-947B-4398-8EE5-F421E35C746B}" type="pres">
      <dgm:prSet presAssocID="{A701B5C6-9607-48C4-BFF3-4D937487358B}" presName="parTrans" presStyleLbl="bgSibTrans2D1" presStyleIdx="0" presStyleCnt="5"/>
      <dgm:spPr/>
      <dgm:t>
        <a:bodyPr/>
        <a:lstStyle/>
        <a:p>
          <a:endParaRPr lang="es-ES"/>
        </a:p>
      </dgm:t>
    </dgm:pt>
    <dgm:pt modelId="{09C62A29-6126-4E3F-BA40-29829D16810A}" type="pres">
      <dgm:prSet presAssocID="{6991501C-48F5-4C7D-AD61-D244B223FBDB}" presName="node" presStyleLbl="node1" presStyleIdx="0" presStyleCnt="5" custRadScaleRad="98097" custRadScaleInc="-228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0CDBA48-4293-4D30-AECD-2905AE98EDC2}" type="pres">
      <dgm:prSet presAssocID="{40EC4467-EC5B-4013-8663-66E6B471FAA1}" presName="parTrans" presStyleLbl="bgSibTrans2D1" presStyleIdx="1" presStyleCnt="5"/>
      <dgm:spPr/>
      <dgm:t>
        <a:bodyPr/>
        <a:lstStyle/>
        <a:p>
          <a:endParaRPr lang="es-ES"/>
        </a:p>
      </dgm:t>
    </dgm:pt>
    <dgm:pt modelId="{A8974502-DB53-4AD6-A25B-19ACE0D93048}" type="pres">
      <dgm:prSet presAssocID="{6FACA9B6-465E-4957-BD34-A5D2B6451970}" presName="node" presStyleLbl="node1" presStyleIdx="1" presStyleCnt="5" custRadScaleRad="105980" custRadScaleInc="-3970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F2F76A6-51B3-444D-8358-5C491A174511}" type="pres">
      <dgm:prSet presAssocID="{D6E6414A-2071-4B40-B73A-F1EA3C34E969}" presName="parTrans" presStyleLbl="bgSibTrans2D1" presStyleIdx="2" presStyleCnt="5"/>
      <dgm:spPr/>
      <dgm:t>
        <a:bodyPr/>
        <a:lstStyle/>
        <a:p>
          <a:endParaRPr lang="es-ES"/>
        </a:p>
      </dgm:t>
    </dgm:pt>
    <dgm:pt modelId="{2C771D6B-1DFA-4325-9576-9AD2F3F53FA2}" type="pres">
      <dgm:prSet presAssocID="{2D7103E7-8F95-4A32-9DA0-938378291E13}" presName="node" presStyleLbl="node1" presStyleIdx="2" presStyleCnt="5" custScaleY="53743" custRadScaleRad="78099" custRadScaleInc="406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A225DE9-E9AE-43A7-88B9-BD19FBAEBAE6}" type="pres">
      <dgm:prSet presAssocID="{5E9DB8B8-E4C3-4D7D-83F1-82C31A7A1345}" presName="parTrans" presStyleLbl="bgSibTrans2D1" presStyleIdx="3" presStyleCnt="5"/>
      <dgm:spPr/>
      <dgm:t>
        <a:bodyPr/>
        <a:lstStyle/>
        <a:p>
          <a:endParaRPr lang="es-ES"/>
        </a:p>
      </dgm:t>
    </dgm:pt>
    <dgm:pt modelId="{109D96F5-6F8C-4193-97C7-7E11F9080120}" type="pres">
      <dgm:prSet presAssocID="{49F23FFD-1C48-4D10-A767-9C8B70243B43}" presName="node" presStyleLbl="node1" presStyleIdx="3" presStyleCnt="5" custRadScaleRad="105133" custRadScaleInc="1407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DC06BC-0601-4BD3-BD74-E817007D053C}" type="pres">
      <dgm:prSet presAssocID="{846FCB3F-4640-43BA-A08F-638ACB998B95}" presName="parTrans" presStyleLbl="bgSibTrans2D1" presStyleIdx="4" presStyleCnt="5"/>
      <dgm:spPr/>
      <dgm:t>
        <a:bodyPr/>
        <a:lstStyle/>
        <a:p>
          <a:endParaRPr lang="es-ES"/>
        </a:p>
      </dgm:t>
    </dgm:pt>
    <dgm:pt modelId="{2F0F043B-2779-4E91-8792-E26ACEB6C897}" type="pres">
      <dgm:prSet presAssocID="{12801CB3-7B94-4ACC-8494-46513A9E8CB0}" presName="node" presStyleLbl="node1" presStyleIdx="4" presStyleCnt="5" custRadScaleRad="102138" custRadScaleInc="219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8943A12-8C38-4BE3-88AE-62D5B618678D}" type="presOf" srcId="{2D7103E7-8F95-4A32-9DA0-938378291E13}" destId="{2C771D6B-1DFA-4325-9576-9AD2F3F53FA2}" srcOrd="0" destOrd="0" presId="urn:microsoft.com/office/officeart/2005/8/layout/radial4"/>
    <dgm:cxn modelId="{EC091FEE-8C4E-4E7F-93B0-A9BD81EA290C}" type="presOf" srcId="{5E9DB8B8-E4C3-4D7D-83F1-82C31A7A1345}" destId="{8A225DE9-E9AE-43A7-88B9-BD19FBAEBAE6}" srcOrd="0" destOrd="0" presId="urn:microsoft.com/office/officeart/2005/8/layout/radial4"/>
    <dgm:cxn modelId="{E8313302-3829-4BA1-B4A3-F9505D98B28F}" type="presOf" srcId="{A701B5C6-9607-48C4-BFF3-4D937487358B}" destId="{92AD8C49-947B-4398-8EE5-F421E35C746B}" srcOrd="0" destOrd="0" presId="urn:microsoft.com/office/officeart/2005/8/layout/radial4"/>
    <dgm:cxn modelId="{BAFFF362-F25F-442A-A1E3-DCA1B2C836A7}" type="presOf" srcId="{40EC4467-EC5B-4013-8663-66E6B471FAA1}" destId="{E0CDBA48-4293-4D30-AECD-2905AE98EDC2}" srcOrd="0" destOrd="0" presId="urn:microsoft.com/office/officeart/2005/8/layout/radial4"/>
    <dgm:cxn modelId="{3B2B5E40-1B04-4C3E-AB5B-AC52C1ACB817}" srcId="{48C54BE9-C63E-4CDB-917F-6AACC9253380}" destId="{6991501C-48F5-4C7D-AD61-D244B223FBDB}" srcOrd="0" destOrd="0" parTransId="{A701B5C6-9607-48C4-BFF3-4D937487358B}" sibTransId="{61AEAFAD-5574-48E7-AB93-827073F98C51}"/>
    <dgm:cxn modelId="{F22C438E-F31B-452F-A962-4E2009BC8284}" type="presOf" srcId="{6991501C-48F5-4C7D-AD61-D244B223FBDB}" destId="{09C62A29-6126-4E3F-BA40-29829D16810A}" srcOrd="0" destOrd="0" presId="urn:microsoft.com/office/officeart/2005/8/layout/radial4"/>
    <dgm:cxn modelId="{0A9558EE-75DE-4309-B1D2-6C5683FA5C64}" srcId="{48C54BE9-C63E-4CDB-917F-6AACC9253380}" destId="{49F23FFD-1C48-4D10-A767-9C8B70243B43}" srcOrd="3" destOrd="0" parTransId="{5E9DB8B8-E4C3-4D7D-83F1-82C31A7A1345}" sibTransId="{8EA62BB0-A702-458A-BC34-B1D043729301}"/>
    <dgm:cxn modelId="{0E062058-4EB2-4ECC-96FC-FA7D5CA73BFD}" type="presOf" srcId="{49F23FFD-1C48-4D10-A767-9C8B70243B43}" destId="{109D96F5-6F8C-4193-97C7-7E11F9080120}" srcOrd="0" destOrd="0" presId="urn:microsoft.com/office/officeart/2005/8/layout/radial4"/>
    <dgm:cxn modelId="{47861892-0682-45EF-93F4-FB6CAAFDDBA6}" type="presOf" srcId="{D6E6414A-2071-4B40-B73A-F1EA3C34E969}" destId="{EF2F76A6-51B3-444D-8358-5C491A174511}" srcOrd="0" destOrd="0" presId="urn:microsoft.com/office/officeart/2005/8/layout/radial4"/>
    <dgm:cxn modelId="{50057DF9-8BC9-4CB0-A72E-77863AEA7145}" type="presOf" srcId="{12801CB3-7B94-4ACC-8494-46513A9E8CB0}" destId="{2F0F043B-2779-4E91-8792-E26ACEB6C897}" srcOrd="0" destOrd="0" presId="urn:microsoft.com/office/officeart/2005/8/layout/radial4"/>
    <dgm:cxn modelId="{6070DE10-1068-4AA4-91B7-8FBFFE26C1CF}" srcId="{48C54BE9-C63E-4CDB-917F-6AACC9253380}" destId="{6FACA9B6-465E-4957-BD34-A5D2B6451970}" srcOrd="1" destOrd="0" parTransId="{40EC4467-EC5B-4013-8663-66E6B471FAA1}" sibTransId="{889C12BD-AD25-4190-8616-2B42879759D0}"/>
    <dgm:cxn modelId="{3FC595D4-3837-4E07-81CD-AA06D39CA103}" type="presOf" srcId="{48C54BE9-C63E-4CDB-917F-6AACC9253380}" destId="{45FF506D-41B1-4C69-8B3F-5231A3AFDFF0}" srcOrd="0" destOrd="0" presId="urn:microsoft.com/office/officeart/2005/8/layout/radial4"/>
    <dgm:cxn modelId="{0FDD4180-6333-4FFF-AACE-465EAAAEAE5F}" srcId="{83CBBA16-9096-4253-AC6C-BA44D495AC82}" destId="{48C54BE9-C63E-4CDB-917F-6AACC9253380}" srcOrd="0" destOrd="0" parTransId="{B7912642-15AA-4F7E-9F6A-D5596C730770}" sibTransId="{68152721-A26C-4A34-9747-AB7FA200A797}"/>
    <dgm:cxn modelId="{46E05F39-C3DE-470A-B398-E54F105D8173}" srcId="{48C54BE9-C63E-4CDB-917F-6AACC9253380}" destId="{2D7103E7-8F95-4A32-9DA0-938378291E13}" srcOrd="2" destOrd="0" parTransId="{D6E6414A-2071-4B40-B73A-F1EA3C34E969}" sibTransId="{900AEA6C-9884-46E9-82FF-4CBA6BCA026E}"/>
    <dgm:cxn modelId="{BF63975E-1013-4094-B937-0709D4CE5565}" type="presOf" srcId="{846FCB3F-4640-43BA-A08F-638ACB998B95}" destId="{55DC06BC-0601-4BD3-BD74-E817007D053C}" srcOrd="0" destOrd="0" presId="urn:microsoft.com/office/officeart/2005/8/layout/radial4"/>
    <dgm:cxn modelId="{C72A8F1B-607F-4531-AE1F-824D0059D9C1}" type="presOf" srcId="{6FACA9B6-465E-4957-BD34-A5D2B6451970}" destId="{A8974502-DB53-4AD6-A25B-19ACE0D93048}" srcOrd="0" destOrd="0" presId="urn:microsoft.com/office/officeart/2005/8/layout/radial4"/>
    <dgm:cxn modelId="{F963E6A1-0F9D-4D38-AFDE-FC7615B1D3A0}" srcId="{48C54BE9-C63E-4CDB-917F-6AACC9253380}" destId="{12801CB3-7B94-4ACC-8494-46513A9E8CB0}" srcOrd="4" destOrd="0" parTransId="{846FCB3F-4640-43BA-A08F-638ACB998B95}" sibTransId="{D1D5F17E-0845-4E86-AB6D-D16C1620E735}"/>
    <dgm:cxn modelId="{87473D8F-ADBB-4592-99B0-AF6F9A5A7DEF}" type="presOf" srcId="{83CBBA16-9096-4253-AC6C-BA44D495AC82}" destId="{07F60321-2A41-4319-B525-02FFA7B917C5}" srcOrd="0" destOrd="0" presId="urn:microsoft.com/office/officeart/2005/8/layout/radial4"/>
    <dgm:cxn modelId="{0D05EE7B-DF15-44D5-95FB-759837EB2BCE}" type="presParOf" srcId="{07F60321-2A41-4319-B525-02FFA7B917C5}" destId="{45FF506D-41B1-4C69-8B3F-5231A3AFDFF0}" srcOrd="0" destOrd="0" presId="urn:microsoft.com/office/officeart/2005/8/layout/radial4"/>
    <dgm:cxn modelId="{3DC2E1FD-E5B0-4BA2-AA03-6AB3426E01E7}" type="presParOf" srcId="{07F60321-2A41-4319-B525-02FFA7B917C5}" destId="{92AD8C49-947B-4398-8EE5-F421E35C746B}" srcOrd="1" destOrd="0" presId="urn:microsoft.com/office/officeart/2005/8/layout/radial4"/>
    <dgm:cxn modelId="{DCD5E86E-E41E-4A04-979C-D0C7DAE4A2CB}" type="presParOf" srcId="{07F60321-2A41-4319-B525-02FFA7B917C5}" destId="{09C62A29-6126-4E3F-BA40-29829D16810A}" srcOrd="2" destOrd="0" presId="urn:microsoft.com/office/officeart/2005/8/layout/radial4"/>
    <dgm:cxn modelId="{8A602E6A-815C-4BE9-8BA4-B7DEF2B0F09F}" type="presParOf" srcId="{07F60321-2A41-4319-B525-02FFA7B917C5}" destId="{E0CDBA48-4293-4D30-AECD-2905AE98EDC2}" srcOrd="3" destOrd="0" presId="urn:microsoft.com/office/officeart/2005/8/layout/radial4"/>
    <dgm:cxn modelId="{10A82BA3-22C8-4DE0-9C87-17DCE1C7D323}" type="presParOf" srcId="{07F60321-2A41-4319-B525-02FFA7B917C5}" destId="{A8974502-DB53-4AD6-A25B-19ACE0D93048}" srcOrd="4" destOrd="0" presId="urn:microsoft.com/office/officeart/2005/8/layout/radial4"/>
    <dgm:cxn modelId="{336EC4C3-3E16-45DD-90D7-5DBBFE94A93A}" type="presParOf" srcId="{07F60321-2A41-4319-B525-02FFA7B917C5}" destId="{EF2F76A6-51B3-444D-8358-5C491A174511}" srcOrd="5" destOrd="0" presId="urn:microsoft.com/office/officeart/2005/8/layout/radial4"/>
    <dgm:cxn modelId="{83E644CF-9AC2-459B-BE4E-4B1EA4248CB1}" type="presParOf" srcId="{07F60321-2A41-4319-B525-02FFA7B917C5}" destId="{2C771D6B-1DFA-4325-9576-9AD2F3F53FA2}" srcOrd="6" destOrd="0" presId="urn:microsoft.com/office/officeart/2005/8/layout/radial4"/>
    <dgm:cxn modelId="{9AD79578-6B0A-4E31-8CBB-6C9A7422DC17}" type="presParOf" srcId="{07F60321-2A41-4319-B525-02FFA7B917C5}" destId="{8A225DE9-E9AE-43A7-88B9-BD19FBAEBAE6}" srcOrd="7" destOrd="0" presId="urn:microsoft.com/office/officeart/2005/8/layout/radial4"/>
    <dgm:cxn modelId="{E8F0BC89-9876-4A89-AFB2-CCD264E98836}" type="presParOf" srcId="{07F60321-2A41-4319-B525-02FFA7B917C5}" destId="{109D96F5-6F8C-4193-97C7-7E11F9080120}" srcOrd="8" destOrd="0" presId="urn:microsoft.com/office/officeart/2005/8/layout/radial4"/>
    <dgm:cxn modelId="{9B3436ED-2A81-4A86-910E-B640030AA5B1}" type="presParOf" srcId="{07F60321-2A41-4319-B525-02FFA7B917C5}" destId="{55DC06BC-0601-4BD3-BD74-E817007D053C}" srcOrd="9" destOrd="0" presId="urn:microsoft.com/office/officeart/2005/8/layout/radial4"/>
    <dgm:cxn modelId="{F7F372F8-9A60-4825-8B6E-E65FBDD474EA}" type="presParOf" srcId="{07F60321-2A41-4319-B525-02FFA7B917C5}" destId="{2F0F043B-2779-4E91-8792-E26ACEB6C897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FF506D-41B1-4C69-8B3F-5231A3AFDFF0}">
      <dsp:nvSpPr>
        <dsp:cNvPr id="0" name=""/>
        <dsp:cNvSpPr/>
      </dsp:nvSpPr>
      <dsp:spPr>
        <a:xfrm>
          <a:off x="3086098" y="1924254"/>
          <a:ext cx="2852533" cy="28893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1800" b="0" kern="1200" dirty="0">
              <a:latin typeface="+mn-lt"/>
            </a:rPr>
            <a:t>RECUERDA ESTOS EJERCICIOS NO REMPLAZAN LAS ACTIVIDADES TERAPEUTICAS ORIENTADAS POR EL PROFESIONAL.</a:t>
          </a:r>
        </a:p>
      </dsp:txBody>
      <dsp:txXfrm>
        <a:off x="3503842" y="2347385"/>
        <a:ext cx="2017045" cy="2043055"/>
      </dsp:txXfrm>
    </dsp:sp>
    <dsp:sp modelId="{92AD8C49-947B-4398-8EE5-F421E35C746B}">
      <dsp:nvSpPr>
        <dsp:cNvPr id="0" name=""/>
        <dsp:cNvSpPr/>
      </dsp:nvSpPr>
      <dsp:spPr>
        <a:xfrm rot="10750666">
          <a:off x="1582460" y="3110844"/>
          <a:ext cx="1421149" cy="579841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C62A29-6126-4E3F-BA40-29829D16810A}">
      <dsp:nvSpPr>
        <dsp:cNvPr id="0" name=""/>
        <dsp:cNvSpPr/>
      </dsp:nvSpPr>
      <dsp:spPr>
        <a:xfrm>
          <a:off x="616132" y="2637840"/>
          <a:ext cx="1932803" cy="1546242"/>
        </a:xfrm>
        <a:prstGeom prst="roundRect">
          <a:avLst>
            <a:gd name="adj" fmla="val 10000"/>
          </a:avLst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55245" rIns="55245" bIns="55245" numCol="1" spcCol="1270" anchor="ctr" anchorCtr="0">
          <a:noAutofit/>
        </a:bodyPr>
        <a:lstStyle/>
        <a:p>
          <a:pPr lvl="0" algn="ctr" defTabSz="12890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900" kern="1200" dirty="0">
              <a:latin typeface="+mn-lt"/>
              <a:hlinkClick xmlns:r="http://schemas.openxmlformats.org/officeDocument/2006/relationships" r:id="" action="ppaction://hlinksldjump"/>
            </a:rPr>
            <a:t>AUDITIVO</a:t>
          </a:r>
          <a:endParaRPr lang="es-ES" sz="2900" kern="1200" dirty="0">
            <a:latin typeface="+mn-lt"/>
          </a:endParaRPr>
        </a:p>
      </dsp:txBody>
      <dsp:txXfrm>
        <a:off x="661420" y="2683128"/>
        <a:ext cx="1842227" cy="1455666"/>
      </dsp:txXfrm>
    </dsp:sp>
    <dsp:sp modelId="{E0CDBA48-4293-4D30-AECD-2905AE98EDC2}">
      <dsp:nvSpPr>
        <dsp:cNvPr id="0" name=""/>
        <dsp:cNvSpPr/>
      </dsp:nvSpPr>
      <dsp:spPr>
        <a:xfrm rot="12642480">
          <a:off x="1675722" y="1880978"/>
          <a:ext cx="1639197" cy="579841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974502-DB53-4AD6-A25B-19ACE0D93048}">
      <dsp:nvSpPr>
        <dsp:cNvPr id="0" name=""/>
        <dsp:cNvSpPr/>
      </dsp:nvSpPr>
      <dsp:spPr>
        <a:xfrm>
          <a:off x="824243" y="979239"/>
          <a:ext cx="1932803" cy="1546242"/>
        </a:xfrm>
        <a:prstGeom prst="roundRect">
          <a:avLst>
            <a:gd name="adj" fmla="val 10000"/>
          </a:avLst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55245" rIns="55245" bIns="55245" numCol="1" spcCol="1270" anchor="ctr" anchorCtr="0">
          <a:noAutofit/>
        </a:bodyPr>
        <a:lstStyle/>
        <a:p>
          <a:pPr lvl="0" algn="ctr" defTabSz="12890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900" kern="1200" dirty="0">
              <a:latin typeface="+mn-lt"/>
              <a:hlinkClick xmlns:r="http://schemas.openxmlformats.org/officeDocument/2006/relationships" r:id="" action="ppaction://hlinksldjump"/>
            </a:rPr>
            <a:t>TÁCTIL</a:t>
          </a:r>
          <a:endParaRPr lang="es-ES" sz="2900" kern="1200" dirty="0">
            <a:latin typeface="+mn-lt"/>
          </a:endParaRPr>
        </a:p>
      </dsp:txBody>
      <dsp:txXfrm>
        <a:off x="869531" y="1024527"/>
        <a:ext cx="1842227" cy="1455666"/>
      </dsp:txXfrm>
    </dsp:sp>
    <dsp:sp modelId="{EF2F76A6-51B3-444D-8358-5C491A174511}">
      <dsp:nvSpPr>
        <dsp:cNvPr id="0" name=""/>
        <dsp:cNvSpPr/>
      </dsp:nvSpPr>
      <dsp:spPr>
        <a:xfrm rot="16287847">
          <a:off x="4141596" y="1166471"/>
          <a:ext cx="839302" cy="579841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771D6B-1DFA-4325-9576-9AD2F3F53FA2}">
      <dsp:nvSpPr>
        <dsp:cNvPr id="0" name=""/>
        <dsp:cNvSpPr/>
      </dsp:nvSpPr>
      <dsp:spPr>
        <a:xfrm>
          <a:off x="3605568" y="621378"/>
          <a:ext cx="1932803" cy="830997"/>
        </a:xfrm>
        <a:prstGeom prst="roundRect">
          <a:avLst>
            <a:gd name="adj" fmla="val 10000"/>
          </a:avLst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55245" rIns="55245" bIns="55245" numCol="1" spcCol="1270" anchor="ctr" anchorCtr="0">
          <a:noAutofit/>
        </a:bodyPr>
        <a:lstStyle/>
        <a:p>
          <a:pPr lvl="0" algn="ctr" defTabSz="12890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900" kern="1200" dirty="0">
              <a:latin typeface="+mn-lt"/>
              <a:hlinkClick xmlns:r="http://schemas.openxmlformats.org/officeDocument/2006/relationships" r:id="" action="ppaction://hlinksldjump"/>
            </a:rPr>
            <a:t>OLFATIVO</a:t>
          </a:r>
          <a:endParaRPr lang="es-ES" sz="2900" kern="1200" dirty="0">
            <a:latin typeface="+mn-lt"/>
          </a:endParaRPr>
        </a:p>
      </dsp:txBody>
      <dsp:txXfrm>
        <a:off x="3629907" y="645717"/>
        <a:ext cx="1884125" cy="782319"/>
      </dsp:txXfrm>
    </dsp:sp>
    <dsp:sp modelId="{8A225DE9-E9AE-43A7-88B9-BD19FBAEBAE6}">
      <dsp:nvSpPr>
        <dsp:cNvPr id="0" name=""/>
        <dsp:cNvSpPr/>
      </dsp:nvSpPr>
      <dsp:spPr>
        <a:xfrm rot="19203977">
          <a:off x="5495675" y="1580823"/>
          <a:ext cx="1612677" cy="57984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9D96F5-6F8C-4193-97C7-7E11F9080120}">
      <dsp:nvSpPr>
        <dsp:cNvPr id="0" name=""/>
        <dsp:cNvSpPr/>
      </dsp:nvSpPr>
      <dsp:spPr>
        <a:xfrm>
          <a:off x="5953903" y="580032"/>
          <a:ext cx="1932803" cy="1546242"/>
        </a:xfrm>
        <a:prstGeom prst="roundRect">
          <a:avLst>
            <a:gd name="adj" fmla="val 10000"/>
          </a:avLst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55245" rIns="55245" bIns="55245" numCol="1" spcCol="1270" anchor="ctr" anchorCtr="0">
          <a:noAutofit/>
        </a:bodyPr>
        <a:lstStyle/>
        <a:p>
          <a:pPr lvl="0" algn="ctr" defTabSz="12890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900" kern="1200" dirty="0">
              <a:latin typeface="+mn-lt"/>
              <a:hlinkClick xmlns:r="http://schemas.openxmlformats.org/officeDocument/2006/relationships" r:id="" action="ppaction://hlinksldjump"/>
            </a:rPr>
            <a:t>VISUAL</a:t>
          </a:r>
          <a:endParaRPr lang="es-ES" sz="2900" kern="1200" dirty="0">
            <a:latin typeface="+mn-lt"/>
          </a:endParaRPr>
        </a:p>
      </dsp:txBody>
      <dsp:txXfrm>
        <a:off x="5999191" y="625320"/>
        <a:ext cx="1842227" cy="1455666"/>
      </dsp:txXfrm>
    </dsp:sp>
    <dsp:sp modelId="{55DC06BC-0601-4BD3-BD74-E817007D053C}">
      <dsp:nvSpPr>
        <dsp:cNvPr id="0" name=""/>
        <dsp:cNvSpPr/>
      </dsp:nvSpPr>
      <dsp:spPr>
        <a:xfrm rot="47347">
          <a:off x="6027769" y="3110438"/>
          <a:ext cx="1535215" cy="579841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0F043B-2779-4E91-8792-E26ACEB6C897}">
      <dsp:nvSpPr>
        <dsp:cNvPr id="0" name=""/>
        <dsp:cNvSpPr/>
      </dsp:nvSpPr>
      <dsp:spPr>
        <a:xfrm>
          <a:off x="6596510" y="2637808"/>
          <a:ext cx="1932803" cy="1546242"/>
        </a:xfrm>
        <a:prstGeom prst="roundRect">
          <a:avLst>
            <a:gd name="adj" fmla="val 10000"/>
          </a:avLst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45" tIns="55245" rIns="55245" bIns="55245" numCol="1" spcCol="1270" anchor="ctr" anchorCtr="0">
          <a:noAutofit/>
        </a:bodyPr>
        <a:lstStyle/>
        <a:p>
          <a:pPr lvl="0" algn="ctr" defTabSz="12890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2900" kern="1200" dirty="0">
              <a:latin typeface="+mn-lt"/>
              <a:hlinkClick xmlns:r="http://schemas.openxmlformats.org/officeDocument/2006/relationships" r:id="" action="ppaction://hlinksldjump"/>
            </a:rPr>
            <a:t>MOTOR</a:t>
          </a:r>
          <a:endParaRPr lang="es-ES" sz="2900" kern="1200" dirty="0">
            <a:latin typeface="+mn-lt"/>
          </a:endParaRPr>
        </a:p>
      </dsp:txBody>
      <dsp:txXfrm>
        <a:off x="6641798" y="2683096"/>
        <a:ext cx="1842227" cy="14556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2C6DA-6707-4FD6-B4F1-250ACBE8CEB5}" type="datetimeFigureOut">
              <a:rPr lang="es-CO" smtClean="0"/>
              <a:t>15/04/2020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9F914F-62F3-42A0-9B88-B5BE8DB2040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26605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013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1350" cap="all" baseline="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418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sz="1013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2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2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013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6"/>
            <a:ext cx="5266944" cy="1500187"/>
          </a:xfrm>
        </p:spPr>
        <p:txBody>
          <a:bodyPr/>
          <a:lstStyle>
            <a:lvl1pPr marL="0" indent="0">
              <a:buNone/>
              <a:defRPr sz="1350" cap="all" baseline="0">
                <a:solidFill>
                  <a:schemeClr val="tx1"/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991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sz="1013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2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261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sz="1013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>
            <a:normAutofit/>
          </a:bodyPr>
          <a:lstStyle>
            <a:lvl1pPr>
              <a:defRPr sz="22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1575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1575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48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41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013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22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330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507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1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sz="1013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4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3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013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942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6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013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1125" cap="all" baseline="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509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846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1092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482F65-92C1-9D47-898F-4A253290B2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E1871A5-7B76-B240-B250-C957A69E0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47F444-D6C8-784F-A08C-FB479A14B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0EB91A-DAFC-BC4B-8C48-27B8F77CA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A902F18-7B76-A143-BA8E-BAD59DE6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516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E99154-0E16-3044-AD72-87C1F73CD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8399F40-185E-DA4F-A2E0-F837440646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798423-8C97-6345-903F-C388F03C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8412EB6-CAF6-184D-8E78-DD1FEF2B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68D7F99-96CD-764D-A5EC-0792DBFD9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09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9C287B-B25A-014F-9082-A8B77F444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8B652E8-E139-284B-9D51-38A6F9FDA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263BFB-69BE-114E-822B-A55387863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D12F99D-A021-F54C-A52A-7496245D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3830A4-6247-C344-92E5-5309F929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7016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B872E3-9160-5147-BF6E-08F27D88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53709C-C54F-0047-81A7-D2D956D39B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722743A-306F-A544-B948-CAF0EAE68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BFA687E-93B0-044A-B543-BFC83F73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F680E17-2995-534E-8B4F-A0FF4BD6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42E4436-8203-5440-A9E3-1891FC513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7545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52300B-C809-1949-A056-D0D76BB0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A74FC6-E796-C644-8CFC-18957D185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01329B2-B36C-B342-A04E-3637BB9B6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BC57F28-3587-6F46-8302-3C143E6DB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B37C112-C611-E145-B4FA-73823253E1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D5BC1C8-E66A-414A-8A2D-44D864B56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9DD8B05-D5E2-4140-AFE0-BA7FDBB2E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95992F0-570F-7742-91E3-2BBD4FB7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6655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0E8253-558B-0942-8AB5-350C40BA8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A13E34E-7456-6249-938C-2F002AD23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EDC6CB6-517C-BB43-9B15-800A55CD7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52DC16F-1140-7B42-BFFD-29605268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4404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FE27891-500D-B949-BA80-F5FDCC384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F1E07F6-6054-F147-97EB-C5524152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124AD0D-7422-7740-BCE3-45DE13E2D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5498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4D0308-916F-FE45-B45E-2BB1C52C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E75BA2-4C20-F840-A9CD-34D252E0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7FB0F3E-0CDF-1D4B-B2B6-638B5DB7A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6F74669-9B96-8A4E-B2FF-43F1EDAC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E51DC39-1D15-424B-88C6-F169EDDAB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6E3750-DBD9-2040-845C-5A0DE22A1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926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43CE80-F329-D74A-AAB8-97774FB8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B51860C-1344-A24C-AAFD-2324CE8E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558666D-51B7-5C44-97FC-905114522E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DEE47D-4EC6-634C-94DD-65B814DF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CF2A910-378F-C645-938C-438A3092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B04A4BE-5B45-374B-A1DB-E796604B6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284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D3C065-2A3F-624A-8DD5-E7D3CA4AD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A364A5-88E4-6B46-8623-5419C3C05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AF1677-01C2-C54D-BD24-F31A6CDB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16BD9F-3822-A846-BDCF-03E047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1926D9-506C-8F47-AB52-3FD958F1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0626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A0D1C30-D300-F346-9A56-E04B897B7D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875CEEB-0752-AF4D-B90E-EE59A48B2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8AE280-D60B-0445-A38D-995E8C4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CB5AA7F-A858-5C49-A11D-CBDB6C9D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FC93034-8A0D-D94F-B8F6-A2B800D0D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71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428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25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6" r:id="rId12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10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10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10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10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10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89B8077-43A6-D848-8B58-7C1F63BC4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E616316-4D03-744B-B20E-32DE927FC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8225B1-B2FF-8D4E-A5F3-398A1864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0561588-1027-3543-AFC3-A866194F3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F24907C-3A69-A446-8E52-3D103A0A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240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4.xml"/><Relationship Id="rId1" Type="http://schemas.openxmlformats.org/officeDocument/2006/relationships/themeOverride" Target="../theme/themeOverride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hyperlink" Target="https://www.estimulaciontempranakids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timulaciontempranakids.com/actividades-para-bebes-meses-ejercicios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png"/><Relationship Id="rId5" Type="http://schemas.openxmlformats.org/officeDocument/2006/relationships/hyperlink" Target="https://www.estimulaciontempranakids.com/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timulaciontempranakids.com/" TargetMode="External"/><Relationship Id="rId2" Type="http://schemas.openxmlformats.org/officeDocument/2006/relationships/hyperlink" Target="https://www.estimulaciontempranakids.com/actividades-para-bebes-meses-ejercicios/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timulaciontempranakids.com/" TargetMode="External"/><Relationship Id="rId2" Type="http://schemas.openxmlformats.org/officeDocument/2006/relationships/hyperlink" Target="https://www.estimulaciontempranakids.com/actividades-para-bebes-meses-ejercicios/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timulaciontempranakids.com/" TargetMode="External"/><Relationship Id="rId2" Type="http://schemas.openxmlformats.org/officeDocument/2006/relationships/hyperlink" Target="https://www.estimulaciontempranakids.com/actividades-para-bebes-meses-ejercicios/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hyperlink" Target="https://www.estimulaciontempranakids.com/" TargetMode="External"/><Relationship Id="rId7" Type="http://schemas.openxmlformats.org/officeDocument/2006/relationships/hyperlink" Target="https://www.estimulaciontempranakids.com/wp-content/uploads/2017/03/mover-brazos-del-bebe-min.jpg" TargetMode="External"/><Relationship Id="rId2" Type="http://schemas.openxmlformats.org/officeDocument/2006/relationships/hyperlink" Target="https://www.estimulaciontempranakids.com/actividades-para-bebes-meses-ejercicios/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jpeg"/><Relationship Id="rId5" Type="http://schemas.openxmlformats.org/officeDocument/2006/relationships/hyperlink" Target="https://www.estimulaciontempranakids.com/wp-content/uploads/2017/03/la-bicicleta-para-estimular-piernas-del-bebe-min.jpg" TargetMode="Externa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timulaciontempranakids.com/" TargetMode="External"/><Relationship Id="rId2" Type="http://schemas.openxmlformats.org/officeDocument/2006/relationships/hyperlink" Target="https://www.estimulaciontempranakids.com/actividades-para-bebes-meses-ejercicios/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hyperlink" Target="https://www.estimulaciontempranakids.com/wp-content/uploads/2017/03/levantar-cabeza-usando-rodillo-min.png" TargetMode="Externa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osw2IseUIkI" TargetMode="External"/><Relationship Id="rId7" Type="http://schemas.openxmlformats.org/officeDocument/2006/relationships/image" Target="../media/image12.png"/><Relationship Id="rId2" Type="http://schemas.openxmlformats.org/officeDocument/2006/relationships/hyperlink" Target="https://www.estimulaciontempranakids.com/actividades-para-bebes-meses-ejercicios/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youtu.be/DtJNrYcsI8k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s://www.estimulaciontempranakids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estimulaciontempranakids.com/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3D7F8E-70B3-4D9C-A463-1670883504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466920"/>
            <a:ext cx="6858000" cy="2387600"/>
          </a:xfrm>
        </p:spPr>
        <p:txBody>
          <a:bodyPr>
            <a:noAutofit/>
          </a:bodyPr>
          <a:lstStyle/>
          <a:p>
            <a:pPr algn="ctr"/>
            <a:r>
              <a:rPr lang="es-CO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DE APOYO VIRTUAL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D19B946-2F55-45AE-86B9-115091CE41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357412"/>
            <a:ext cx="6858000" cy="1655762"/>
          </a:xfrm>
        </p:spPr>
        <p:txBody>
          <a:bodyPr>
            <a:normAutofit/>
          </a:bodyPr>
          <a:lstStyle/>
          <a:p>
            <a:pPr algn="ctr"/>
            <a:r>
              <a:rPr lang="es-CO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 DE DISCAPACIDAD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2FD7C76-B35F-4D21-9CBC-48ED92CB3D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00737"/>
            <a:ext cx="9144000" cy="957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A41168-134A-4C28-BD36-D01A2F401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70" y="830454"/>
            <a:ext cx="8858250" cy="1325563"/>
          </a:xfrm>
        </p:spPr>
        <p:txBody>
          <a:bodyPr>
            <a:normAutofit/>
          </a:bodyPr>
          <a:lstStyle/>
          <a:p>
            <a:pPr algn="ctr"/>
            <a:r>
              <a:rPr lang="es-ES" dirty="0"/>
              <a:t>Estimulación </a:t>
            </a:r>
            <a:br>
              <a:rPr lang="es-ES" dirty="0"/>
            </a:br>
            <a:r>
              <a:rPr lang="es-CO" dirty="0"/>
              <a:t>MENORES DE 1 AÑO </a:t>
            </a:r>
            <a:r>
              <a:rPr lang="es-ES" dirty="0"/>
              <a:t>en CASA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9E34133C-D61E-4BDA-A0CD-2D3BB6B051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5999761"/>
              </p:ext>
            </p:extLst>
          </p:nvPr>
        </p:nvGraphicFramePr>
        <p:xfrm>
          <a:off x="0" y="1302736"/>
          <a:ext cx="9024730" cy="4780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11" name="CuadroTexto 410">
            <a:extLst>
              <a:ext uri="{FF2B5EF4-FFF2-40B4-BE49-F238E27FC236}">
                <a16:creationId xmlns:a16="http://schemas.microsoft.com/office/drawing/2014/main" id="{E7695BF8-D08D-4259-BF13-11A99D5866E0}"/>
              </a:ext>
            </a:extLst>
          </p:cNvPr>
          <p:cNvSpPr txBox="1"/>
          <p:nvPr/>
        </p:nvSpPr>
        <p:spPr>
          <a:xfrm>
            <a:off x="0" y="6510414"/>
            <a:ext cx="6369384" cy="2673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51435" tIns="25718" rIns="51435" bIns="2571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>
                <a:latin typeface="Calibri"/>
                <a:cs typeface="Arial"/>
                <a:hlinkClick r:id="rId9"/>
              </a:rPr>
              <a:t>https://www.estimulaciontempranakids.com</a:t>
            </a:r>
            <a:endParaRPr lang="es-ES" sz="1400" dirty="0"/>
          </a:p>
        </p:txBody>
      </p:sp>
    </p:spTree>
    <p:extLst>
      <p:ext uri="{BB962C8B-B14F-4D97-AF65-F5344CB8AC3E}">
        <p14:creationId xmlns:p14="http://schemas.microsoft.com/office/powerpoint/2010/main" val="33488293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>
            <a:extLst>
              <a:ext uri="{FF2B5EF4-FFF2-40B4-BE49-F238E27FC236}">
                <a16:creationId xmlns:a16="http://schemas.microsoft.com/office/drawing/2014/main" id="{72DD9C50-92D3-4CF0-89EA-8F491CEDC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634" y="1123063"/>
            <a:ext cx="2136085" cy="2136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7219491-316D-4BB8-A30A-0EC68DA94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86" y="842265"/>
            <a:ext cx="7886700" cy="1325563"/>
          </a:xfrm>
        </p:spPr>
        <p:txBody>
          <a:bodyPr>
            <a:normAutofit/>
          </a:bodyPr>
          <a:lstStyle/>
          <a:p>
            <a:r>
              <a:rPr lang="es-CO" altLang="es-CO" sz="4000" b="1" dirty="0">
                <a:solidFill>
                  <a:srgbClr val="FF8E8E"/>
                </a:solidFill>
                <a:cs typeface="Open Sans" panose="020B0606030504020204" pitchFamily="34" charset="0"/>
                <a:hlinkClick r:id="rId3"/>
              </a:rPr>
              <a:t>AUDITIVO</a:t>
            </a:r>
            <a:endParaRPr lang="es-CO" sz="4800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D73908A3-4EA0-476A-A940-981D878F7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410" y="1831477"/>
            <a:ext cx="6276147" cy="4383793"/>
          </a:xfrm>
        </p:spPr>
        <p:txBody>
          <a:bodyPr>
            <a:normAutofit/>
          </a:bodyPr>
          <a:lstStyle/>
          <a:p>
            <a:pPr marL="457200" indent="-457200" algn="just">
              <a:buFont typeface="+mj-lt"/>
              <a:buAutoNum type="alphaUcPeriod"/>
            </a:pPr>
            <a:r>
              <a:rPr lang="es-CO" altLang="es-CO" sz="2000" dirty="0">
                <a:cs typeface="Open Sans" panose="020B0606030504020204" pitchFamily="34" charset="0"/>
              </a:rPr>
              <a:t>Con la ayuda de sonajeros, cascabeles o campanas. Vamos a colocarlo a un lado de la cabeza del bebé haciendo sonidos durante períodos de 30 a 40 segundos. Repetiremos el proceso unas seis veces.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s-CO" altLang="es-CO" sz="1700" dirty="0">
                <a:cs typeface="Open Sans" panose="020B0606030504020204" pitchFamily="34" charset="0"/>
              </a:rPr>
              <a:t>En el primer mes el bebé no va a reaccionar con movimiento, más bien va a cerrar los ojos y mover su boca.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s-CO" altLang="es-CO" sz="1700" dirty="0">
                <a:cs typeface="Open Sans" panose="020B0606030504020204" pitchFamily="34" charset="0"/>
              </a:rPr>
              <a:t>Entre el segundo y tercer mes el niño moverá su cabeza para hallar aquél estímulo: el sonido.</a:t>
            </a:r>
            <a:endParaRPr lang="es-CO" altLang="es-CO" sz="1700" dirty="0"/>
          </a:p>
          <a:p>
            <a:pPr marL="457200" indent="-457200" algn="just">
              <a:buFont typeface="+mj-lt"/>
              <a:buAutoNum type="alphaUcPeriod"/>
            </a:pPr>
            <a:r>
              <a:rPr lang="es-CO" altLang="es-CO" sz="2000" dirty="0">
                <a:cs typeface="Open Sans" panose="020B0606030504020204" pitchFamily="34" charset="0"/>
              </a:rPr>
              <a:t>Cantarles suavemente. Canta una canción de cuna con mucha calma es vital para que el niño vaya identificando tu voz y sienta confianza. Esta práctica la debes desarrollar desde el mes 1 hasta los 6 meses.</a:t>
            </a:r>
            <a:endParaRPr lang="es-CO" altLang="es-CO" sz="1200" dirty="0"/>
          </a:p>
          <a:p>
            <a:endParaRPr lang="es-CO" sz="3600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B5361950-D35D-47E7-BED1-D2AD6659B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634" y="3429000"/>
            <a:ext cx="2136084" cy="262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C46289B-0FE4-4912-B512-CB46DE21FC14}"/>
              </a:ext>
            </a:extLst>
          </p:cNvPr>
          <p:cNvSpPr/>
          <p:nvPr/>
        </p:nvSpPr>
        <p:spPr>
          <a:xfrm>
            <a:off x="1729409" y="6435727"/>
            <a:ext cx="68580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350" dirty="0">
                <a:hlinkClick r:id="rId5"/>
              </a:rPr>
              <a:t>https://www.estimulaciontempranakids.com/</a:t>
            </a:r>
            <a:endParaRPr lang="es-CO" sz="1350" dirty="0"/>
          </a:p>
        </p:txBody>
      </p:sp>
      <p:pic>
        <p:nvPicPr>
          <p:cNvPr id="1031" name="Picture 7" descr="ETkids">
            <a:extLst>
              <a:ext uri="{FF2B5EF4-FFF2-40B4-BE49-F238E27FC236}">
                <a16:creationId xmlns:a16="http://schemas.microsoft.com/office/drawing/2014/main" id="{3F680082-CBD8-4F6D-AF00-6D00DB250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53" y="6102352"/>
            <a:ext cx="13144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4047050-D478-4CD7-9550-091B6B3344C1}"/>
              </a:ext>
            </a:extLst>
          </p:cNvPr>
          <p:cNvSpPr/>
          <p:nvPr/>
        </p:nvSpPr>
        <p:spPr>
          <a:xfrm>
            <a:off x="0" y="697355"/>
            <a:ext cx="4282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/>
              <a:t>Estimulación para bebes de 0 a 6 meses</a:t>
            </a:r>
          </a:p>
        </p:txBody>
      </p:sp>
    </p:spTree>
    <p:extLst>
      <p:ext uri="{BB962C8B-B14F-4D97-AF65-F5344CB8AC3E}">
        <p14:creationId xmlns:p14="http://schemas.microsoft.com/office/powerpoint/2010/main" val="2088708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219491-316D-4BB8-A30A-0EC68DA94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86" y="842265"/>
            <a:ext cx="7886700" cy="1325563"/>
          </a:xfrm>
        </p:spPr>
        <p:txBody>
          <a:bodyPr>
            <a:normAutofit/>
          </a:bodyPr>
          <a:lstStyle/>
          <a:p>
            <a:r>
              <a:rPr lang="es-CO" altLang="es-CO" sz="4000" b="1" dirty="0">
                <a:solidFill>
                  <a:srgbClr val="FF8E8E"/>
                </a:solidFill>
                <a:cs typeface="Open Sans" panose="020B0606030504020204" pitchFamily="34" charset="0"/>
                <a:hlinkClick r:id="rId2"/>
              </a:rPr>
              <a:t>TÁCTIL</a:t>
            </a:r>
            <a:endParaRPr lang="es-CO" sz="4800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D73908A3-4EA0-476A-A940-981D878F7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53" y="2109881"/>
            <a:ext cx="6276147" cy="438379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000" dirty="0"/>
              <a:t>Utilizar un cepillo de cerdas suaves, algodón o esponjita y vamos a pasarlo por diferentes partes del cuerpo del bebé muy suavemente. Empezamos por los brazos, luego en las manos (hacia afuera para ayudarlo a abrir esas manitos), piernas y pies.</a:t>
            </a:r>
          </a:p>
          <a:p>
            <a:pPr marL="0" indent="0" algn="just">
              <a:buNone/>
            </a:pPr>
            <a:r>
              <a:rPr lang="es-CO" sz="2000" dirty="0"/>
              <a:t>Hacer los ejercicios siempre de manera suave y agradable para que el bebé disfrute la experiencia.</a:t>
            </a:r>
          </a:p>
          <a:p>
            <a:pPr marL="0" indent="0" algn="just">
              <a:buNone/>
            </a:pPr>
            <a:r>
              <a:rPr lang="es-CO" sz="2000" dirty="0"/>
              <a:t>Para este ejercicio puedes usar aceite Johnson o crema corporal. Puedes practicar este ejercicio por las tardes o noches.</a:t>
            </a:r>
          </a:p>
          <a:p>
            <a:endParaRPr lang="es-CO" sz="2000" dirty="0"/>
          </a:p>
          <a:p>
            <a:endParaRPr lang="es-CO" sz="20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C46289B-0FE4-4912-B512-CB46DE21FC14}"/>
              </a:ext>
            </a:extLst>
          </p:cNvPr>
          <p:cNvSpPr/>
          <p:nvPr/>
        </p:nvSpPr>
        <p:spPr>
          <a:xfrm>
            <a:off x="1729409" y="6435727"/>
            <a:ext cx="68580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350" dirty="0">
                <a:hlinkClick r:id="rId3"/>
              </a:rPr>
              <a:t>https://www.estimulaciontempranakids.com/</a:t>
            </a:r>
            <a:endParaRPr lang="es-CO" sz="1350" dirty="0"/>
          </a:p>
        </p:txBody>
      </p:sp>
      <p:pic>
        <p:nvPicPr>
          <p:cNvPr id="1031" name="Picture 7" descr="ETkids">
            <a:extLst>
              <a:ext uri="{FF2B5EF4-FFF2-40B4-BE49-F238E27FC236}">
                <a16:creationId xmlns:a16="http://schemas.microsoft.com/office/drawing/2014/main" id="{3F680082-CBD8-4F6D-AF00-6D00DB250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53" y="6102352"/>
            <a:ext cx="13144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4047050-D478-4CD7-9550-091B6B3344C1}"/>
              </a:ext>
            </a:extLst>
          </p:cNvPr>
          <p:cNvSpPr/>
          <p:nvPr/>
        </p:nvSpPr>
        <p:spPr>
          <a:xfrm>
            <a:off x="0" y="697355"/>
            <a:ext cx="4282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/>
              <a:t>Estimulación para bebes de 0 a 6 meses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5884502-0353-4239-AF33-EF10BEC5BD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9300" y="2605885"/>
            <a:ext cx="2617952" cy="189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714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219491-316D-4BB8-A30A-0EC68DA94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86" y="842265"/>
            <a:ext cx="7886700" cy="1325563"/>
          </a:xfrm>
        </p:spPr>
        <p:txBody>
          <a:bodyPr>
            <a:normAutofit/>
          </a:bodyPr>
          <a:lstStyle/>
          <a:p>
            <a:r>
              <a:rPr lang="es-CO" altLang="es-CO" sz="4000" b="1" dirty="0">
                <a:solidFill>
                  <a:srgbClr val="FF8E8E"/>
                </a:solidFill>
                <a:cs typeface="Open Sans" panose="020B0606030504020204" pitchFamily="34" charset="0"/>
                <a:hlinkClick r:id="rId2"/>
              </a:rPr>
              <a:t>VISIÓN</a:t>
            </a:r>
            <a:r>
              <a:rPr lang="es-CO" altLang="es-CO" sz="4000" b="1" dirty="0">
                <a:solidFill>
                  <a:srgbClr val="FF8E8E"/>
                </a:solidFill>
                <a:cs typeface="Open Sans" panose="020B0606030504020204" pitchFamily="34" charset="0"/>
              </a:rPr>
              <a:t>  </a:t>
            </a:r>
            <a:endParaRPr lang="es-CO" sz="4800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D73908A3-4EA0-476A-A940-981D878F7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410" y="2048306"/>
            <a:ext cx="6276147" cy="3503109"/>
          </a:xfrm>
        </p:spPr>
        <p:txBody>
          <a:bodyPr>
            <a:noAutofit/>
          </a:bodyPr>
          <a:lstStyle/>
          <a:p>
            <a:pPr algn="just"/>
            <a:r>
              <a:rPr lang="es-CO" sz="2000" dirty="0"/>
              <a:t>Jugar enseñándoles objetos que tengan colores vivos. Ya que la visión del bebe recién nacido está en formación y desarrollo: Es importante utilizar elementos con colores fuertes, contrastes entre blanco, negro, rojo, verde, amarillo para que él pueda identificarlos.</a:t>
            </a:r>
          </a:p>
          <a:p>
            <a:pPr algn="just"/>
            <a:r>
              <a:rPr lang="es-CO" sz="2000" dirty="0"/>
              <a:t>Podemos también tener una linterna pequeña y apuntar hacia algún objeto o cuerpo.</a:t>
            </a:r>
          </a:p>
          <a:p>
            <a:pPr algn="just"/>
            <a:endParaRPr lang="es-CO" sz="20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C46289B-0FE4-4912-B512-CB46DE21FC14}"/>
              </a:ext>
            </a:extLst>
          </p:cNvPr>
          <p:cNvSpPr/>
          <p:nvPr/>
        </p:nvSpPr>
        <p:spPr>
          <a:xfrm>
            <a:off x="1729409" y="6435727"/>
            <a:ext cx="68580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350" dirty="0">
                <a:hlinkClick r:id="rId3"/>
              </a:rPr>
              <a:t>https://www.estimulaciontempranakids.com/</a:t>
            </a:r>
            <a:endParaRPr lang="es-CO" sz="1350" dirty="0"/>
          </a:p>
        </p:txBody>
      </p:sp>
      <p:pic>
        <p:nvPicPr>
          <p:cNvPr id="1031" name="Picture 7" descr="ETkids">
            <a:extLst>
              <a:ext uri="{FF2B5EF4-FFF2-40B4-BE49-F238E27FC236}">
                <a16:creationId xmlns:a16="http://schemas.microsoft.com/office/drawing/2014/main" id="{3F680082-CBD8-4F6D-AF00-6D00DB250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53" y="6102352"/>
            <a:ext cx="13144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4047050-D478-4CD7-9550-091B6B3344C1}"/>
              </a:ext>
            </a:extLst>
          </p:cNvPr>
          <p:cNvSpPr/>
          <p:nvPr/>
        </p:nvSpPr>
        <p:spPr>
          <a:xfrm>
            <a:off x="0" y="697355"/>
            <a:ext cx="4282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/>
              <a:t>Estimulación para bebes de 0 a 6 meses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84CB3AC1-DB6E-419D-82E7-B4230EDB9C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0314" y="2167828"/>
            <a:ext cx="2499276" cy="2499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510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219491-316D-4BB8-A30A-0EC68DA94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86" y="842265"/>
            <a:ext cx="7886700" cy="1325563"/>
          </a:xfrm>
        </p:spPr>
        <p:txBody>
          <a:bodyPr>
            <a:normAutofit/>
          </a:bodyPr>
          <a:lstStyle/>
          <a:p>
            <a:r>
              <a:rPr lang="es-CO" altLang="es-CO" sz="4000" b="1" dirty="0">
                <a:solidFill>
                  <a:srgbClr val="FF8E8E"/>
                </a:solidFill>
                <a:cs typeface="Open Sans" panose="020B0606030504020204" pitchFamily="34" charset="0"/>
                <a:hlinkClick r:id="rId2"/>
              </a:rPr>
              <a:t>OLFATO</a:t>
            </a:r>
            <a:endParaRPr lang="es-CO" sz="4800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D73908A3-4EA0-476A-A940-981D878F7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363" y="2695460"/>
            <a:ext cx="6276147" cy="5026523"/>
          </a:xfrm>
        </p:spPr>
        <p:txBody>
          <a:bodyPr>
            <a:noAutofit/>
          </a:bodyPr>
          <a:lstStyle/>
          <a:p>
            <a:r>
              <a:rPr lang="es-CO" sz="2000" dirty="0"/>
              <a:t>Evita utilizar perfumes y colonias que añadan o alteren el olor natural de la piel. </a:t>
            </a:r>
          </a:p>
          <a:p>
            <a:r>
              <a:rPr lang="es-CO" sz="2000" dirty="0"/>
              <a:t>Muéstrale como inhalar profundamente y cuéntale acerca de los olores cercanos</a:t>
            </a:r>
          </a:p>
          <a:p>
            <a:pPr marL="0" indent="0">
              <a:buNone/>
            </a:pPr>
            <a:endParaRPr lang="es-CO" sz="20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C46289B-0FE4-4912-B512-CB46DE21FC14}"/>
              </a:ext>
            </a:extLst>
          </p:cNvPr>
          <p:cNvSpPr/>
          <p:nvPr/>
        </p:nvSpPr>
        <p:spPr>
          <a:xfrm>
            <a:off x="1729409" y="6435727"/>
            <a:ext cx="68580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350" dirty="0">
                <a:hlinkClick r:id="rId3"/>
              </a:rPr>
              <a:t>https://www.estimulaciontempranakids.com/</a:t>
            </a:r>
            <a:endParaRPr lang="es-CO" sz="1350" dirty="0"/>
          </a:p>
        </p:txBody>
      </p:sp>
      <p:pic>
        <p:nvPicPr>
          <p:cNvPr id="1031" name="Picture 7" descr="ETkids">
            <a:extLst>
              <a:ext uri="{FF2B5EF4-FFF2-40B4-BE49-F238E27FC236}">
                <a16:creationId xmlns:a16="http://schemas.microsoft.com/office/drawing/2014/main" id="{3F680082-CBD8-4F6D-AF00-6D00DB250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53" y="6102352"/>
            <a:ext cx="13144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4047050-D478-4CD7-9550-091B6B3344C1}"/>
              </a:ext>
            </a:extLst>
          </p:cNvPr>
          <p:cNvSpPr/>
          <p:nvPr/>
        </p:nvSpPr>
        <p:spPr>
          <a:xfrm>
            <a:off x="0" y="697355"/>
            <a:ext cx="4282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/>
              <a:t>Estimulación para bebes de 0 a 6 meses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36B4AF9-A229-4D6E-98A2-8CF143B9CD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9510" y="2615387"/>
            <a:ext cx="2580080" cy="172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59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219491-316D-4BB8-A30A-0EC68DA94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86" y="842265"/>
            <a:ext cx="7886700" cy="1325563"/>
          </a:xfrm>
        </p:spPr>
        <p:txBody>
          <a:bodyPr>
            <a:normAutofit/>
          </a:bodyPr>
          <a:lstStyle/>
          <a:p>
            <a:r>
              <a:rPr lang="es-CO" altLang="es-CO" sz="4000" b="1" dirty="0">
                <a:solidFill>
                  <a:srgbClr val="FF8E8E"/>
                </a:solidFill>
                <a:cs typeface="Open Sans" panose="020B0606030504020204" pitchFamily="34" charset="0"/>
                <a:hlinkClick r:id="rId2"/>
              </a:rPr>
              <a:t>MOTOR</a:t>
            </a:r>
            <a:endParaRPr lang="es-CO" sz="4800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D73908A3-4EA0-476A-A940-981D878F7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410" y="1831478"/>
            <a:ext cx="6617390" cy="4184257"/>
          </a:xfrm>
        </p:spPr>
        <p:txBody>
          <a:bodyPr>
            <a:noAutofit/>
          </a:bodyPr>
          <a:lstStyle/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CO" altLang="es-CO" sz="2000" b="1" dirty="0">
                <a:cs typeface="Open Sans" panose="020B0606030504020204" pitchFamily="34" charset="0"/>
              </a:rPr>
              <a:t>Para fortalecer el control de cuello y cabeza</a:t>
            </a:r>
            <a:endParaRPr lang="es-CO" altLang="es-CO" sz="2000" dirty="0"/>
          </a:p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CO" altLang="es-CO" sz="2000" dirty="0">
                <a:cs typeface="Open Sans" panose="020B0606030504020204" pitchFamily="34" charset="0"/>
              </a:rPr>
              <a:t>Vamos a hacer </a:t>
            </a:r>
            <a:r>
              <a:rPr lang="es-CO" altLang="es-CO" sz="2000" b="1" dirty="0">
                <a:cs typeface="Open Sans" panose="020B0606030504020204" pitchFamily="34" charset="0"/>
              </a:rPr>
              <a:t>ejercicios en posición boca arriba</a:t>
            </a:r>
            <a:r>
              <a:rPr lang="es-CO" altLang="es-CO" sz="2000" dirty="0">
                <a:cs typeface="Open Sans" panose="020B0606030504020204" pitchFamily="34" charset="0"/>
              </a:rPr>
              <a:t>. Tomar correctamente las manos del bebé, él tiene que apretar nuestro dedo pulgar y nosotros sostenerle por la muñeca y ayudarlo a levantarse.</a:t>
            </a:r>
          </a:p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s-CO" altLang="es-CO" sz="2000" dirty="0"/>
          </a:p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CO" altLang="es-CO" sz="2000" dirty="0">
                <a:cs typeface="Open Sans" panose="020B0606030504020204" pitchFamily="34" charset="0"/>
              </a:rPr>
              <a:t>A </a:t>
            </a:r>
            <a:r>
              <a:rPr lang="es-CO" altLang="es-CO" sz="2000" b="1" dirty="0">
                <a:cs typeface="Open Sans" panose="020B0606030504020204" pitchFamily="34" charset="0"/>
              </a:rPr>
              <a:t>partir del segundo mes</a:t>
            </a:r>
            <a:r>
              <a:rPr lang="es-CO" altLang="es-CO" sz="2000" dirty="0">
                <a:cs typeface="Open Sans" panose="020B0606030504020204" pitchFamily="34" charset="0"/>
              </a:rPr>
              <a:t> en adelante vamos a levantar correctamente hasta </a:t>
            </a:r>
            <a:r>
              <a:rPr lang="es-CO" altLang="es-CO" sz="2000" b="1" dirty="0">
                <a:cs typeface="Open Sans" panose="020B0606030504020204" pitchFamily="34" charset="0"/>
              </a:rPr>
              <a:t>llevarlo a la posición de sentado</a:t>
            </a:r>
            <a:r>
              <a:rPr lang="es-CO" altLang="es-CO" sz="2000" dirty="0">
                <a:cs typeface="Open Sans" panose="020B0606030504020204" pitchFamily="34" charset="0"/>
              </a:rPr>
              <a:t> para que tenga un buen control de cabeza y tronco. Esta actividad la podemos repetir varias veces por día.</a:t>
            </a:r>
            <a:endParaRPr lang="es-CO" altLang="es-CO" sz="20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C46289B-0FE4-4912-B512-CB46DE21FC14}"/>
              </a:ext>
            </a:extLst>
          </p:cNvPr>
          <p:cNvSpPr/>
          <p:nvPr/>
        </p:nvSpPr>
        <p:spPr>
          <a:xfrm>
            <a:off x="1729409" y="6435727"/>
            <a:ext cx="68580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350" dirty="0">
                <a:hlinkClick r:id="rId3"/>
              </a:rPr>
              <a:t>https://www.estimulaciontempranakids.com/</a:t>
            </a:r>
            <a:endParaRPr lang="es-CO" sz="1350" dirty="0"/>
          </a:p>
        </p:txBody>
      </p:sp>
      <p:pic>
        <p:nvPicPr>
          <p:cNvPr id="1031" name="Picture 7" descr="ETkids">
            <a:extLst>
              <a:ext uri="{FF2B5EF4-FFF2-40B4-BE49-F238E27FC236}">
                <a16:creationId xmlns:a16="http://schemas.microsoft.com/office/drawing/2014/main" id="{3F680082-CBD8-4F6D-AF00-6D00DB250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53" y="6102352"/>
            <a:ext cx="13144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4047050-D478-4CD7-9550-091B6B3344C1}"/>
              </a:ext>
            </a:extLst>
          </p:cNvPr>
          <p:cNvSpPr/>
          <p:nvPr/>
        </p:nvSpPr>
        <p:spPr>
          <a:xfrm>
            <a:off x="0" y="697355"/>
            <a:ext cx="44254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/>
              <a:t>Estimulación para bebes de 6 A 12 meses</a:t>
            </a:r>
          </a:p>
        </p:txBody>
      </p:sp>
      <p:pic>
        <p:nvPicPr>
          <p:cNvPr id="10" name="Picture 5" descr="ejercitar piernas del bebe">
            <a:hlinkClick r:id="rId5"/>
            <a:extLst>
              <a:ext uri="{FF2B5EF4-FFF2-40B4-BE49-F238E27FC236}">
                <a16:creationId xmlns:a16="http://schemas.microsoft.com/office/drawing/2014/main" id="{3431C0FA-2F8E-4B72-B999-DC03B401C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167828"/>
            <a:ext cx="2274081" cy="1048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mover los brazitos del bebe">
            <a:hlinkClick r:id="rId7"/>
            <a:extLst>
              <a:ext uri="{FF2B5EF4-FFF2-40B4-BE49-F238E27FC236}">
                <a16:creationId xmlns:a16="http://schemas.microsoft.com/office/drawing/2014/main" id="{BA8DF469-6435-494C-9E7B-810CA0828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762" y="4174435"/>
            <a:ext cx="1801828" cy="136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702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219491-316D-4BB8-A30A-0EC68DA94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86" y="842265"/>
            <a:ext cx="7886700" cy="1325563"/>
          </a:xfrm>
        </p:spPr>
        <p:txBody>
          <a:bodyPr>
            <a:normAutofit/>
          </a:bodyPr>
          <a:lstStyle/>
          <a:p>
            <a:r>
              <a:rPr lang="es-CO" altLang="es-CO" sz="4000" b="1" dirty="0">
                <a:solidFill>
                  <a:srgbClr val="FF8E8E"/>
                </a:solidFill>
                <a:cs typeface="Open Sans" panose="020B0606030504020204" pitchFamily="34" charset="0"/>
                <a:hlinkClick r:id="rId2"/>
              </a:rPr>
              <a:t>MOTOR</a:t>
            </a:r>
            <a:endParaRPr lang="es-CO" sz="4800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D73908A3-4EA0-476A-A940-981D878F7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410" y="1831478"/>
            <a:ext cx="6617390" cy="4184257"/>
          </a:xfrm>
        </p:spPr>
        <p:txBody>
          <a:bodyPr>
            <a:noAutofit/>
          </a:bodyPr>
          <a:lstStyle/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CO" altLang="es-CO" sz="2000" dirty="0">
                <a:cs typeface="Open Sans" panose="020B0606030504020204" pitchFamily="34" charset="0"/>
              </a:rPr>
              <a:t>Otra actividad para ayudarlo a controlar su cabeza y cuello es colocar al bebé de </a:t>
            </a:r>
            <a:r>
              <a:rPr lang="es-CO" altLang="es-CO" sz="2000" b="1" dirty="0">
                <a:cs typeface="Open Sans" panose="020B0606030504020204" pitchFamily="34" charset="0"/>
              </a:rPr>
              <a:t>3 meses </a:t>
            </a:r>
            <a:r>
              <a:rPr lang="es-CO" altLang="es-CO" sz="2000" dirty="0">
                <a:cs typeface="Open Sans" panose="020B0606030504020204" pitchFamily="34" charset="0"/>
              </a:rPr>
              <a:t>sobre un rodillo, puede ser también varias sábanas envueltas; ubicamos al bebé boca abajo con las manos hacia al frente estimulando levantar su cabeza. Podemos utilizar diferentes objetos, mostrando uno a la vez para motivar que el bebé levante la cabeza.</a:t>
            </a:r>
            <a:endParaRPr lang="es-CO" altLang="es-CO" sz="2000" dirty="0"/>
          </a:p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CO" altLang="es-CO" sz="2000" b="1" dirty="0">
                <a:cs typeface="Open Sans" panose="020B0606030504020204" pitchFamily="34" charset="0"/>
              </a:rPr>
              <a:t>Ejercicios para movilidad de brazos y piernas</a:t>
            </a:r>
            <a:endParaRPr lang="es-CO" altLang="es-CO" sz="2000" dirty="0"/>
          </a:p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s-CO" altLang="es-CO" sz="2000" dirty="0">
                <a:cs typeface="Open Sans" panose="020B0606030504020204" pitchFamily="34" charset="0"/>
              </a:rPr>
              <a:t>Colocando al bebé en posición boca arriba, vamos a hacer el movimiento de sus brazos hacia arriba y hacia abajo, alternando un brazo, luego el otro. También abriendo y cerrándolos. </a:t>
            </a:r>
            <a:r>
              <a:rPr lang="es-CO" altLang="es-CO" sz="2000" dirty="0"/>
              <a:t>En este punto, también es importante hablarle suavemente y con mucho cariño.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C46289B-0FE4-4912-B512-CB46DE21FC14}"/>
              </a:ext>
            </a:extLst>
          </p:cNvPr>
          <p:cNvSpPr/>
          <p:nvPr/>
        </p:nvSpPr>
        <p:spPr>
          <a:xfrm>
            <a:off x="1729409" y="6435727"/>
            <a:ext cx="68580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350" dirty="0">
                <a:hlinkClick r:id="rId3"/>
              </a:rPr>
              <a:t>https://www.estimulaciontempranakids.com/</a:t>
            </a:r>
            <a:endParaRPr lang="es-CO" sz="1350" dirty="0"/>
          </a:p>
        </p:txBody>
      </p:sp>
      <p:pic>
        <p:nvPicPr>
          <p:cNvPr id="1031" name="Picture 7" descr="ETkids">
            <a:extLst>
              <a:ext uri="{FF2B5EF4-FFF2-40B4-BE49-F238E27FC236}">
                <a16:creationId xmlns:a16="http://schemas.microsoft.com/office/drawing/2014/main" id="{3F680082-CBD8-4F6D-AF00-6D00DB250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53" y="6102352"/>
            <a:ext cx="13144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4047050-D478-4CD7-9550-091B6B3344C1}"/>
              </a:ext>
            </a:extLst>
          </p:cNvPr>
          <p:cNvSpPr/>
          <p:nvPr/>
        </p:nvSpPr>
        <p:spPr>
          <a:xfrm>
            <a:off x="0" y="697355"/>
            <a:ext cx="44254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/>
              <a:t>Estimulación para bebes de 6 A 12 meses</a:t>
            </a:r>
          </a:p>
        </p:txBody>
      </p:sp>
      <p:pic>
        <p:nvPicPr>
          <p:cNvPr id="12" name="Picture 3" descr="ayudar a levantar la cabecita usando el rodillo">
            <a:hlinkClick r:id="rId5"/>
            <a:extLst>
              <a:ext uri="{FF2B5EF4-FFF2-40B4-BE49-F238E27FC236}">
                <a16:creationId xmlns:a16="http://schemas.microsoft.com/office/drawing/2014/main" id="{6A90169F-C494-49DF-B9EB-FCA5D8C2D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591350"/>
            <a:ext cx="2222289" cy="2007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013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219491-316D-4BB8-A30A-0EC68DA94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86" y="842265"/>
            <a:ext cx="7886700" cy="1325563"/>
          </a:xfrm>
        </p:spPr>
        <p:txBody>
          <a:bodyPr>
            <a:normAutofit/>
          </a:bodyPr>
          <a:lstStyle/>
          <a:p>
            <a:r>
              <a:rPr lang="es-CO" altLang="es-CO" sz="4000" b="1" dirty="0">
                <a:solidFill>
                  <a:srgbClr val="FF8E8E"/>
                </a:solidFill>
                <a:cs typeface="Open Sans" panose="020B0606030504020204" pitchFamily="34" charset="0"/>
                <a:hlinkClick r:id="rId2"/>
              </a:rPr>
              <a:t>MOTOR</a:t>
            </a:r>
            <a:endParaRPr lang="es-CO" sz="4800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D73908A3-4EA0-476A-A940-981D878F7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410" y="1831478"/>
            <a:ext cx="6617390" cy="4184257"/>
          </a:xfrm>
        </p:spPr>
        <p:txBody>
          <a:bodyPr>
            <a:noAutofit/>
          </a:bodyPr>
          <a:lstStyle/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s-CO" altLang="es-CO" sz="2000" dirty="0">
              <a:hlinkClick r:id="rId3"/>
            </a:endParaRPr>
          </a:p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s-CO" altLang="es-CO" sz="2000" dirty="0"/>
          </a:p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s-CO" altLang="es-CO" sz="2000" dirty="0"/>
          </a:p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s-CO" altLang="es-CO" sz="20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C46289B-0FE4-4912-B512-CB46DE21FC14}"/>
              </a:ext>
            </a:extLst>
          </p:cNvPr>
          <p:cNvSpPr/>
          <p:nvPr/>
        </p:nvSpPr>
        <p:spPr>
          <a:xfrm>
            <a:off x="1729409" y="6435727"/>
            <a:ext cx="68580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350" dirty="0">
                <a:hlinkClick r:id="rId4"/>
              </a:rPr>
              <a:t>https://www.estimulaciontempranakids.com/</a:t>
            </a:r>
            <a:endParaRPr lang="es-CO" sz="1350" dirty="0"/>
          </a:p>
        </p:txBody>
      </p:sp>
      <p:pic>
        <p:nvPicPr>
          <p:cNvPr id="1031" name="Picture 7" descr="ETkids">
            <a:extLst>
              <a:ext uri="{FF2B5EF4-FFF2-40B4-BE49-F238E27FC236}">
                <a16:creationId xmlns:a16="http://schemas.microsoft.com/office/drawing/2014/main" id="{3F680082-CBD8-4F6D-AF00-6D00DB250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53" y="6102352"/>
            <a:ext cx="13144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4047050-D478-4CD7-9550-091B6B3344C1}"/>
              </a:ext>
            </a:extLst>
          </p:cNvPr>
          <p:cNvSpPr/>
          <p:nvPr/>
        </p:nvSpPr>
        <p:spPr>
          <a:xfrm>
            <a:off x="0" y="697355"/>
            <a:ext cx="44254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/>
              <a:t>Estimulación para bebes de 6 A 12 meses</a:t>
            </a:r>
          </a:p>
        </p:txBody>
      </p:sp>
      <p:pic>
        <p:nvPicPr>
          <p:cNvPr id="3" name="Imagen 2">
            <a:hlinkClick r:id="rId6"/>
            <a:extLst>
              <a:ext uri="{FF2B5EF4-FFF2-40B4-BE49-F238E27FC236}">
                <a16:creationId xmlns:a16="http://schemas.microsoft.com/office/drawing/2014/main" id="{82CA5C01-10F6-4D79-A1C9-AB70F504D80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20" t="20787" r="37663" b="16423"/>
          <a:stretch/>
        </p:blipFill>
        <p:spPr>
          <a:xfrm>
            <a:off x="2532043" y="2430429"/>
            <a:ext cx="5602307" cy="3414791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86BC5FB-7953-4EE9-8DFB-DFB73518AA2C}"/>
              </a:ext>
            </a:extLst>
          </p:cNvPr>
          <p:cNvSpPr/>
          <p:nvPr/>
        </p:nvSpPr>
        <p:spPr>
          <a:xfrm>
            <a:off x="489359" y="1983162"/>
            <a:ext cx="3460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https://youtu.be/DtJNrYcsI8k</a:t>
            </a:r>
          </a:p>
        </p:txBody>
      </p:sp>
    </p:spTree>
    <p:extLst>
      <p:ext uri="{BB962C8B-B14F-4D97-AF65-F5344CB8AC3E}">
        <p14:creationId xmlns:p14="http://schemas.microsoft.com/office/powerpoint/2010/main" val="2526548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CC46289B-0FE4-4912-B512-CB46DE21FC14}"/>
              </a:ext>
            </a:extLst>
          </p:cNvPr>
          <p:cNvSpPr/>
          <p:nvPr/>
        </p:nvSpPr>
        <p:spPr>
          <a:xfrm>
            <a:off x="1729409" y="6435727"/>
            <a:ext cx="68580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350" dirty="0">
                <a:hlinkClick r:id="rId2"/>
              </a:rPr>
              <a:t>https://www.estimulaciontempranakids.com/</a:t>
            </a:r>
            <a:endParaRPr lang="es-CO" sz="1350" dirty="0"/>
          </a:p>
        </p:txBody>
      </p:sp>
      <p:pic>
        <p:nvPicPr>
          <p:cNvPr id="1031" name="Picture 7" descr="ETkids">
            <a:extLst>
              <a:ext uri="{FF2B5EF4-FFF2-40B4-BE49-F238E27FC236}">
                <a16:creationId xmlns:a16="http://schemas.microsoft.com/office/drawing/2014/main" id="{3F680082-CBD8-4F6D-AF00-6D00DB250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53" y="6102352"/>
            <a:ext cx="13144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2">
            <a:extLst>
              <a:ext uri="{FF2B5EF4-FFF2-40B4-BE49-F238E27FC236}">
                <a16:creationId xmlns:a16="http://schemas.microsoft.com/office/drawing/2014/main" id="{B4A0FFEA-7F51-4870-BD22-FCC78293A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009" y="1839913"/>
            <a:ext cx="8153400" cy="3178174"/>
          </a:xfrm>
        </p:spPr>
        <p:txBody>
          <a:bodyPr>
            <a:normAutofit/>
          </a:bodyPr>
          <a:lstStyle/>
          <a:p>
            <a:pPr algn="ctr"/>
            <a:r>
              <a:rPr lang="es-CO" dirty="0"/>
              <a:t>ENCUENTRA MÁS ACTIVIDADES EN www.estimulaciontempranakids.com</a:t>
            </a:r>
          </a:p>
        </p:txBody>
      </p:sp>
      <p:pic>
        <p:nvPicPr>
          <p:cNvPr id="9" name="Picture 7" descr="ETkids">
            <a:extLst>
              <a:ext uri="{FF2B5EF4-FFF2-40B4-BE49-F238E27FC236}">
                <a16:creationId xmlns:a16="http://schemas.microsoft.com/office/drawing/2014/main" id="{60E36891-02DA-43CD-85CC-8E65C7AF5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402" y="4059038"/>
            <a:ext cx="4028247" cy="204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ABF60911-4D20-49C9-8252-5A22FE60E47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208" t="-2902"/>
          <a:stretch/>
        </p:blipFill>
        <p:spPr>
          <a:xfrm>
            <a:off x="2920034" y="1471910"/>
            <a:ext cx="3181350" cy="98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672985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LeftStep">
      <a:dk1>
        <a:srgbClr val="000000"/>
      </a:dk1>
      <a:lt1>
        <a:srgbClr val="FFFFFF"/>
      </a:lt1>
      <a:dk2>
        <a:srgbClr val="264124"/>
      </a:dk2>
      <a:lt2>
        <a:srgbClr val="EEE9EA"/>
      </a:lt2>
      <a:accent1>
        <a:srgbClr val="42B298"/>
      </a:accent1>
      <a:accent2>
        <a:srgbClr val="3CB567"/>
      </a:accent2>
      <a:accent3>
        <a:srgbClr val="43B83B"/>
      </a:accent3>
      <a:accent4>
        <a:srgbClr val="76AF40"/>
      </a:accent4>
      <a:accent5>
        <a:srgbClr val="9DA551"/>
      </a:accent5>
      <a:accent6>
        <a:srgbClr val="C59939"/>
      </a:accent6>
      <a:hlink>
        <a:srgbClr val="B37382"/>
      </a:hlink>
      <a:folHlink>
        <a:srgbClr val="848484"/>
      </a:folHlink>
    </a:clrScheme>
    <a:fontScheme name="Personalizado 1">
      <a:majorFont>
        <a:latin typeface="Segoe Print"/>
        <a:ea typeface=""/>
        <a:cs typeface=""/>
      </a:majorFont>
      <a:minorFont>
        <a:latin typeface="Tempus Sans IT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RES. 750201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ersonalizado 3">
      <a:majorFont>
        <a:latin typeface="Segoe Print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ón" id="{F3EBEB04-9653-EE48-86F6-FC26A8C53D38}" vid="{0CEDEF1E-2931-9B4A-A195-51E1290F4B5D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4D5DE6D73D1924E913829CC4AC0FFF7" ma:contentTypeVersion="1" ma:contentTypeDescription="Crear nuevo documento." ma:contentTypeScope="" ma:versionID="123b88f3a7deb6d3ebac9e215b45d3ac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0fa58ab6bdef439119b64b6b50b7cac5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Fecha de inicio programada" ma:description="Fecha de inicio programada es una columna del sitio que crea la característica Publicación. Se usa para especificar la fecha y la hora a la que esta página se presentará por primera vez a los visitantes del sitio." ma:hidden="true" ma:internalName="PublishingStartDate">
      <xsd:simpleType>
        <xsd:restriction base="dms:Unknown"/>
      </xsd:simpleType>
    </xsd:element>
    <xsd:element name="PublishingExpirationDate" ma:index="9" nillable="true" ma:displayName="Fecha de finalización programada" ma:description="Fecha de finalización programada es una columna del sitio que crea la característica Publicación. Se usa para especificar la fecha y la hora a la que esta página dejará de presentarse a los visitantes del sitio.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133F6447-851B-491B-8E29-FE525958BA90}"/>
</file>

<file path=customXml/itemProps2.xml><?xml version="1.0" encoding="utf-8"?>
<ds:datastoreItem xmlns:ds="http://schemas.openxmlformats.org/officeDocument/2006/customXml" ds:itemID="{EA1BE98C-FF34-427A-A30B-AF378FDD25D9}"/>
</file>

<file path=customXml/itemProps3.xml><?xml version="1.0" encoding="utf-8"?>
<ds:datastoreItem xmlns:ds="http://schemas.openxmlformats.org/officeDocument/2006/customXml" ds:itemID="{7936B5DD-6477-4AE9-BB1B-CD012096CFA2}"/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335</Words>
  <Application>Microsoft Office PowerPoint</Application>
  <PresentationFormat>Presentación en pantalla (4:3)</PresentationFormat>
  <Paragraphs>54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9" baseType="lpstr">
      <vt:lpstr>Arial</vt:lpstr>
      <vt:lpstr>Calibri</vt:lpstr>
      <vt:lpstr>Open Sans</vt:lpstr>
      <vt:lpstr>Segoe Print</vt:lpstr>
      <vt:lpstr>Tahoma</vt:lpstr>
      <vt:lpstr>Tempus Sans ITC</vt:lpstr>
      <vt:lpstr>Wingdings</vt:lpstr>
      <vt:lpstr>BrushVTI</vt:lpstr>
      <vt:lpstr>RES. 7502018</vt:lpstr>
      <vt:lpstr>PLAN DE APOYO VIRTUAL</vt:lpstr>
      <vt:lpstr>Estimulación  MENORES DE 1 AÑO en CASA</vt:lpstr>
      <vt:lpstr>AUDITIVO</vt:lpstr>
      <vt:lpstr>TÁCTIL</vt:lpstr>
      <vt:lpstr>VISIÓN  </vt:lpstr>
      <vt:lpstr>OLFATO</vt:lpstr>
      <vt:lpstr>MOTOR</vt:lpstr>
      <vt:lpstr>MOTOR</vt:lpstr>
      <vt:lpstr>MOTOR</vt:lpstr>
      <vt:lpstr>ENCUENTRA MÁS ACTIVIDADES EN www.estimulaciontempranakids.com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Lenovo</dc:creator>
  <cp:lastModifiedBy>Lenovo</cp:lastModifiedBy>
  <cp:revision>177</cp:revision>
  <dcterms:created xsi:type="dcterms:W3CDTF">2020-04-06T13:05:33Z</dcterms:created>
  <dcterms:modified xsi:type="dcterms:W3CDTF">2020-04-15T17:27:09Z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0x010100F4D5DE6D73D1924E913829CC4AC0FFF7</vt:lpwstr>
  </property>
</Properties>
</file>