
<file path=[Content_Types].xml><?xml version="1.0" encoding="utf-8"?>
<Types xmlns="http://schemas.openxmlformats.org/package/2006/content-types">
  <Default Extension="bin" ContentType="application/vnd.openxmlformats-officedocument.oleObject"/>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s/slide34.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35.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11.xml" ContentType="application/vnd.openxmlformats-officedocument.presentationml.slide+xml"/>
  <Override PartName="/ppt/slides/slide37.xml" ContentType="application/vnd.openxmlformats-officedocument.presentationml.slide+xml"/>
  <Override PartName="/ppt/slides/slide1.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36.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charts/chart4.xml" ContentType="application/vnd.openxmlformats-officedocument.drawingml.chart+xml"/>
  <Override PartName="/ppt/charts/chart5.xml" ContentType="application/vnd.openxmlformats-officedocument.drawingml.chart+xml"/>
  <Override PartName="/ppt/charts/chart2.xml" ContentType="application/vnd.openxmlformats-officedocument.drawingml.chart+xml"/>
  <Override PartName="/ppt/theme/theme1.xml" ContentType="application/vnd.openxmlformats-officedocument.theme+xml"/>
  <Override PartName="/ppt/charts/chart1.xml" ContentType="application/vnd.openxmlformats-officedocument.drawingml.chart+xml"/>
  <Override PartName="/ppt/charts/chart3.xml" ContentType="application/vnd.openxmlformats-officedocument.drawingml.chart+xml"/>
  <Override PartName="/ppt/charts/chart7.xml" ContentType="application/vnd.openxmlformats-officedocument.drawingml.chart+xml"/>
  <Override PartName="/ppt/charts/chart6.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ppt/charts/style5.xml" ContentType="application/vnd.ms-office.chartstyle+xml"/>
  <Override PartName="/ppt/charts/style2.xml" ContentType="application/vnd.ms-office.chartstyle+xml"/>
  <Override PartName="/ppt/charts/style1.xml" ContentType="application/vnd.ms-office.chartstyle+xml"/>
  <Override PartName="/ppt/charts/colors1.xml" ContentType="application/vnd.ms-office.chartcolorstyle+xml"/>
  <Override PartName="/ppt/charts/colors2.xml" ContentType="application/vnd.ms-office.chartcolorstyle+xml"/>
  <Override PartName="/ppt/charts/colors3.xml" ContentType="application/vnd.ms-office.chartcolorstyle+xml"/>
  <Override PartName="/ppt/charts/colors4.xml" ContentType="application/vnd.ms-office.chartcolorstyle+xml"/>
  <Override PartName="/ppt/charts/style4.xml" ContentType="application/vnd.ms-office.chartstyle+xml"/>
  <Override PartName="/ppt/charts/colors5.xml" ContentType="application/vnd.ms-office.chartcolorstyle+xml"/>
  <Override PartName="/ppt/charts/style3.xml" ContentType="application/vnd.ms-office.chartstyle+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sldIdLst>
    <p:sldId id="256" r:id="rId2"/>
    <p:sldId id="296" r:id="rId3"/>
    <p:sldId id="297" r:id="rId4"/>
    <p:sldId id="298" r:id="rId5"/>
    <p:sldId id="299" r:id="rId6"/>
    <p:sldId id="300" r:id="rId7"/>
    <p:sldId id="301" r:id="rId8"/>
    <p:sldId id="302" r:id="rId9"/>
    <p:sldId id="303" r:id="rId10"/>
    <p:sldId id="304" r:id="rId11"/>
    <p:sldId id="305" r:id="rId12"/>
    <p:sldId id="306" r:id="rId13"/>
    <p:sldId id="307" r:id="rId14"/>
    <p:sldId id="308" r:id="rId15"/>
    <p:sldId id="309" r:id="rId16"/>
    <p:sldId id="310" r:id="rId17"/>
    <p:sldId id="311" r:id="rId18"/>
    <p:sldId id="312" r:id="rId19"/>
    <p:sldId id="313" r:id="rId20"/>
    <p:sldId id="314" r:id="rId21"/>
    <p:sldId id="316" r:id="rId22"/>
    <p:sldId id="270" r:id="rId23"/>
    <p:sldId id="271" r:id="rId24"/>
    <p:sldId id="273" r:id="rId25"/>
    <p:sldId id="272" r:id="rId26"/>
    <p:sldId id="278" r:id="rId27"/>
    <p:sldId id="274" r:id="rId28"/>
    <p:sldId id="279" r:id="rId29"/>
    <p:sldId id="275" r:id="rId30"/>
    <p:sldId id="280" r:id="rId31"/>
    <p:sldId id="276" r:id="rId32"/>
    <p:sldId id="277" r:id="rId33"/>
    <p:sldId id="281" r:id="rId34"/>
    <p:sldId id="283" r:id="rId35"/>
    <p:sldId id="285" r:id="rId36"/>
    <p:sldId id="286" r:id="rId37"/>
    <p:sldId id="287" r:id="rId38"/>
    <p:sldId id="288" r:id="rId39"/>
    <p:sldId id="289" r:id="rId40"/>
    <p:sldId id="290" r:id="rId41"/>
    <p:sldId id="291" r:id="rId42"/>
    <p:sldId id="292" r:id="rId43"/>
    <p:sldId id="293" r:id="rId44"/>
    <p:sldId id="294" r:id="rId45"/>
    <p:sldId id="295" r:id="rId46"/>
    <p:sldId id="317" r:id="rId47"/>
  </p:sldIdLst>
  <p:sldSz cx="9144000" cy="6858000" type="screen4x3"/>
  <p:notesSz cx="6858000" cy="9144000"/>
  <p:defaultTextStyle>
    <a:defPPr lvl="0">
      <a:defRPr lang="es-CO"/>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file:///D:\TRABAJO%20CASA\PLANEACION\Plan%20de%20Desarrollo\Diagn&#243;stico%20Financiero%202020%202023\DIAGNOSTICO%20FINANCIERO%202020%202023\GRAFICOS%20PLAN%20DE%20DESARROLLO%202020%20ABR%2026.xlsx" TargetMode="External"/></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oleObject" Target="file:///D:\TRABAJO%20CASA\PLANEACION\Plan%20de%20Desarrollo\Diagn&#243;stico%20Financiero%202020%202023\DIAGNOSTICO%20FINANCIERO%202020%202023\GRAFICOS%20PLAN%20DE%20DESARROLLO%202020%20ABR%2026.xlsx" TargetMode="External"/></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oleObject" Target="file:///D:\TRABAJO%20CASA\PLANEACION\Plan%20de%20Desarrollo\Diagn&#243;stico%20Financiero%202020%202023\GASTOS%20TOCANCIPA%20ULTIMOS%20CUATRO%20A&#209;OS\Acumulado%20Gastos%202015%202019%20Diagnostico.xlsx" TargetMode="External"/></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oleObject" Target="file:///D:\TRABAJO%20CASA\PLANEACION\Plan%20de%20Desarrollo\Diagn&#243;stico%20Financiero%202020%202023\GASTOS%20TOCANCIPA%20ULTIMOS%20CUATRO%20A&#209;OS\Acumulado%20Gastos%202015%202019%20Diagnostico.xlsx" TargetMode="External"/></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oleObject" Target="file:///D:\TRABAJO%20CASA\PLANEACION\Plan%20de%20Desarrollo\Diagn&#243;stico%20Financiero%202020%202023\GASTOS%20TOCANCIPA%20ULTIMOS%20CUATRO%20A&#209;OS\Acumulado%20Gastos%202015%202019%20Diagnostico.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USUARIO\Desktop\PRESENTACI&#211;N%20CONCEJO%20M\Plan%20de%20Inversiones%20PDT%202020-2023.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USUARIO\Desktop\PRESENTACI&#211;N%20CONCEJO%20M\Plan%20de%20Inversiones%20PDT%202020-2023.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USUARIO\Desktop\PRESENTACI&#211;N%20CONCEJO%20M\Plan%20de%20Inversiones%20PDT%202020-2023.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Users\USUARIO\Desktop\PRESENTACI&#211;N%20CONCEJO%20M\Plan%20de%20Inversiones%20PDT%202020-202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C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pattFill prst="narHorz">
              <a:fgClr>
                <a:schemeClr val="accent1"/>
              </a:fgClr>
              <a:bgClr>
                <a:schemeClr val="accent1">
                  <a:lumMod val="20000"/>
                  <a:lumOff val="80000"/>
                </a:schemeClr>
              </a:bgClr>
            </a:pattFill>
            <a:ln>
              <a:noFill/>
            </a:ln>
            <a:effectLst>
              <a:innerShdw blurRad="114300">
                <a:schemeClr val="accent1"/>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'Graficas Diagn'!$E$18:$H$18</c:f>
              <c:strCache>
                <c:ptCount val="4"/>
                <c:pt idx="0">
                  <c:v>RECAUDO 2016</c:v>
                </c:pt>
                <c:pt idx="1">
                  <c:v>RECAUDO 2017</c:v>
                </c:pt>
                <c:pt idx="2">
                  <c:v>RECAUDO 2018</c:v>
                </c:pt>
                <c:pt idx="3">
                  <c:v>RECAUDO 2019</c:v>
                </c:pt>
              </c:strCache>
            </c:strRef>
          </c:cat>
          <c:val>
            <c:numRef>
              <c:f>'Graficas Diagn'!$E$35:$H$35</c:f>
              <c:numCache>
                <c:formatCode>_(* #,##0_);_(* \(#,##0\);_(* "-"_);_(@_)</c:formatCode>
                <c:ptCount val="4"/>
                <c:pt idx="0">
                  <c:v>73296.081223339992</c:v>
                </c:pt>
                <c:pt idx="1">
                  <c:v>89646.370596089982</c:v>
                </c:pt>
                <c:pt idx="2">
                  <c:v>79032.196799440018</c:v>
                </c:pt>
                <c:pt idx="3">
                  <c:v>116056.98763208999</c:v>
                </c:pt>
              </c:numCache>
            </c:numRef>
          </c:val>
          <c:extLst xmlns:c16r2="http://schemas.microsoft.com/office/drawing/2015/06/chart">
            <c:ext xmlns:c16="http://schemas.microsoft.com/office/drawing/2014/chart" uri="{C3380CC4-5D6E-409C-BE32-E72D297353CC}">
              <c16:uniqueId val="{00000000-D95F-492E-A055-B800077907A3}"/>
            </c:ext>
          </c:extLst>
        </c:ser>
        <c:dLbls>
          <c:dLblPos val="outEnd"/>
          <c:showLegendKey val="0"/>
          <c:showVal val="1"/>
          <c:showCatName val="0"/>
          <c:showSerName val="0"/>
          <c:showPercent val="0"/>
          <c:showBubbleSize val="0"/>
        </c:dLbls>
        <c:gapWidth val="164"/>
        <c:overlap val="-22"/>
        <c:axId val="75407360"/>
        <c:axId val="75410432"/>
      </c:barChart>
      <c:catAx>
        <c:axId val="75407360"/>
        <c:scaling>
          <c:orientation val="minMax"/>
        </c:scaling>
        <c:delete val="0"/>
        <c:axPos val="b"/>
        <c:numFmt formatCode="General" sourceLinked="1"/>
        <c:majorTickMark val="none"/>
        <c:minorTickMark val="none"/>
        <c:tickLblPos val="nextTo"/>
        <c:spPr>
          <a:noFill/>
          <a:ln w="19050"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75410432"/>
        <c:crosses val="autoZero"/>
        <c:auto val="1"/>
        <c:lblAlgn val="ctr"/>
        <c:lblOffset val="100"/>
        <c:noMultiLvlLbl val="0"/>
      </c:catAx>
      <c:valAx>
        <c:axId val="75410432"/>
        <c:scaling>
          <c:orientation val="minMax"/>
        </c:scaling>
        <c:delete val="0"/>
        <c:axPos val="l"/>
        <c:numFmt formatCode="_(* #,##0_);_(* \(#,##0\);_(*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754073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O"/>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s-C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'Graficas Diagn'!$D$19</c:f>
              <c:strCache>
                <c:ptCount val="1"/>
                <c:pt idx="0">
                  <c:v>Impuesto Predial</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'Graficas Diagn'!$E$18:$H$18</c:f>
              <c:strCache>
                <c:ptCount val="4"/>
                <c:pt idx="0">
                  <c:v>RECAUDO 2016</c:v>
                </c:pt>
                <c:pt idx="1">
                  <c:v>RECAUDO 2017</c:v>
                </c:pt>
                <c:pt idx="2">
                  <c:v>RECAUDO 2018</c:v>
                </c:pt>
                <c:pt idx="3">
                  <c:v>RECAUDO 2019</c:v>
                </c:pt>
              </c:strCache>
            </c:strRef>
          </c:cat>
          <c:val>
            <c:numRef>
              <c:f>'Graficas Diagn'!$E$19:$H$19</c:f>
              <c:numCache>
                <c:formatCode>_(* #,##0_);_(* \(#,##0\);_(* "-"_);_(@_)</c:formatCode>
                <c:ptCount val="4"/>
                <c:pt idx="0">
                  <c:v>14389.749191000001</c:v>
                </c:pt>
                <c:pt idx="1">
                  <c:v>18587.001278</c:v>
                </c:pt>
                <c:pt idx="2">
                  <c:v>19543.709058</c:v>
                </c:pt>
                <c:pt idx="3">
                  <c:v>18968.491285</c:v>
                </c:pt>
              </c:numCache>
            </c:numRef>
          </c:val>
          <c:extLst xmlns:c16r2="http://schemas.microsoft.com/office/drawing/2015/06/chart">
            <c:ext xmlns:c16="http://schemas.microsoft.com/office/drawing/2014/chart" uri="{C3380CC4-5D6E-409C-BE32-E72D297353CC}">
              <c16:uniqueId val="{00000000-FA4B-4025-835E-9EA86D2BD0D1}"/>
            </c:ext>
          </c:extLst>
        </c:ser>
        <c:ser>
          <c:idx val="1"/>
          <c:order val="1"/>
          <c:tx>
            <c:strRef>
              <c:f>'Graficas Diagn'!$D$20</c:f>
              <c:strCache>
                <c:ptCount val="1"/>
                <c:pt idx="0">
                  <c:v>Industria y Comercio</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cat>
            <c:strRef>
              <c:f>'Graficas Diagn'!$E$18:$H$18</c:f>
              <c:strCache>
                <c:ptCount val="4"/>
                <c:pt idx="0">
                  <c:v>RECAUDO 2016</c:v>
                </c:pt>
                <c:pt idx="1">
                  <c:v>RECAUDO 2017</c:v>
                </c:pt>
                <c:pt idx="2">
                  <c:v>RECAUDO 2018</c:v>
                </c:pt>
                <c:pt idx="3">
                  <c:v>RECAUDO 2019</c:v>
                </c:pt>
              </c:strCache>
            </c:strRef>
          </c:cat>
          <c:val>
            <c:numRef>
              <c:f>'Graficas Diagn'!$E$20:$H$20</c:f>
              <c:numCache>
                <c:formatCode>_(* #,##0_);_(* \(#,##0\);_(* "-"_);_(@_)</c:formatCode>
                <c:ptCount val="4"/>
                <c:pt idx="0">
                  <c:v>52700.509534059995</c:v>
                </c:pt>
                <c:pt idx="1">
                  <c:v>58775.068415550006</c:v>
                </c:pt>
                <c:pt idx="2">
                  <c:v>46877.859749960007</c:v>
                </c:pt>
                <c:pt idx="3">
                  <c:v>75527.637622880007</c:v>
                </c:pt>
              </c:numCache>
            </c:numRef>
          </c:val>
          <c:extLst xmlns:c16r2="http://schemas.microsoft.com/office/drawing/2015/06/chart">
            <c:ext xmlns:c16="http://schemas.microsoft.com/office/drawing/2014/chart" uri="{C3380CC4-5D6E-409C-BE32-E72D297353CC}">
              <c16:uniqueId val="{00000001-FA4B-4025-835E-9EA86D2BD0D1}"/>
            </c:ext>
          </c:extLst>
        </c:ser>
        <c:dLbls>
          <c:showLegendKey val="0"/>
          <c:showVal val="0"/>
          <c:showCatName val="0"/>
          <c:showSerName val="0"/>
          <c:showPercent val="0"/>
          <c:showBubbleSize val="0"/>
        </c:dLbls>
        <c:gapWidth val="150"/>
        <c:overlap val="100"/>
        <c:axId val="75990144"/>
        <c:axId val="75991680"/>
      </c:barChart>
      <c:catAx>
        <c:axId val="75990144"/>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75991680"/>
        <c:crosses val="autoZero"/>
        <c:auto val="1"/>
        <c:lblAlgn val="ctr"/>
        <c:lblOffset val="100"/>
        <c:noMultiLvlLbl val="0"/>
      </c:catAx>
      <c:valAx>
        <c:axId val="75991680"/>
        <c:scaling>
          <c:orientation val="minMax"/>
        </c:scaling>
        <c:delete val="0"/>
        <c:axPos val="l"/>
        <c:majorGridlines>
          <c:spPr>
            <a:ln w="9525" cap="flat" cmpd="sng" algn="ctr">
              <a:solidFill>
                <a:schemeClr val="tx1">
                  <a:lumMod val="15000"/>
                  <a:lumOff val="85000"/>
                </a:schemeClr>
              </a:solidFill>
              <a:round/>
            </a:ln>
            <a:effectLst/>
          </c:spPr>
        </c:majorGridlines>
        <c:numFmt formatCode="_(* #,##0_);_(* \(#,##0\);_(*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75990144"/>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s-CO"/>
          </a:p>
        </c:txPr>
      </c:dTable>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legend>
    <c:plotVisOnly val="1"/>
    <c:dispBlanksAs val="gap"/>
    <c:showDLblsOverMax val="0"/>
  </c:chart>
  <c:spPr>
    <a:noFill/>
    <a:ln>
      <a:noFill/>
    </a:ln>
    <a:effectLst/>
  </c:spPr>
  <c:txPr>
    <a:bodyPr/>
    <a:lstStyle/>
    <a:p>
      <a:pPr>
        <a:defRPr/>
      </a:pPr>
      <a:endParaRPr lang="es-CO"/>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s-C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286238775380213E-2"/>
          <c:y val="0.10956109134045076"/>
          <c:w val="0.90490348782515562"/>
          <c:h val="0.83824436536180313"/>
        </c:manualLayout>
      </c:layout>
      <c:barChart>
        <c:barDir val="bar"/>
        <c:grouping val="clustered"/>
        <c:varyColors val="0"/>
        <c:ser>
          <c:idx val="0"/>
          <c:order val="0"/>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50000"/>
                        <a:lumOff val="50000"/>
                      </a:schemeClr>
                    </a:solidFill>
                    <a:latin typeface="+mn-lt"/>
                    <a:ea typeface="+mn-ea"/>
                    <a:cs typeface="+mn-cs"/>
                  </a:defRPr>
                </a:pPr>
                <a:endParaRPr lang="es-CO"/>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numRef>
              <c:f>Graficas!$D$3:$G$3</c:f>
              <c:numCache>
                <c:formatCode>General</c:formatCode>
                <c:ptCount val="4"/>
                <c:pt idx="0">
                  <c:v>2016</c:v>
                </c:pt>
                <c:pt idx="1">
                  <c:v>2017</c:v>
                </c:pt>
                <c:pt idx="2">
                  <c:v>2018</c:v>
                </c:pt>
                <c:pt idx="3">
                  <c:v>2019</c:v>
                </c:pt>
              </c:numCache>
            </c:numRef>
          </c:cat>
          <c:val>
            <c:numRef>
              <c:f>Graficas!$D$5:$G$5</c:f>
              <c:numCache>
                <c:formatCode>_-* #,##0_-;\-* #,##0_-;_-* "-"??_-;_-@_-</c:formatCode>
                <c:ptCount val="4"/>
                <c:pt idx="0">
                  <c:v>92410</c:v>
                </c:pt>
                <c:pt idx="1">
                  <c:v>116265</c:v>
                </c:pt>
                <c:pt idx="2">
                  <c:v>214157</c:v>
                </c:pt>
                <c:pt idx="3">
                  <c:v>326497</c:v>
                </c:pt>
              </c:numCache>
            </c:numRef>
          </c:val>
          <c:extLst xmlns:c16r2="http://schemas.microsoft.com/office/drawing/2015/06/chart">
            <c:ext xmlns:c16="http://schemas.microsoft.com/office/drawing/2014/chart" uri="{C3380CC4-5D6E-409C-BE32-E72D297353CC}">
              <c16:uniqueId val="{00000000-0C55-4D4C-946A-C41BA4DA7407}"/>
            </c:ext>
          </c:extLst>
        </c:ser>
        <c:dLbls>
          <c:dLblPos val="outEnd"/>
          <c:showLegendKey val="0"/>
          <c:showVal val="1"/>
          <c:showCatName val="0"/>
          <c:showSerName val="0"/>
          <c:showPercent val="0"/>
          <c:showBubbleSize val="0"/>
        </c:dLbls>
        <c:gapWidth val="100"/>
        <c:axId val="80626432"/>
        <c:axId val="80629120"/>
      </c:barChart>
      <c:catAx>
        <c:axId val="8062643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50000"/>
                    <a:lumOff val="50000"/>
                  </a:schemeClr>
                </a:solidFill>
                <a:latin typeface="+mn-lt"/>
                <a:ea typeface="+mn-ea"/>
                <a:cs typeface="+mn-cs"/>
              </a:defRPr>
            </a:pPr>
            <a:endParaRPr lang="es-CO"/>
          </a:p>
        </c:txPr>
        <c:crossAx val="80629120"/>
        <c:crosses val="autoZero"/>
        <c:auto val="1"/>
        <c:lblAlgn val="ctr"/>
        <c:lblOffset val="100"/>
        <c:noMultiLvlLbl val="0"/>
      </c:catAx>
      <c:valAx>
        <c:axId val="80629120"/>
        <c:scaling>
          <c:orientation val="minMax"/>
        </c:scaling>
        <c:delete val="1"/>
        <c:axPos val="b"/>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crossAx val="8062643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O"/>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s-C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1"/>
          <c:order val="0"/>
          <c:tx>
            <c:strRef>
              <c:f>Graficas!$B$39</c:f>
              <c:strCache>
                <c:ptCount val="1"/>
                <c:pt idx="0">
                  <c:v>Total Gastos de funcionamiento</c:v>
                </c:pt>
              </c:strCache>
            </c:strRef>
          </c:tx>
          <c:spPr>
            <a:solidFill>
              <a:schemeClr val="accent4"/>
            </a:solidFill>
            <a:ln>
              <a:noFill/>
            </a:ln>
            <a:effectLst/>
            <a:sp3d/>
          </c:spPr>
          <c:invertIfNegative val="0"/>
          <c:cat>
            <c:numRef>
              <c:f>Graficas!$C$37:$F$37</c:f>
              <c:numCache>
                <c:formatCode>General</c:formatCode>
                <c:ptCount val="4"/>
                <c:pt idx="0">
                  <c:v>2016</c:v>
                </c:pt>
                <c:pt idx="1">
                  <c:v>2017</c:v>
                </c:pt>
                <c:pt idx="2">
                  <c:v>2018</c:v>
                </c:pt>
                <c:pt idx="3">
                  <c:v>2019</c:v>
                </c:pt>
              </c:numCache>
            </c:numRef>
          </c:cat>
          <c:val>
            <c:numRef>
              <c:f>Graficas!$C$39:$F$39</c:f>
              <c:numCache>
                <c:formatCode>_-* #,##0_-;\-* #,##0_-;_-* "-"??_-;_-@_-</c:formatCode>
                <c:ptCount val="4"/>
                <c:pt idx="0">
                  <c:v>21200.517483</c:v>
                </c:pt>
                <c:pt idx="1">
                  <c:v>25190.647088849997</c:v>
                </c:pt>
                <c:pt idx="2">
                  <c:v>28200.050512999998</c:v>
                </c:pt>
                <c:pt idx="3">
                  <c:v>30848.574892999997</c:v>
                </c:pt>
              </c:numCache>
            </c:numRef>
          </c:val>
          <c:extLst xmlns:c16r2="http://schemas.microsoft.com/office/drawing/2015/06/chart">
            <c:ext xmlns:c16="http://schemas.microsoft.com/office/drawing/2014/chart" uri="{C3380CC4-5D6E-409C-BE32-E72D297353CC}">
              <c16:uniqueId val="{00000000-62A9-48BB-8953-90EEB1AEDEDA}"/>
            </c:ext>
          </c:extLst>
        </c:ser>
        <c:ser>
          <c:idx val="2"/>
          <c:order val="1"/>
          <c:tx>
            <c:strRef>
              <c:f>Graficas!$B$40</c:f>
              <c:strCache>
                <c:ptCount val="1"/>
                <c:pt idx="0">
                  <c:v>Concejo Municipal</c:v>
                </c:pt>
              </c:strCache>
            </c:strRef>
          </c:tx>
          <c:spPr>
            <a:solidFill>
              <a:schemeClr val="accent6"/>
            </a:solidFill>
            <a:ln>
              <a:noFill/>
            </a:ln>
            <a:effectLst/>
            <a:sp3d/>
          </c:spPr>
          <c:invertIfNegative val="0"/>
          <c:cat>
            <c:numRef>
              <c:f>Graficas!$C$37:$F$37</c:f>
              <c:numCache>
                <c:formatCode>General</c:formatCode>
                <c:ptCount val="4"/>
                <c:pt idx="0">
                  <c:v>2016</c:v>
                </c:pt>
                <c:pt idx="1">
                  <c:v>2017</c:v>
                </c:pt>
                <c:pt idx="2">
                  <c:v>2018</c:v>
                </c:pt>
                <c:pt idx="3">
                  <c:v>2019</c:v>
                </c:pt>
              </c:numCache>
            </c:numRef>
          </c:cat>
          <c:val>
            <c:numRef>
              <c:f>Graficas!$C$40:$F$40</c:f>
              <c:numCache>
                <c:formatCode>_-* #,##0_-;\-* #,##0_-;_-* "-"??_-;_-@_-</c:formatCode>
                <c:ptCount val="4"/>
                <c:pt idx="0">
                  <c:v>1360.565018</c:v>
                </c:pt>
                <c:pt idx="1">
                  <c:v>1409.350381</c:v>
                </c:pt>
                <c:pt idx="2">
                  <c:v>1676.452843</c:v>
                </c:pt>
                <c:pt idx="3">
                  <c:v>1989.4283350000001</c:v>
                </c:pt>
              </c:numCache>
            </c:numRef>
          </c:val>
          <c:extLst xmlns:c16r2="http://schemas.microsoft.com/office/drawing/2015/06/chart">
            <c:ext xmlns:c16="http://schemas.microsoft.com/office/drawing/2014/chart" uri="{C3380CC4-5D6E-409C-BE32-E72D297353CC}">
              <c16:uniqueId val="{00000001-62A9-48BB-8953-90EEB1AEDEDA}"/>
            </c:ext>
          </c:extLst>
        </c:ser>
        <c:ser>
          <c:idx val="3"/>
          <c:order val="2"/>
          <c:tx>
            <c:strRef>
              <c:f>Graficas!$B$41</c:f>
              <c:strCache>
                <c:ptCount val="1"/>
                <c:pt idx="0">
                  <c:v>Personería</c:v>
                </c:pt>
              </c:strCache>
            </c:strRef>
          </c:tx>
          <c:spPr>
            <a:solidFill>
              <a:schemeClr val="accent2">
                <a:lumMod val="60000"/>
              </a:schemeClr>
            </a:solidFill>
            <a:ln>
              <a:noFill/>
            </a:ln>
            <a:effectLst/>
            <a:sp3d/>
          </c:spPr>
          <c:invertIfNegative val="0"/>
          <c:cat>
            <c:numRef>
              <c:f>Graficas!$C$37:$F$37</c:f>
              <c:numCache>
                <c:formatCode>General</c:formatCode>
                <c:ptCount val="4"/>
                <c:pt idx="0">
                  <c:v>2016</c:v>
                </c:pt>
                <c:pt idx="1">
                  <c:v>2017</c:v>
                </c:pt>
                <c:pt idx="2">
                  <c:v>2018</c:v>
                </c:pt>
                <c:pt idx="3">
                  <c:v>2019</c:v>
                </c:pt>
              </c:numCache>
            </c:numRef>
          </c:cat>
          <c:val>
            <c:numRef>
              <c:f>Graficas!$C$41:$F$41</c:f>
              <c:numCache>
                <c:formatCode>_-* #,##0_-;\-* #,##0_-;_-* "-"??_-;_-@_-</c:formatCode>
                <c:ptCount val="4"/>
                <c:pt idx="0">
                  <c:v>660.70594400000004</c:v>
                </c:pt>
                <c:pt idx="1">
                  <c:v>878.95846400000005</c:v>
                </c:pt>
                <c:pt idx="2">
                  <c:v>1124.0577049999999</c:v>
                </c:pt>
                <c:pt idx="3">
                  <c:v>1591.38454</c:v>
                </c:pt>
              </c:numCache>
            </c:numRef>
          </c:val>
          <c:extLst xmlns:c16r2="http://schemas.microsoft.com/office/drawing/2015/06/chart">
            <c:ext xmlns:c16="http://schemas.microsoft.com/office/drawing/2014/chart" uri="{C3380CC4-5D6E-409C-BE32-E72D297353CC}">
              <c16:uniqueId val="{00000002-62A9-48BB-8953-90EEB1AEDEDA}"/>
            </c:ext>
          </c:extLst>
        </c:ser>
        <c:ser>
          <c:idx val="4"/>
          <c:order val="3"/>
          <c:tx>
            <c:strRef>
              <c:f>Graficas!$B$42</c:f>
              <c:strCache>
                <c:ptCount val="1"/>
                <c:pt idx="0">
                  <c:v> Sector Central </c:v>
                </c:pt>
              </c:strCache>
            </c:strRef>
          </c:tx>
          <c:spPr>
            <a:solidFill>
              <a:schemeClr val="accent4">
                <a:lumMod val="60000"/>
              </a:schemeClr>
            </a:solidFill>
            <a:ln>
              <a:noFill/>
            </a:ln>
            <a:effectLst/>
            <a:sp3d/>
          </c:spPr>
          <c:invertIfNegative val="0"/>
          <c:cat>
            <c:numRef>
              <c:f>Graficas!$C$37:$F$37</c:f>
              <c:numCache>
                <c:formatCode>General</c:formatCode>
                <c:ptCount val="4"/>
                <c:pt idx="0">
                  <c:v>2016</c:v>
                </c:pt>
                <c:pt idx="1">
                  <c:v>2017</c:v>
                </c:pt>
                <c:pt idx="2">
                  <c:v>2018</c:v>
                </c:pt>
                <c:pt idx="3">
                  <c:v>2019</c:v>
                </c:pt>
              </c:numCache>
            </c:numRef>
          </c:cat>
          <c:val>
            <c:numRef>
              <c:f>Graficas!$C$42:$F$42</c:f>
              <c:numCache>
                <c:formatCode>_-* #,##0_-;\-* #,##0_-;_-* "-"??_-;_-@_-</c:formatCode>
                <c:ptCount val="4"/>
                <c:pt idx="0">
                  <c:v>18402.279228300002</c:v>
                </c:pt>
                <c:pt idx="1">
                  <c:v>22015.169197849998</c:v>
                </c:pt>
                <c:pt idx="2">
                  <c:v>24437.164433999998</c:v>
                </c:pt>
                <c:pt idx="3">
                  <c:v>26130.498066</c:v>
                </c:pt>
              </c:numCache>
            </c:numRef>
          </c:val>
          <c:extLst xmlns:c16r2="http://schemas.microsoft.com/office/drawing/2015/06/chart">
            <c:ext xmlns:c16="http://schemas.microsoft.com/office/drawing/2014/chart" uri="{C3380CC4-5D6E-409C-BE32-E72D297353CC}">
              <c16:uniqueId val="{00000003-62A9-48BB-8953-90EEB1AEDEDA}"/>
            </c:ext>
          </c:extLst>
        </c:ser>
        <c:ser>
          <c:idx val="5"/>
          <c:order val="4"/>
          <c:tx>
            <c:strRef>
              <c:f>Graficas!$B$43</c:f>
              <c:strCache>
                <c:ptCount val="1"/>
                <c:pt idx="0">
                  <c:v>Educación</c:v>
                </c:pt>
              </c:strCache>
            </c:strRef>
          </c:tx>
          <c:spPr>
            <a:solidFill>
              <a:schemeClr val="accent6">
                <a:lumMod val="60000"/>
              </a:schemeClr>
            </a:solidFill>
            <a:ln>
              <a:noFill/>
            </a:ln>
            <a:effectLst/>
            <a:sp3d/>
          </c:spPr>
          <c:invertIfNegative val="0"/>
          <c:cat>
            <c:numRef>
              <c:f>Graficas!$C$37:$F$37</c:f>
              <c:numCache>
                <c:formatCode>General</c:formatCode>
                <c:ptCount val="4"/>
                <c:pt idx="0">
                  <c:v>2016</c:v>
                </c:pt>
                <c:pt idx="1">
                  <c:v>2017</c:v>
                </c:pt>
                <c:pt idx="2">
                  <c:v>2018</c:v>
                </c:pt>
                <c:pt idx="3">
                  <c:v>2019</c:v>
                </c:pt>
              </c:numCache>
            </c:numRef>
          </c:cat>
          <c:val>
            <c:numRef>
              <c:f>Graficas!$C$43:$F$43</c:f>
              <c:numCache>
                <c:formatCode>_-* #,##0_-;\-* #,##0_-;_-* "-"??_-;_-@_-</c:formatCode>
                <c:ptCount val="4"/>
                <c:pt idx="0">
                  <c:v>358.22174269999999</c:v>
                </c:pt>
                <c:pt idx="1">
                  <c:v>355.40575200000001</c:v>
                </c:pt>
                <c:pt idx="2">
                  <c:v>398.37466999999998</c:v>
                </c:pt>
                <c:pt idx="3">
                  <c:v>426.609103</c:v>
                </c:pt>
              </c:numCache>
            </c:numRef>
          </c:val>
          <c:extLst xmlns:c16r2="http://schemas.microsoft.com/office/drawing/2015/06/chart">
            <c:ext xmlns:c16="http://schemas.microsoft.com/office/drawing/2014/chart" uri="{C3380CC4-5D6E-409C-BE32-E72D297353CC}">
              <c16:uniqueId val="{00000004-62A9-48BB-8953-90EEB1AEDEDA}"/>
            </c:ext>
          </c:extLst>
        </c:ser>
        <c:ser>
          <c:idx val="6"/>
          <c:order val="5"/>
          <c:tx>
            <c:strRef>
              <c:f>Graficas!$B$44</c:f>
              <c:strCache>
                <c:ptCount val="1"/>
                <c:pt idx="0">
                  <c:v>Salud</c:v>
                </c:pt>
              </c:strCache>
            </c:strRef>
          </c:tx>
          <c:spPr>
            <a:solidFill>
              <a:schemeClr val="accent2">
                <a:lumMod val="80000"/>
                <a:lumOff val="20000"/>
              </a:schemeClr>
            </a:solidFill>
            <a:ln>
              <a:noFill/>
            </a:ln>
            <a:effectLst/>
            <a:sp3d/>
          </c:spPr>
          <c:invertIfNegative val="0"/>
          <c:cat>
            <c:numRef>
              <c:f>Graficas!$C$37:$F$37</c:f>
              <c:numCache>
                <c:formatCode>General</c:formatCode>
                <c:ptCount val="4"/>
                <c:pt idx="0">
                  <c:v>2016</c:v>
                </c:pt>
                <c:pt idx="1">
                  <c:v>2017</c:v>
                </c:pt>
                <c:pt idx="2">
                  <c:v>2018</c:v>
                </c:pt>
                <c:pt idx="3">
                  <c:v>2019</c:v>
                </c:pt>
              </c:numCache>
            </c:numRef>
          </c:cat>
          <c:val>
            <c:numRef>
              <c:f>Graficas!$C$44:$F$44</c:f>
              <c:numCache>
                <c:formatCode>0</c:formatCode>
                <c:ptCount val="4"/>
                <c:pt idx="0" formatCode="_-* #,##0_-;\-* #,##0_-;_-* &quot;-&quot;??_-;_-@_-">
                  <c:v>418.74554999999998</c:v>
                </c:pt>
                <c:pt idx="1">
                  <c:v>531.76329399999997</c:v>
                </c:pt>
                <c:pt idx="2" formatCode="_-* #,##0_-;\-* #,##0_-;_-* &quot;-&quot;??_-;_-@_-">
                  <c:v>564.00086099999999</c:v>
                </c:pt>
                <c:pt idx="3">
                  <c:v>710.65484900000001</c:v>
                </c:pt>
              </c:numCache>
            </c:numRef>
          </c:val>
          <c:extLst xmlns:c16r2="http://schemas.microsoft.com/office/drawing/2015/06/chart">
            <c:ext xmlns:c16="http://schemas.microsoft.com/office/drawing/2014/chart" uri="{C3380CC4-5D6E-409C-BE32-E72D297353CC}">
              <c16:uniqueId val="{00000005-62A9-48BB-8953-90EEB1AEDEDA}"/>
            </c:ext>
          </c:extLst>
        </c:ser>
        <c:dLbls>
          <c:showLegendKey val="0"/>
          <c:showVal val="0"/>
          <c:showCatName val="0"/>
          <c:showSerName val="0"/>
          <c:showPercent val="0"/>
          <c:showBubbleSize val="0"/>
        </c:dLbls>
        <c:gapWidth val="150"/>
        <c:shape val="box"/>
        <c:axId val="80988800"/>
        <c:axId val="76284288"/>
        <c:axId val="0"/>
        <c:extLst xmlns:c16r2="http://schemas.microsoft.com/office/drawing/2015/06/chart">
          <c:ext xmlns:c15="http://schemas.microsoft.com/office/drawing/2012/chart" uri="{02D57815-91ED-43cb-92C2-25804820EDAC}">
            <c15:filteredBarSeries>
              <c15:ser>
                <c:idx val="0"/>
                <c:order val="0"/>
                <c:tx>
                  <c:strRef>
                    <c:extLst xmlns:c16r2="http://schemas.microsoft.com/office/drawing/2015/06/chart">
                      <c:ext uri="{02D57815-91ED-43cb-92C2-25804820EDAC}">
                        <c15:formulaRef>
                          <c15:sqref>Graficas!$B$38</c15:sqref>
                        </c15:formulaRef>
                      </c:ext>
                    </c:extLst>
                    <c:strCache>
                      <c:ptCount val="1"/>
                    </c:strCache>
                  </c:strRef>
                </c:tx>
                <c:spPr>
                  <a:solidFill>
                    <a:schemeClr val="accent2"/>
                  </a:solidFill>
                  <a:ln>
                    <a:noFill/>
                  </a:ln>
                  <a:effectLst/>
                  <a:sp3d/>
                </c:spPr>
                <c:invertIfNegative val="0"/>
                <c:cat>
                  <c:numRef>
                    <c:extLst xmlns:c16r2="http://schemas.microsoft.com/office/drawing/2015/06/chart">
                      <c:ext uri="{02D57815-91ED-43cb-92C2-25804820EDAC}">
                        <c15:formulaRef>
                          <c15:sqref>Graficas!$C$37:$F$37</c15:sqref>
                        </c15:formulaRef>
                      </c:ext>
                    </c:extLst>
                    <c:numCache>
                      <c:formatCode>General</c:formatCode>
                      <c:ptCount val="4"/>
                      <c:pt idx="0">
                        <c:v>2016</c:v>
                      </c:pt>
                      <c:pt idx="1">
                        <c:v>2017</c:v>
                      </c:pt>
                      <c:pt idx="2">
                        <c:v>2018</c:v>
                      </c:pt>
                      <c:pt idx="3">
                        <c:v>2019</c:v>
                      </c:pt>
                    </c:numCache>
                  </c:numRef>
                </c:cat>
                <c:val>
                  <c:numRef>
                    <c:extLst xmlns:c16r2="http://schemas.microsoft.com/office/drawing/2015/06/chart">
                      <c:ext uri="{02D57815-91ED-43cb-92C2-25804820EDAC}">
                        <c15:formulaRef>
                          <c15:sqref>Graficas!$C$38:$F$38</c15:sqref>
                        </c15:formulaRef>
                      </c:ext>
                    </c:extLst>
                    <c:numCache>
                      <c:formatCode>_-* #,##0_-;\-* #,##0_-;_-* "-"??_-;_-@_-</c:formatCode>
                      <c:ptCount val="4"/>
                      <c:pt idx="0">
                        <c:v>21200.517483</c:v>
                      </c:pt>
                      <c:pt idx="1">
                        <c:v>25190.647088849997</c:v>
                      </c:pt>
                      <c:pt idx="2">
                        <c:v>28200.050512999998</c:v>
                      </c:pt>
                      <c:pt idx="3">
                        <c:v>30848.574893000001</c:v>
                      </c:pt>
                    </c:numCache>
                  </c:numRef>
                </c:val>
                <c:extLst xmlns:c16r2="http://schemas.microsoft.com/office/drawing/2015/06/chart">
                  <c:ext xmlns:c16="http://schemas.microsoft.com/office/drawing/2014/chart" uri="{C3380CC4-5D6E-409C-BE32-E72D297353CC}">
                    <c16:uniqueId val="{00000006-62A9-48BB-8953-90EEB1AEDEDA}"/>
                  </c:ext>
                </c:extLst>
              </c15:ser>
            </c15:filteredBarSeries>
          </c:ext>
        </c:extLst>
      </c:bar3DChart>
      <c:catAx>
        <c:axId val="8098880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76284288"/>
        <c:crosses val="autoZero"/>
        <c:auto val="1"/>
        <c:lblAlgn val="ctr"/>
        <c:lblOffset val="100"/>
        <c:noMultiLvlLbl val="0"/>
      </c:catAx>
      <c:valAx>
        <c:axId val="7628428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O"/>
                  <a:t>MILLONES</a:t>
                </a:r>
              </a:p>
            </c:rich>
          </c:tx>
          <c:layout/>
          <c:overlay val="0"/>
          <c:spPr>
            <a:noFill/>
            <a:ln>
              <a:noFill/>
            </a:ln>
            <a:effectLst/>
          </c:spPr>
        </c:title>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8098880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legend>
    <c:plotVisOnly val="1"/>
    <c:dispBlanksAs val="gap"/>
    <c:showDLblsOverMax val="0"/>
  </c:chart>
  <c:spPr>
    <a:noFill/>
    <a:ln>
      <a:noFill/>
    </a:ln>
    <a:effectLst/>
  </c:spPr>
  <c:txPr>
    <a:bodyPr/>
    <a:lstStyle/>
    <a:p>
      <a:pPr>
        <a:defRPr/>
      </a:pPr>
      <a:endParaRPr lang="es-CO"/>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s-CO"/>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86552213190266"/>
          <c:y val="2.36303669270394E-2"/>
          <c:w val="0.84535607276888813"/>
          <c:h val="0.58785631869676769"/>
        </c:manualLayout>
      </c:layout>
      <c:barChart>
        <c:barDir val="col"/>
        <c:grouping val="stacked"/>
        <c:varyColors val="0"/>
        <c:ser>
          <c:idx val="0"/>
          <c:order val="0"/>
          <c:tx>
            <c:strRef>
              <c:f>Graficas!$C$119</c:f>
              <c:strCache>
                <c:ptCount val="1"/>
                <c:pt idx="0">
                  <c:v>Servicio Deuda</c:v>
                </c:pt>
              </c:strCache>
            </c:strRef>
          </c:tx>
          <c:spPr>
            <a:solidFill>
              <a:schemeClr val="accent1"/>
            </a:solidFill>
            <a:ln>
              <a:noFill/>
            </a:ln>
            <a:effectLst/>
          </c:spPr>
          <c:invertIfNegative val="0"/>
          <c:cat>
            <c:strRef>
              <c:f>Graficas!$D$116:$G$118</c:f>
              <c:strCache>
                <c:ptCount val="4"/>
                <c:pt idx="0">
                  <c:v>2016</c:v>
                </c:pt>
                <c:pt idx="1">
                  <c:v>2017</c:v>
                </c:pt>
                <c:pt idx="2">
                  <c:v>2018</c:v>
                </c:pt>
                <c:pt idx="3">
                  <c:v>2019</c:v>
                </c:pt>
              </c:strCache>
            </c:strRef>
          </c:cat>
          <c:val>
            <c:numRef>
              <c:f>Graficas!$D$119:$G$119</c:f>
              <c:numCache>
                <c:formatCode>_-* #,##0_-;\-* #,##0_-;_-* "-"??_-;_-@_-</c:formatCode>
                <c:ptCount val="4"/>
                <c:pt idx="0">
                  <c:v>4601.9869170000002</c:v>
                </c:pt>
                <c:pt idx="1">
                  <c:v>8171.0444939999998</c:v>
                </c:pt>
                <c:pt idx="2">
                  <c:v>5188.0820620000004</c:v>
                </c:pt>
                <c:pt idx="3">
                  <c:v>5665.8270730000004</c:v>
                </c:pt>
              </c:numCache>
            </c:numRef>
          </c:val>
          <c:extLst xmlns:c16r2="http://schemas.microsoft.com/office/drawing/2015/06/chart">
            <c:ext xmlns:c16="http://schemas.microsoft.com/office/drawing/2014/chart" uri="{C3380CC4-5D6E-409C-BE32-E72D297353CC}">
              <c16:uniqueId val="{00000000-3AB7-47CC-9793-BD6C5656DA36}"/>
            </c:ext>
          </c:extLst>
        </c:ser>
        <c:ser>
          <c:idx val="1"/>
          <c:order val="1"/>
          <c:tx>
            <c:strRef>
              <c:f>Graficas!$C$120</c:f>
              <c:strCache>
                <c:ptCount val="1"/>
                <c:pt idx="0">
                  <c:v>Amortizacion</c:v>
                </c:pt>
              </c:strCache>
            </c:strRef>
          </c:tx>
          <c:spPr>
            <a:solidFill>
              <a:schemeClr val="accent2"/>
            </a:solidFill>
            <a:ln>
              <a:noFill/>
            </a:ln>
            <a:effectLst/>
          </c:spPr>
          <c:invertIfNegative val="0"/>
          <c:cat>
            <c:strRef>
              <c:f>Graficas!$D$116:$G$118</c:f>
              <c:strCache>
                <c:ptCount val="4"/>
                <c:pt idx="0">
                  <c:v>2016</c:v>
                </c:pt>
                <c:pt idx="1">
                  <c:v>2017</c:v>
                </c:pt>
                <c:pt idx="2">
                  <c:v>2018</c:v>
                </c:pt>
                <c:pt idx="3">
                  <c:v>2019</c:v>
                </c:pt>
              </c:strCache>
            </c:strRef>
          </c:cat>
          <c:val>
            <c:numRef>
              <c:f>Graficas!$D$120:$G$120</c:f>
              <c:numCache>
                <c:formatCode>_-* #,##0_-;\-* #,##0_-;_-* "-"??_-;_-@_-</c:formatCode>
                <c:ptCount val="4"/>
                <c:pt idx="0">
                  <c:v>3614.626491</c:v>
                </c:pt>
                <c:pt idx="1">
                  <c:v>6762.2383589999999</c:v>
                </c:pt>
                <c:pt idx="2">
                  <c:v>4400</c:v>
                </c:pt>
                <c:pt idx="3">
                  <c:v>4400</c:v>
                </c:pt>
              </c:numCache>
            </c:numRef>
          </c:val>
          <c:extLst xmlns:c16r2="http://schemas.microsoft.com/office/drawing/2015/06/chart">
            <c:ext xmlns:c16="http://schemas.microsoft.com/office/drawing/2014/chart" uri="{C3380CC4-5D6E-409C-BE32-E72D297353CC}">
              <c16:uniqueId val="{00000001-3AB7-47CC-9793-BD6C5656DA36}"/>
            </c:ext>
          </c:extLst>
        </c:ser>
        <c:ser>
          <c:idx val="2"/>
          <c:order val="2"/>
          <c:tx>
            <c:strRef>
              <c:f>Graficas!$C$121</c:f>
              <c:strCache>
                <c:ptCount val="1"/>
                <c:pt idx="0">
                  <c:v>Intereses</c:v>
                </c:pt>
              </c:strCache>
            </c:strRef>
          </c:tx>
          <c:spPr>
            <a:solidFill>
              <a:schemeClr val="accent3"/>
            </a:solidFill>
            <a:ln>
              <a:noFill/>
            </a:ln>
            <a:effectLst/>
          </c:spPr>
          <c:invertIfNegative val="0"/>
          <c:cat>
            <c:strRef>
              <c:f>Graficas!$D$116:$G$118</c:f>
              <c:strCache>
                <c:ptCount val="4"/>
                <c:pt idx="0">
                  <c:v>2016</c:v>
                </c:pt>
                <c:pt idx="1">
                  <c:v>2017</c:v>
                </c:pt>
                <c:pt idx="2">
                  <c:v>2018</c:v>
                </c:pt>
                <c:pt idx="3">
                  <c:v>2019</c:v>
                </c:pt>
              </c:strCache>
            </c:strRef>
          </c:cat>
          <c:val>
            <c:numRef>
              <c:f>Graficas!$D$121:$G$121</c:f>
              <c:numCache>
                <c:formatCode>_-* #,##0_-;\-* #,##0_-;_-* "-"??_-;_-@_-</c:formatCode>
                <c:ptCount val="4"/>
                <c:pt idx="0">
                  <c:v>987.36042599999996</c:v>
                </c:pt>
                <c:pt idx="1">
                  <c:v>1408.806135</c:v>
                </c:pt>
                <c:pt idx="2">
                  <c:v>788.08206199999995</c:v>
                </c:pt>
                <c:pt idx="3">
                  <c:v>1265.8270729999999</c:v>
                </c:pt>
              </c:numCache>
            </c:numRef>
          </c:val>
          <c:extLst xmlns:c16r2="http://schemas.microsoft.com/office/drawing/2015/06/chart">
            <c:ext xmlns:c16="http://schemas.microsoft.com/office/drawing/2014/chart" uri="{C3380CC4-5D6E-409C-BE32-E72D297353CC}">
              <c16:uniqueId val="{00000002-3AB7-47CC-9793-BD6C5656DA36}"/>
            </c:ext>
          </c:extLst>
        </c:ser>
        <c:dLbls>
          <c:showLegendKey val="0"/>
          <c:showVal val="0"/>
          <c:showCatName val="0"/>
          <c:showSerName val="0"/>
          <c:showPercent val="0"/>
          <c:showBubbleSize val="0"/>
        </c:dLbls>
        <c:gapWidth val="150"/>
        <c:overlap val="100"/>
        <c:axId val="76333440"/>
        <c:axId val="76334976"/>
        <c:extLst xmlns:c16r2="http://schemas.microsoft.com/office/drawing/2015/06/chart">
          <c:ext xmlns:c15="http://schemas.microsoft.com/office/drawing/2012/chart" uri="{02D57815-91ED-43cb-92C2-25804820EDAC}">
            <c15:filteredBarSeries>
              <c15:ser>
                <c:idx val="3"/>
                <c:order val="3"/>
                <c:tx>
                  <c:strRef>
                    <c:extLst xmlns:c16r2="http://schemas.microsoft.com/office/drawing/2015/06/chart">
                      <c:ext uri="{02D57815-91ED-43cb-92C2-25804820EDAC}">
                        <c15:formulaRef>
                          <c15:sqref>Graficas!$C$122</c15:sqref>
                        </c15:formulaRef>
                      </c:ext>
                    </c:extLst>
                    <c:strCache>
                      <c:ptCount val="1"/>
                    </c:strCache>
                  </c:strRef>
                </c:tx>
                <c:spPr>
                  <a:solidFill>
                    <a:schemeClr val="accent4"/>
                  </a:solidFill>
                  <a:ln>
                    <a:noFill/>
                  </a:ln>
                  <a:effectLst/>
                </c:spPr>
                <c:invertIfNegative val="0"/>
                <c:cat>
                  <c:strRef>
                    <c:extLst xmlns:c16r2="http://schemas.microsoft.com/office/drawing/2015/06/chart">
                      <c:ext uri="{02D57815-91ED-43cb-92C2-25804820EDAC}">
                        <c15:formulaRef>
                          <c15:sqref>Graficas!$D$116:$G$118</c15:sqref>
                        </c15:formulaRef>
                      </c:ext>
                    </c:extLst>
                    <c:strCache>
                      <c:ptCount val="4"/>
                      <c:pt idx="0">
                        <c:v>2016</c:v>
                      </c:pt>
                      <c:pt idx="1">
                        <c:v>2017</c:v>
                      </c:pt>
                      <c:pt idx="2">
                        <c:v>2018</c:v>
                      </c:pt>
                      <c:pt idx="3">
                        <c:v>2019</c:v>
                      </c:pt>
                    </c:strCache>
                  </c:strRef>
                </c:cat>
                <c:val>
                  <c:numRef>
                    <c:extLst xmlns:c16r2="http://schemas.microsoft.com/office/drawing/2015/06/chart">
                      <c:ext uri="{02D57815-91ED-43cb-92C2-25804820EDAC}">
                        <c15:formulaRef>
                          <c15:sqref>Graficas!$D$122:$G$122</c15:sqref>
                        </c15:formulaRef>
                      </c:ext>
                    </c:extLst>
                    <c:numCache>
                      <c:formatCode>General</c:formatCode>
                      <c:ptCount val="4"/>
                    </c:numCache>
                  </c:numRef>
                </c:val>
                <c:extLst xmlns:c16r2="http://schemas.microsoft.com/office/drawing/2015/06/chart">
                  <c:ext xmlns:c16="http://schemas.microsoft.com/office/drawing/2014/chart" uri="{C3380CC4-5D6E-409C-BE32-E72D297353CC}">
                    <c16:uniqueId val="{00000003-3AB7-47CC-9793-BD6C5656DA36}"/>
                  </c:ext>
                </c:extLst>
              </c15:ser>
            </c15:filteredBarSeries>
          </c:ext>
        </c:extLst>
      </c:barChart>
      <c:catAx>
        <c:axId val="763334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76334976"/>
        <c:crosses val="autoZero"/>
        <c:auto val="1"/>
        <c:lblAlgn val="ctr"/>
        <c:lblOffset val="100"/>
        <c:noMultiLvlLbl val="0"/>
      </c:catAx>
      <c:valAx>
        <c:axId val="763349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MILLONES</a:t>
                </a:r>
              </a:p>
            </c:rich>
          </c:tx>
          <c:layout/>
          <c:overlay val="0"/>
          <c:spPr>
            <a:noFill/>
            <a:ln>
              <a:noFill/>
            </a:ln>
            <a:effectLst/>
          </c:spPr>
        </c:title>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76333440"/>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s-CO"/>
          </a:p>
        </c:txPr>
      </c:dTable>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legend>
    <c:plotVisOnly val="1"/>
    <c:dispBlanksAs val="gap"/>
    <c:showDLblsOverMax val="0"/>
  </c:chart>
  <c:spPr>
    <a:noFill/>
    <a:ln>
      <a:noFill/>
    </a:ln>
    <a:effectLst/>
  </c:spPr>
  <c:txPr>
    <a:bodyPr/>
    <a:lstStyle/>
    <a:p>
      <a:pPr>
        <a:defRPr/>
      </a:pPr>
      <a:endParaRPr lang="es-CO"/>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s-CO"/>
  <c:roundedCorners val="0"/>
  <mc:AlternateContent xmlns:mc="http://schemas.openxmlformats.org/markup-compatibility/2006">
    <mc:Choice xmlns:c14="http://schemas.microsoft.com/office/drawing/2007/8/2/chart" Requires="c14">
      <c14:style val="134"/>
    </mc:Choice>
    <mc:Fallback>
      <c:style val="34"/>
    </mc:Fallback>
  </mc:AlternateContent>
  <c:chart>
    <c:autoTitleDeleted val="1"/>
    <c:view3D>
      <c:rotX val="30"/>
      <c:rotY val="0"/>
      <c:rAngAx val="0"/>
      <c:perspective val="30"/>
    </c:view3D>
    <c:floor>
      <c:thickness val="0"/>
    </c:floor>
    <c:sideWall>
      <c:thickness val="0"/>
    </c:sideWall>
    <c:backWall>
      <c:thickness val="0"/>
    </c:backWall>
    <c:plotArea>
      <c:layout>
        <c:manualLayout>
          <c:layoutTarget val="inner"/>
          <c:xMode val="edge"/>
          <c:yMode val="edge"/>
          <c:x val="7.1449823284724786E-3"/>
          <c:y val="0.3637633091616822"/>
          <c:w val="0.98089655760538963"/>
          <c:h val="0.6362366908383178"/>
        </c:manualLayout>
      </c:layout>
      <c:pie3DChart>
        <c:varyColors val="1"/>
        <c:ser>
          <c:idx val="0"/>
          <c:order val="0"/>
          <c:dLbls>
            <c:dLbl>
              <c:idx val="2"/>
              <c:layout>
                <c:manualLayout>
                  <c:x val="4.0016866122781582E-2"/>
                  <c:y val="4.4058227072531271E-2"/>
                </c:manualLayout>
              </c:layout>
              <c:showLegendKey val="0"/>
              <c:showVal val="0"/>
              <c:showCatName val="0"/>
              <c:showSerName val="0"/>
              <c:showPercent val="1"/>
              <c:showBubbleSize val="0"/>
              <c:extLst>
                <c:ext xmlns:c15="http://schemas.microsoft.com/office/drawing/2012/chart" uri="{CE6537A1-D6FC-4f65-9D91-7224C49458BB}"/>
              </c:extLst>
            </c:dLbl>
            <c:spPr>
              <a:noFill/>
              <a:ln>
                <a:noFill/>
              </a:ln>
              <a:effectLst/>
            </c:spPr>
            <c:txPr>
              <a:bodyPr/>
              <a:lstStyle/>
              <a:p>
                <a:pPr>
                  <a:defRPr sz="800"/>
                </a:pPr>
                <a:endParaRPr lang="es-CO"/>
              </a:p>
            </c:txPr>
            <c:showLegendKey val="0"/>
            <c:showVal val="0"/>
            <c:showCatName val="0"/>
            <c:showSerName val="0"/>
            <c:showPercent val="1"/>
            <c:showBubbleSize val="0"/>
            <c:showLeaderLines val="1"/>
            <c:extLst>
              <c:ext xmlns:c15="http://schemas.microsoft.com/office/drawing/2012/chart" uri="{CE6537A1-D6FC-4f65-9D91-7224C49458BB}"/>
            </c:extLst>
          </c:dLbls>
          <c:cat>
            <c:strRef>
              <c:f>'Línea E.'!$L$11:$L$14</c:f>
              <c:strCache>
                <c:ptCount val="4"/>
                <c:pt idx="0">
                  <c:v>Avancemos en Seguridad con Inversión Social en Salud, Educación, Cultura y Deportes</c:v>
                </c:pt>
                <c:pt idx="1">
                  <c:v>Avancemos en Desarrollo Territorial</c:v>
                </c:pt>
                <c:pt idx="2">
                  <c:v>Avancemos en Medio Ambiente Sostenible</c:v>
                </c:pt>
                <c:pt idx="3">
                  <c:v>Avancemos en Desarrollo Económico e Institucional</c:v>
                </c:pt>
              </c:strCache>
            </c:strRef>
          </c:cat>
          <c:val>
            <c:numRef>
              <c:f>'Línea E.'!$M$11:$M$14</c:f>
              <c:numCache>
                <c:formatCode>0.00%</c:formatCode>
                <c:ptCount val="4"/>
                <c:pt idx="0">
                  <c:v>0.48099999999999998</c:v>
                </c:pt>
                <c:pt idx="1">
                  <c:v>0.436</c:v>
                </c:pt>
                <c:pt idx="2">
                  <c:v>2.0299999999999999E-2</c:v>
                </c:pt>
                <c:pt idx="3">
                  <c:v>6.2700000000000006E-2</c:v>
                </c:pt>
              </c:numCache>
            </c:numRef>
          </c:val>
        </c:ser>
        <c:dLbls>
          <c:showLegendKey val="0"/>
          <c:showVal val="0"/>
          <c:showCatName val="0"/>
          <c:showSerName val="0"/>
          <c:showPercent val="1"/>
          <c:showBubbleSize val="0"/>
          <c:showLeaderLines val="1"/>
        </c:dLbls>
      </c:pie3DChart>
    </c:plotArea>
    <c:legend>
      <c:legendPos val="t"/>
      <c:layout/>
      <c:overlay val="0"/>
      <c:txPr>
        <a:bodyPr/>
        <a:lstStyle/>
        <a:p>
          <a:pPr>
            <a:defRPr sz="900"/>
          </a:pPr>
          <a:endParaRPr lang="es-CO"/>
        </a:p>
      </c:txPr>
    </c:legend>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s-CO"/>
  <c:roundedCorners val="0"/>
  <mc:AlternateContent xmlns:mc="http://schemas.openxmlformats.org/markup-compatibility/2006">
    <mc:Choice xmlns:c14="http://schemas.microsoft.com/office/drawing/2007/8/2/chart" Requires="c14">
      <c14:style val="106"/>
    </mc:Choice>
    <mc:Fallback>
      <c:style val="6"/>
    </mc:Fallback>
  </mc:AlternateContent>
  <c:chart>
    <c:autoTitleDeleted val="1"/>
    <c:view3D>
      <c:rotX val="15"/>
      <c:rotY val="20"/>
      <c:rAngAx val="1"/>
    </c:view3D>
    <c:floor>
      <c:thickness val="0"/>
    </c:floor>
    <c:sideWall>
      <c:thickness val="0"/>
    </c:sideWall>
    <c:backWall>
      <c:thickness val="0"/>
    </c:backWall>
    <c:plotArea>
      <c:layout/>
      <c:bar3DChart>
        <c:barDir val="bar"/>
        <c:grouping val="clustered"/>
        <c:varyColors val="0"/>
        <c:ser>
          <c:idx val="0"/>
          <c:order val="0"/>
          <c:invertIfNegative val="0"/>
          <c:dLbls>
            <c:dLbl>
              <c:idx val="0"/>
              <c:layout>
                <c:manualLayout>
                  <c:x val="1.9801980198019802E-2"/>
                  <c:y val="-3.5987399309665336E-3"/>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1.9801980198019802E-2"/>
                  <c:y val="0"/>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6.2639821029082776E-2"/>
                  <c:y val="-3.5987399309665336E-3"/>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Dimensiones!$O$6:$O$11</c:f>
              <c:strCache>
                <c:ptCount val="6"/>
                <c:pt idx="0">
                  <c:v>Trabajamos en Seguridad y Convivencia</c:v>
                </c:pt>
                <c:pt idx="1">
                  <c:v>Trabajamos en Desarrollo Social</c:v>
                </c:pt>
                <c:pt idx="2">
                  <c:v>Trabajamos en Salud</c:v>
                </c:pt>
                <c:pt idx="3">
                  <c:v>Trabajamos en Educación</c:v>
                </c:pt>
                <c:pt idx="4">
                  <c:v>Trabajamos en Cultura y Patrimonio</c:v>
                </c:pt>
                <c:pt idx="5">
                  <c:v>Trabajamos por el Deporte, la Recreación y la Actividad Física</c:v>
                </c:pt>
              </c:strCache>
            </c:strRef>
          </c:cat>
          <c:val>
            <c:numRef>
              <c:f>Dimensiones!$P$6:$P$11</c:f>
              <c:numCache>
                <c:formatCode>0.00%</c:formatCode>
                <c:ptCount val="6"/>
                <c:pt idx="0">
                  <c:v>0.1825</c:v>
                </c:pt>
                <c:pt idx="1">
                  <c:v>0.21229999999999999</c:v>
                </c:pt>
                <c:pt idx="2">
                  <c:v>0.14879999999999999</c:v>
                </c:pt>
                <c:pt idx="3">
                  <c:v>0.29620000000000002</c:v>
                </c:pt>
                <c:pt idx="4">
                  <c:v>0.1186</c:v>
                </c:pt>
                <c:pt idx="5">
                  <c:v>4.1599999999999998E-2</c:v>
                </c:pt>
              </c:numCache>
            </c:numRef>
          </c:val>
        </c:ser>
        <c:dLbls>
          <c:showLegendKey val="0"/>
          <c:showVal val="1"/>
          <c:showCatName val="0"/>
          <c:showSerName val="0"/>
          <c:showPercent val="0"/>
          <c:showBubbleSize val="0"/>
        </c:dLbls>
        <c:gapWidth val="150"/>
        <c:shape val="box"/>
        <c:axId val="87416192"/>
        <c:axId val="88492288"/>
        <c:axId val="0"/>
      </c:bar3DChart>
      <c:catAx>
        <c:axId val="87416192"/>
        <c:scaling>
          <c:orientation val="minMax"/>
        </c:scaling>
        <c:delete val="0"/>
        <c:axPos val="l"/>
        <c:numFmt formatCode="General" sourceLinked="0"/>
        <c:majorTickMark val="none"/>
        <c:minorTickMark val="none"/>
        <c:tickLblPos val="nextTo"/>
        <c:crossAx val="88492288"/>
        <c:crosses val="autoZero"/>
        <c:auto val="1"/>
        <c:lblAlgn val="ctr"/>
        <c:lblOffset val="100"/>
        <c:noMultiLvlLbl val="0"/>
      </c:catAx>
      <c:valAx>
        <c:axId val="88492288"/>
        <c:scaling>
          <c:orientation val="minMax"/>
        </c:scaling>
        <c:delete val="1"/>
        <c:axPos val="b"/>
        <c:numFmt formatCode="0.00%" sourceLinked="1"/>
        <c:majorTickMark val="none"/>
        <c:minorTickMark val="none"/>
        <c:tickLblPos val="nextTo"/>
        <c:crossAx val="87416192"/>
        <c:crosses val="autoZero"/>
        <c:crossBetween val="between"/>
      </c:valAx>
    </c:plotArea>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s-CO"/>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invertIfNegative val="0"/>
          <c:dLbls>
            <c:dLbl>
              <c:idx val="0"/>
              <c:layout>
                <c:manualLayout>
                  <c:x val="3.0555555555555555E-2"/>
                  <c:y val="-4.1666666666666664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3.0555555555555555E-2"/>
                  <c:y val="-4.1666666666666664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5.2777777777777778E-2"/>
                  <c:y val="-8.3333333333333329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Dimensiones!$O$28:$O$30</c:f>
              <c:strCache>
                <c:ptCount val="3"/>
                <c:pt idx="0">
                  <c:v>Trabajamos en Planeación y Gestión del Territorio </c:v>
                </c:pt>
                <c:pt idx="1">
                  <c:v>Trabajamos en Infraestructura Vial y Equipamiento Público</c:v>
                </c:pt>
                <c:pt idx="2">
                  <c:v>Trabajamos en el Acceso a Servicios Públicos Esenciales</c:v>
                </c:pt>
              </c:strCache>
            </c:strRef>
          </c:cat>
          <c:val>
            <c:numRef>
              <c:f>Dimensiones!$P$28:$P$30</c:f>
              <c:numCache>
                <c:formatCode>0.00%</c:formatCode>
                <c:ptCount val="3"/>
                <c:pt idx="0">
                  <c:v>8.7599999999999997E-2</c:v>
                </c:pt>
                <c:pt idx="1">
                  <c:v>0.86050000000000004</c:v>
                </c:pt>
                <c:pt idx="2">
                  <c:v>5.1900000000000002E-2</c:v>
                </c:pt>
              </c:numCache>
            </c:numRef>
          </c:val>
        </c:ser>
        <c:dLbls>
          <c:showLegendKey val="0"/>
          <c:showVal val="1"/>
          <c:showCatName val="0"/>
          <c:showSerName val="0"/>
          <c:showPercent val="0"/>
          <c:showBubbleSize val="0"/>
        </c:dLbls>
        <c:gapWidth val="150"/>
        <c:shape val="box"/>
        <c:axId val="88512384"/>
        <c:axId val="88531712"/>
        <c:axId val="0"/>
      </c:bar3DChart>
      <c:catAx>
        <c:axId val="88512384"/>
        <c:scaling>
          <c:orientation val="minMax"/>
        </c:scaling>
        <c:delete val="0"/>
        <c:axPos val="b"/>
        <c:numFmt formatCode="General" sourceLinked="0"/>
        <c:majorTickMark val="none"/>
        <c:minorTickMark val="none"/>
        <c:tickLblPos val="nextTo"/>
        <c:txPr>
          <a:bodyPr/>
          <a:lstStyle/>
          <a:p>
            <a:pPr>
              <a:defRPr sz="900"/>
            </a:pPr>
            <a:endParaRPr lang="es-CO"/>
          </a:p>
        </c:txPr>
        <c:crossAx val="88531712"/>
        <c:crosses val="autoZero"/>
        <c:auto val="1"/>
        <c:lblAlgn val="ctr"/>
        <c:lblOffset val="100"/>
        <c:noMultiLvlLbl val="0"/>
      </c:catAx>
      <c:valAx>
        <c:axId val="88531712"/>
        <c:scaling>
          <c:orientation val="minMax"/>
        </c:scaling>
        <c:delete val="1"/>
        <c:axPos val="l"/>
        <c:numFmt formatCode="0.00%" sourceLinked="1"/>
        <c:majorTickMark val="out"/>
        <c:minorTickMark val="none"/>
        <c:tickLblPos val="nextTo"/>
        <c:crossAx val="88512384"/>
        <c:crosses val="autoZero"/>
        <c:crossBetween val="between"/>
      </c:valAx>
    </c:plotArea>
    <c:plotVisOnly val="1"/>
    <c:dispBlanksAs val="gap"/>
    <c:showDLblsOverMax val="0"/>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s-CO"/>
  <c:roundedCorners val="0"/>
  <mc:AlternateContent xmlns:mc="http://schemas.openxmlformats.org/markup-compatibility/2006">
    <mc:Choice xmlns:c14="http://schemas.microsoft.com/office/drawing/2007/8/2/chart" Requires="c14">
      <c14:style val="134"/>
    </mc:Choice>
    <mc:Fallback>
      <c:style val="34"/>
    </mc:Fallback>
  </mc:AlternateContent>
  <c:chart>
    <c:autoTitleDeleted val="1"/>
    <c:plotArea>
      <c:layout/>
      <c:doughnutChart>
        <c:varyColors val="1"/>
        <c:ser>
          <c:idx val="0"/>
          <c:order val="0"/>
          <c:dLbls>
            <c:spPr>
              <a:noFill/>
              <a:ln>
                <a:noFill/>
              </a:ln>
              <a:effectLst/>
            </c:spPr>
            <c:showLegendKey val="0"/>
            <c:showVal val="0"/>
            <c:showCatName val="0"/>
            <c:showSerName val="0"/>
            <c:showPercent val="1"/>
            <c:showBubbleSize val="0"/>
            <c:showLeaderLines val="1"/>
            <c:extLst>
              <c:ext xmlns:c15="http://schemas.microsoft.com/office/drawing/2012/chart" uri="{CE6537A1-D6FC-4f65-9D91-7224C49458BB}"/>
            </c:extLst>
          </c:dLbls>
          <c:cat>
            <c:strRef>
              <c:f>Dimensiones!$O$56:$O$57</c:f>
              <c:strCache>
                <c:ptCount val="2"/>
                <c:pt idx="0">
                  <c:v>Trabajamos en Desarrollo Económico</c:v>
                </c:pt>
                <c:pt idx="1">
                  <c:v>Trabajamos por una Institucionalidad al servicio de la Comunidad</c:v>
                </c:pt>
              </c:strCache>
            </c:strRef>
          </c:cat>
          <c:val>
            <c:numRef>
              <c:f>Dimensiones!$P$56:$P$57</c:f>
              <c:numCache>
                <c:formatCode>0.00%</c:formatCode>
                <c:ptCount val="2"/>
                <c:pt idx="0">
                  <c:v>0.25740000000000002</c:v>
                </c:pt>
                <c:pt idx="1">
                  <c:v>0.74260000000000004</c:v>
                </c:pt>
              </c:numCache>
            </c:numRef>
          </c:val>
        </c:ser>
        <c:dLbls>
          <c:showLegendKey val="0"/>
          <c:showVal val="0"/>
          <c:showCatName val="0"/>
          <c:showSerName val="0"/>
          <c:showPercent val="1"/>
          <c:showBubbleSize val="0"/>
          <c:showLeaderLines val="1"/>
        </c:dLbls>
        <c:firstSliceAng val="0"/>
        <c:holeSize val="50"/>
      </c:doughnutChart>
    </c:plotArea>
    <c:legend>
      <c:legendPos val="t"/>
      <c:layout/>
      <c:overlay val="0"/>
    </c:legend>
    <c:plotVisOnly val="1"/>
    <c:dispBlanksAs val="gap"/>
    <c:showDLblsOverMax val="0"/>
  </c:chart>
  <c:externalData r:id="rId1">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3">
  <cs:axisTitle>
    <cs:lnRef idx="0"/>
    <cs:fillRef idx="0"/>
    <cs:effectRef idx="0"/>
    <cs:fontRef idx="minor">
      <a:schemeClr val="tx1">
        <a:lumMod val="65000"/>
        <a:lumOff val="35000"/>
      </a:schemeClr>
    </cs:fontRef>
    <cs:defRPr sz="900"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
  <cs:dataPoint3D>
    <cs:lnRef idx="0"/>
    <cs:fillRef idx="0">
      <cs:styleClr val="auto"/>
    </cs:fillRef>
    <cs:effectRef idx="0"/>
    <cs:fontRef idx="minor">
      <a:schemeClr val="dk1"/>
    </cs:fontRef>
    <cs:spPr>
      <a:pattFill prst="narHorz">
        <a:fgClr>
          <a:schemeClr val="phClr"/>
        </a:fgClr>
        <a:bgClr>
          <a:schemeClr val="phClr">
            <a:lumMod val="20000"/>
            <a:lumOff val="80000"/>
          </a:schemeClr>
        </a:bgClr>
      </a:pattFill>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18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34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charts/style3.xml><?xml version="1.0" encoding="utf-8"?>
<cs:chartStyle xmlns:cs="http://schemas.microsoft.com/office/drawing/2012/chartStyle" xmlns:a="http://schemas.openxmlformats.org/drawingml/2006/main" id="219">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5482F65-92C1-9D47-898F-4A253290B288}"/>
              </a:ext>
            </a:extLst>
          </p:cNvPr>
          <p:cNvSpPr>
            <a:spLocks noGrp="1"/>
          </p:cNvSpPr>
          <p:nvPr>
            <p:ph type="ctrTitle"/>
          </p:nvPr>
        </p:nvSpPr>
        <p:spPr>
          <a:xfrm>
            <a:off x="1143000" y="2718983"/>
            <a:ext cx="6858000" cy="990821"/>
          </a:xfrm>
        </p:spPr>
        <p:txBody>
          <a:bodyPr anchor="b"/>
          <a:lstStyle>
            <a:lvl1pPr algn="ctr">
              <a:defRPr sz="3600"/>
            </a:lvl1pPr>
          </a:lstStyle>
          <a:p>
            <a:r>
              <a:rPr lang="es-ES" dirty="0"/>
              <a:t>Haga clic para modificar el estilo de título del patrón</a:t>
            </a:r>
            <a:endParaRPr lang="es-CO" dirty="0"/>
          </a:p>
        </p:txBody>
      </p:sp>
      <p:sp>
        <p:nvSpPr>
          <p:cNvPr id="3" name="Subtítulo 2">
            <a:extLst>
              <a:ext uri="{FF2B5EF4-FFF2-40B4-BE49-F238E27FC236}">
                <a16:creationId xmlns="" xmlns:a16="http://schemas.microsoft.com/office/drawing/2014/main" id="{DE1871A5-7B76-B240-B250-C957A69E0F90}"/>
              </a:ext>
            </a:extLst>
          </p:cNvPr>
          <p:cNvSpPr>
            <a:spLocks noGrp="1"/>
          </p:cNvSpPr>
          <p:nvPr>
            <p:ph type="subTitle" idx="1"/>
          </p:nvPr>
        </p:nvSpPr>
        <p:spPr>
          <a:xfrm>
            <a:off x="1143000" y="4050931"/>
            <a:ext cx="6858000" cy="36512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dirty="0"/>
              <a:t>Haga clic para modificar el estilo de subtítulo del patrón</a:t>
            </a:r>
            <a:endParaRPr lang="es-CO" dirty="0"/>
          </a:p>
        </p:txBody>
      </p:sp>
      <p:sp>
        <p:nvSpPr>
          <p:cNvPr id="4" name="Marcador de fecha 3">
            <a:extLst>
              <a:ext uri="{FF2B5EF4-FFF2-40B4-BE49-F238E27FC236}">
                <a16:creationId xmlns="" xmlns:a16="http://schemas.microsoft.com/office/drawing/2014/main" id="{4547F444-D6C8-784F-A08C-FB479A14B0B9}"/>
              </a:ext>
            </a:extLst>
          </p:cNvPr>
          <p:cNvSpPr>
            <a:spLocks noGrp="1"/>
          </p:cNvSpPr>
          <p:nvPr>
            <p:ph type="dt" sz="half" idx="10"/>
          </p:nvPr>
        </p:nvSpPr>
        <p:spPr/>
        <p:txBody>
          <a:bodyPr/>
          <a:lstStyle/>
          <a:p>
            <a:fld id="{B0554E4B-82DE-5D44-ACCC-A795197EC51F}" type="datetimeFigureOut">
              <a:rPr lang="es-CO" smtClean="0"/>
              <a:t>22/05/2020</a:t>
            </a:fld>
            <a:endParaRPr lang="es-CO"/>
          </a:p>
        </p:txBody>
      </p:sp>
      <p:sp>
        <p:nvSpPr>
          <p:cNvPr id="5" name="Marcador de pie de página 4">
            <a:extLst>
              <a:ext uri="{FF2B5EF4-FFF2-40B4-BE49-F238E27FC236}">
                <a16:creationId xmlns="" xmlns:a16="http://schemas.microsoft.com/office/drawing/2014/main" id="{1A0EB91A-DAFC-BC4B-8C48-27B8F77CAD80}"/>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 xmlns:a16="http://schemas.microsoft.com/office/drawing/2014/main" id="{EA902F18-7B76-A143-BA8E-BAD59DE6BF94}"/>
              </a:ext>
            </a:extLst>
          </p:cNvPr>
          <p:cNvSpPr>
            <a:spLocks noGrp="1"/>
          </p:cNvSpPr>
          <p:nvPr>
            <p:ph type="sldNum" sz="quarter" idx="12"/>
          </p:nvPr>
        </p:nvSpPr>
        <p:spPr/>
        <p:txBody>
          <a:bodyPr/>
          <a:lstStyle/>
          <a:p>
            <a:fld id="{18D9894B-3A66-6B49-98BA-A3C6A463398F}" type="slidenum">
              <a:rPr lang="es-CO" smtClean="0"/>
              <a:t>‹Nº›</a:t>
            </a:fld>
            <a:endParaRPr lang="es-CO"/>
          </a:p>
        </p:txBody>
      </p:sp>
    </p:spTree>
    <p:extLst>
      <p:ext uri="{BB962C8B-B14F-4D97-AF65-F5344CB8AC3E}">
        <p14:creationId xmlns:p14="http://schemas.microsoft.com/office/powerpoint/2010/main" val="40124212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97E99154-0E16-3044-AD72-87C1F73CDECD}"/>
              </a:ext>
            </a:extLst>
          </p:cNvPr>
          <p:cNvSpPr>
            <a:spLocks noGrp="1"/>
          </p:cNvSpPr>
          <p:nvPr>
            <p:ph type="title"/>
          </p:nvPr>
        </p:nvSpPr>
        <p:spPr>
          <a:xfrm>
            <a:off x="628650" y="1047623"/>
            <a:ext cx="7886700" cy="516103"/>
          </a:xfrm>
        </p:spPr>
        <p:txBody>
          <a:bodyPr/>
          <a:lstStyle/>
          <a:p>
            <a:r>
              <a:rPr lang="es-ES"/>
              <a:t>Haga clic para modificar el estilo de título del patrón</a:t>
            </a:r>
            <a:endParaRPr lang="es-CO"/>
          </a:p>
        </p:txBody>
      </p:sp>
      <p:sp>
        <p:nvSpPr>
          <p:cNvPr id="3" name="Marcador de contenido 2">
            <a:extLst>
              <a:ext uri="{FF2B5EF4-FFF2-40B4-BE49-F238E27FC236}">
                <a16:creationId xmlns="" xmlns:a16="http://schemas.microsoft.com/office/drawing/2014/main" id="{98399F40-185E-DA4F-A2E0-F837440646B2}"/>
              </a:ext>
            </a:extLst>
          </p:cNvPr>
          <p:cNvSpPr>
            <a:spLocks noGrp="1"/>
          </p:cNvSpPr>
          <p:nvPr>
            <p:ph idx="1"/>
          </p:nvPr>
        </p:nvSpPr>
        <p:spPr>
          <a:xfrm>
            <a:off x="628650" y="2095248"/>
            <a:ext cx="7886700" cy="4081715"/>
          </a:xfrm>
        </p:spPr>
        <p:txBody>
          <a:bodyPr/>
          <a:lstStyle>
            <a:lvl1pPr>
              <a:defRPr sz="2000">
                <a:solidFill>
                  <a:schemeClr val="tx1"/>
                </a:solidFill>
              </a:defRPr>
            </a:lvl1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4" name="Marcador de fecha 3">
            <a:extLst>
              <a:ext uri="{FF2B5EF4-FFF2-40B4-BE49-F238E27FC236}">
                <a16:creationId xmlns="" xmlns:a16="http://schemas.microsoft.com/office/drawing/2014/main" id="{55798423-8C97-6345-903F-C388F03CC012}"/>
              </a:ext>
            </a:extLst>
          </p:cNvPr>
          <p:cNvSpPr>
            <a:spLocks noGrp="1"/>
          </p:cNvSpPr>
          <p:nvPr>
            <p:ph type="dt" sz="half" idx="10"/>
          </p:nvPr>
        </p:nvSpPr>
        <p:spPr/>
        <p:txBody>
          <a:bodyPr/>
          <a:lstStyle/>
          <a:p>
            <a:fld id="{B0554E4B-82DE-5D44-ACCC-A795197EC51F}" type="datetimeFigureOut">
              <a:rPr lang="es-CO" smtClean="0"/>
              <a:t>22/05/2020</a:t>
            </a:fld>
            <a:endParaRPr lang="es-CO"/>
          </a:p>
        </p:txBody>
      </p:sp>
      <p:sp>
        <p:nvSpPr>
          <p:cNvPr id="5" name="Marcador de pie de página 4">
            <a:extLst>
              <a:ext uri="{FF2B5EF4-FFF2-40B4-BE49-F238E27FC236}">
                <a16:creationId xmlns="" xmlns:a16="http://schemas.microsoft.com/office/drawing/2014/main" id="{98412EB6-CAF6-184D-8E78-DD1FEF2BE1B4}"/>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 xmlns:a16="http://schemas.microsoft.com/office/drawing/2014/main" id="{368D7F99-96CD-764D-A5EC-0792DBFD9200}"/>
              </a:ext>
            </a:extLst>
          </p:cNvPr>
          <p:cNvSpPr>
            <a:spLocks noGrp="1"/>
          </p:cNvSpPr>
          <p:nvPr>
            <p:ph type="sldNum" sz="quarter" idx="12"/>
          </p:nvPr>
        </p:nvSpPr>
        <p:spPr/>
        <p:txBody>
          <a:bodyPr/>
          <a:lstStyle/>
          <a:p>
            <a:fld id="{18D9894B-3A66-6B49-98BA-A3C6A463398F}" type="slidenum">
              <a:rPr lang="es-CO" smtClean="0"/>
              <a:t>‹Nº›</a:t>
            </a:fld>
            <a:endParaRPr lang="es-CO"/>
          </a:p>
        </p:txBody>
      </p:sp>
      <p:sp>
        <p:nvSpPr>
          <p:cNvPr id="8" name="Marcador de texto 7">
            <a:extLst>
              <a:ext uri="{FF2B5EF4-FFF2-40B4-BE49-F238E27FC236}">
                <a16:creationId xmlns="" xmlns:a16="http://schemas.microsoft.com/office/drawing/2014/main" id="{3E4F18BC-52FE-864B-97E9-3B23D1C3CE48}"/>
              </a:ext>
            </a:extLst>
          </p:cNvPr>
          <p:cNvSpPr>
            <a:spLocks noGrp="1"/>
          </p:cNvSpPr>
          <p:nvPr>
            <p:ph type="body" sz="quarter" idx="13"/>
          </p:nvPr>
        </p:nvSpPr>
        <p:spPr>
          <a:xfrm>
            <a:off x="628649" y="1622908"/>
            <a:ext cx="7886699" cy="365125"/>
          </a:xfrm>
        </p:spPr>
        <p:txBody>
          <a:bodyPr/>
          <a:lstStyle/>
          <a:p>
            <a:pPr lvl="0"/>
            <a:r>
              <a:rPr lang="es-ES" dirty="0"/>
              <a:t>Haga clic para modificar los estilos de texto del patrón</a:t>
            </a:r>
          </a:p>
        </p:txBody>
      </p:sp>
    </p:spTree>
    <p:extLst>
      <p:ext uri="{BB962C8B-B14F-4D97-AF65-F5344CB8AC3E}">
        <p14:creationId xmlns:p14="http://schemas.microsoft.com/office/powerpoint/2010/main" val="781415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49C287B-B25A-014F-9082-A8B77F444C79}"/>
              </a:ext>
            </a:extLst>
          </p:cNvPr>
          <p:cNvSpPr>
            <a:spLocks noGrp="1"/>
          </p:cNvSpPr>
          <p:nvPr>
            <p:ph type="title"/>
          </p:nvPr>
        </p:nvSpPr>
        <p:spPr>
          <a:xfrm>
            <a:off x="623888" y="1709739"/>
            <a:ext cx="7886700" cy="2852737"/>
          </a:xfrm>
        </p:spPr>
        <p:txBody>
          <a:bodyPr anchor="b"/>
          <a:lstStyle>
            <a:lvl1pPr>
              <a:defRPr sz="4500"/>
            </a:lvl1pPr>
          </a:lstStyle>
          <a:p>
            <a:r>
              <a:rPr lang="es-ES"/>
              <a:t>Haga clic para modificar el estilo de título del patrón</a:t>
            </a:r>
            <a:endParaRPr lang="es-CO"/>
          </a:p>
        </p:txBody>
      </p:sp>
      <p:sp>
        <p:nvSpPr>
          <p:cNvPr id="3" name="Marcador de texto 2">
            <a:extLst>
              <a:ext uri="{FF2B5EF4-FFF2-40B4-BE49-F238E27FC236}">
                <a16:creationId xmlns="" xmlns:a16="http://schemas.microsoft.com/office/drawing/2014/main" id="{08B652E8-E139-284B-9D51-38A6F9FDAE32}"/>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dirty="0"/>
              <a:t>Haga clic para modificar los estilos de texto del patrón</a:t>
            </a:r>
          </a:p>
        </p:txBody>
      </p:sp>
      <p:sp>
        <p:nvSpPr>
          <p:cNvPr id="4" name="Marcador de fecha 3">
            <a:extLst>
              <a:ext uri="{FF2B5EF4-FFF2-40B4-BE49-F238E27FC236}">
                <a16:creationId xmlns="" xmlns:a16="http://schemas.microsoft.com/office/drawing/2014/main" id="{92263BFB-69BE-114E-822B-A553878633EF}"/>
              </a:ext>
            </a:extLst>
          </p:cNvPr>
          <p:cNvSpPr>
            <a:spLocks noGrp="1"/>
          </p:cNvSpPr>
          <p:nvPr>
            <p:ph type="dt" sz="half" idx="10"/>
          </p:nvPr>
        </p:nvSpPr>
        <p:spPr/>
        <p:txBody>
          <a:bodyPr/>
          <a:lstStyle/>
          <a:p>
            <a:fld id="{B0554E4B-82DE-5D44-ACCC-A795197EC51F}" type="datetimeFigureOut">
              <a:rPr lang="es-CO" smtClean="0"/>
              <a:t>22/05/2020</a:t>
            </a:fld>
            <a:endParaRPr lang="es-CO"/>
          </a:p>
        </p:txBody>
      </p:sp>
      <p:sp>
        <p:nvSpPr>
          <p:cNvPr id="5" name="Marcador de pie de página 4">
            <a:extLst>
              <a:ext uri="{FF2B5EF4-FFF2-40B4-BE49-F238E27FC236}">
                <a16:creationId xmlns="" xmlns:a16="http://schemas.microsoft.com/office/drawing/2014/main" id="{9D12F99D-A021-F54C-A52A-7496245D543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 xmlns:a16="http://schemas.microsoft.com/office/drawing/2014/main" id="{F83830A4-6247-C344-92E5-5309F9299151}"/>
              </a:ext>
            </a:extLst>
          </p:cNvPr>
          <p:cNvSpPr>
            <a:spLocks noGrp="1"/>
          </p:cNvSpPr>
          <p:nvPr>
            <p:ph type="sldNum" sz="quarter" idx="12"/>
          </p:nvPr>
        </p:nvSpPr>
        <p:spPr/>
        <p:txBody>
          <a:bodyPr/>
          <a:lstStyle/>
          <a:p>
            <a:fld id="{18D9894B-3A66-6B49-98BA-A3C6A463398F}" type="slidenum">
              <a:rPr lang="es-CO" smtClean="0"/>
              <a:t>‹Nº›</a:t>
            </a:fld>
            <a:endParaRPr lang="es-CO"/>
          </a:p>
        </p:txBody>
      </p:sp>
    </p:spTree>
    <p:extLst>
      <p:ext uri="{BB962C8B-B14F-4D97-AF65-F5344CB8AC3E}">
        <p14:creationId xmlns:p14="http://schemas.microsoft.com/office/powerpoint/2010/main" val="23861519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5CB872E3-9160-5147-BF6E-08F27D883BDD}"/>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 xmlns:a16="http://schemas.microsoft.com/office/drawing/2014/main" id="{5853709C-C54F-0047-81A7-D2D956D39BBB}"/>
              </a:ext>
            </a:extLst>
          </p:cNvPr>
          <p:cNvSpPr>
            <a:spLocks noGrp="1"/>
          </p:cNvSpPr>
          <p:nvPr>
            <p:ph sz="half" idx="1"/>
          </p:nvPr>
        </p:nvSpPr>
        <p:spPr>
          <a:xfrm>
            <a:off x="628650" y="1665298"/>
            <a:ext cx="3886200" cy="4529832"/>
          </a:xfrm>
        </p:spPr>
        <p:txBody>
          <a:bodyPr/>
          <a:lstStyle>
            <a:lvl1pPr>
              <a:defRPr sz="1900"/>
            </a:lvl1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4" name="Marcador de contenido 3">
            <a:extLst>
              <a:ext uri="{FF2B5EF4-FFF2-40B4-BE49-F238E27FC236}">
                <a16:creationId xmlns="" xmlns:a16="http://schemas.microsoft.com/office/drawing/2014/main" id="{7722743A-306F-A544-B948-CAF0EAE68633}"/>
              </a:ext>
            </a:extLst>
          </p:cNvPr>
          <p:cNvSpPr>
            <a:spLocks noGrp="1"/>
          </p:cNvSpPr>
          <p:nvPr>
            <p:ph sz="half" idx="2"/>
          </p:nvPr>
        </p:nvSpPr>
        <p:spPr>
          <a:xfrm>
            <a:off x="4629150" y="1665298"/>
            <a:ext cx="3886200" cy="4529832"/>
          </a:xfrm>
        </p:spPr>
        <p:txBody>
          <a:bodyPr/>
          <a:lstStyle>
            <a:lvl1pPr>
              <a:defRPr sz="1900"/>
            </a:lvl1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5" name="Marcador de fecha 4">
            <a:extLst>
              <a:ext uri="{FF2B5EF4-FFF2-40B4-BE49-F238E27FC236}">
                <a16:creationId xmlns="" xmlns:a16="http://schemas.microsoft.com/office/drawing/2014/main" id="{7BFA687E-93B0-044A-B543-BFC83F732964}"/>
              </a:ext>
            </a:extLst>
          </p:cNvPr>
          <p:cNvSpPr>
            <a:spLocks noGrp="1"/>
          </p:cNvSpPr>
          <p:nvPr>
            <p:ph type="dt" sz="half" idx="10"/>
          </p:nvPr>
        </p:nvSpPr>
        <p:spPr/>
        <p:txBody>
          <a:bodyPr/>
          <a:lstStyle/>
          <a:p>
            <a:fld id="{B0554E4B-82DE-5D44-ACCC-A795197EC51F}" type="datetimeFigureOut">
              <a:rPr lang="es-CO" smtClean="0"/>
              <a:t>22/05/2020</a:t>
            </a:fld>
            <a:endParaRPr lang="es-CO"/>
          </a:p>
        </p:txBody>
      </p:sp>
      <p:sp>
        <p:nvSpPr>
          <p:cNvPr id="6" name="Marcador de pie de página 5">
            <a:extLst>
              <a:ext uri="{FF2B5EF4-FFF2-40B4-BE49-F238E27FC236}">
                <a16:creationId xmlns="" xmlns:a16="http://schemas.microsoft.com/office/drawing/2014/main" id="{9F680E17-2995-534E-8B4F-A0FF4BD68161}"/>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 xmlns:a16="http://schemas.microsoft.com/office/drawing/2014/main" id="{942E4436-8203-5440-A9E3-1891FC513986}"/>
              </a:ext>
            </a:extLst>
          </p:cNvPr>
          <p:cNvSpPr>
            <a:spLocks noGrp="1"/>
          </p:cNvSpPr>
          <p:nvPr>
            <p:ph type="sldNum" sz="quarter" idx="12"/>
          </p:nvPr>
        </p:nvSpPr>
        <p:spPr/>
        <p:txBody>
          <a:bodyPr/>
          <a:lstStyle/>
          <a:p>
            <a:fld id="{18D9894B-3A66-6B49-98BA-A3C6A463398F}" type="slidenum">
              <a:rPr lang="es-CO" smtClean="0"/>
              <a:t>‹Nº›</a:t>
            </a:fld>
            <a:endParaRPr lang="es-CO"/>
          </a:p>
        </p:txBody>
      </p:sp>
    </p:spTree>
    <p:extLst>
      <p:ext uri="{BB962C8B-B14F-4D97-AF65-F5344CB8AC3E}">
        <p14:creationId xmlns:p14="http://schemas.microsoft.com/office/powerpoint/2010/main" val="2426517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ED52300B-C809-1949-A056-D0D76BB0DCE0}"/>
              </a:ext>
            </a:extLst>
          </p:cNvPr>
          <p:cNvSpPr>
            <a:spLocks noGrp="1"/>
          </p:cNvSpPr>
          <p:nvPr>
            <p:ph type="title"/>
          </p:nvPr>
        </p:nvSpPr>
        <p:spPr>
          <a:xfrm>
            <a:off x="629841" y="1096069"/>
            <a:ext cx="7886700" cy="594620"/>
          </a:xfrm>
        </p:spPr>
        <p:txBody>
          <a:bodyPr/>
          <a:lstStyle/>
          <a:p>
            <a:r>
              <a:rPr lang="es-ES"/>
              <a:t>Haga clic para modificar el estilo de título del patrón</a:t>
            </a:r>
            <a:endParaRPr lang="es-CO"/>
          </a:p>
        </p:txBody>
      </p:sp>
      <p:sp>
        <p:nvSpPr>
          <p:cNvPr id="3" name="Marcador de texto 2">
            <a:extLst>
              <a:ext uri="{FF2B5EF4-FFF2-40B4-BE49-F238E27FC236}">
                <a16:creationId xmlns="" xmlns:a16="http://schemas.microsoft.com/office/drawing/2014/main" id="{DBA74FC6-E796-C644-8CFC-18957D1859DC}"/>
              </a:ext>
            </a:extLst>
          </p:cNvPr>
          <p:cNvSpPr>
            <a:spLocks noGrp="1"/>
          </p:cNvSpPr>
          <p:nvPr>
            <p:ph type="body" idx="1"/>
          </p:nvPr>
        </p:nvSpPr>
        <p:spPr>
          <a:xfrm>
            <a:off x="629842" y="1857377"/>
            <a:ext cx="3868340" cy="647698"/>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dirty="0"/>
              <a:t>Haga clic para modificar los estilos de texto del patrón</a:t>
            </a:r>
          </a:p>
        </p:txBody>
      </p:sp>
      <p:sp>
        <p:nvSpPr>
          <p:cNvPr id="4" name="Marcador de contenido 3">
            <a:extLst>
              <a:ext uri="{FF2B5EF4-FFF2-40B4-BE49-F238E27FC236}">
                <a16:creationId xmlns="" xmlns:a16="http://schemas.microsoft.com/office/drawing/2014/main" id="{201329B2-B36C-B342-A04E-3637BB9B64C9}"/>
              </a:ext>
            </a:extLst>
          </p:cNvPr>
          <p:cNvSpPr>
            <a:spLocks noGrp="1"/>
          </p:cNvSpPr>
          <p:nvPr>
            <p:ph sz="half" idx="2"/>
          </p:nvPr>
        </p:nvSpPr>
        <p:spPr>
          <a:xfrm>
            <a:off x="629842" y="2505075"/>
            <a:ext cx="3868340" cy="3684588"/>
          </a:xfrm>
        </p:spPr>
        <p:txBody>
          <a:bodyPr/>
          <a:lstStyle>
            <a:lvl1pPr>
              <a:defRPr sz="1800"/>
            </a:lvl1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5" name="Marcador de texto 4">
            <a:extLst>
              <a:ext uri="{FF2B5EF4-FFF2-40B4-BE49-F238E27FC236}">
                <a16:creationId xmlns="" xmlns:a16="http://schemas.microsoft.com/office/drawing/2014/main" id="{DBC57F28-3587-6F46-8302-3C143E6DBFE1}"/>
              </a:ext>
            </a:extLst>
          </p:cNvPr>
          <p:cNvSpPr>
            <a:spLocks noGrp="1"/>
          </p:cNvSpPr>
          <p:nvPr>
            <p:ph type="body" sz="quarter" idx="3"/>
          </p:nvPr>
        </p:nvSpPr>
        <p:spPr>
          <a:xfrm>
            <a:off x="4629150" y="1857377"/>
            <a:ext cx="3887391" cy="647698"/>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dirty="0"/>
              <a:t>Haga clic para modificar los estilos de texto del patrón</a:t>
            </a:r>
          </a:p>
        </p:txBody>
      </p:sp>
      <p:sp>
        <p:nvSpPr>
          <p:cNvPr id="6" name="Marcador de contenido 5">
            <a:extLst>
              <a:ext uri="{FF2B5EF4-FFF2-40B4-BE49-F238E27FC236}">
                <a16:creationId xmlns="" xmlns:a16="http://schemas.microsoft.com/office/drawing/2014/main" id="{4B37C112-C611-E145-B4FA-73823253E14A}"/>
              </a:ext>
            </a:extLst>
          </p:cNvPr>
          <p:cNvSpPr>
            <a:spLocks noGrp="1"/>
          </p:cNvSpPr>
          <p:nvPr>
            <p:ph sz="quarter" idx="4"/>
          </p:nvPr>
        </p:nvSpPr>
        <p:spPr>
          <a:xfrm>
            <a:off x="4629150" y="2505075"/>
            <a:ext cx="3887391" cy="3684588"/>
          </a:xfrm>
        </p:spPr>
        <p:txBody>
          <a:bodyPr/>
          <a:lstStyle>
            <a:lvl1pPr>
              <a:defRPr sz="1800"/>
            </a:lvl1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7" name="Marcador de fecha 6">
            <a:extLst>
              <a:ext uri="{FF2B5EF4-FFF2-40B4-BE49-F238E27FC236}">
                <a16:creationId xmlns="" xmlns:a16="http://schemas.microsoft.com/office/drawing/2014/main" id="{BD5BC1C8-E66A-414A-8A2D-44D864B56B4D}"/>
              </a:ext>
            </a:extLst>
          </p:cNvPr>
          <p:cNvSpPr>
            <a:spLocks noGrp="1"/>
          </p:cNvSpPr>
          <p:nvPr>
            <p:ph type="dt" sz="half" idx="10"/>
          </p:nvPr>
        </p:nvSpPr>
        <p:spPr/>
        <p:txBody>
          <a:bodyPr/>
          <a:lstStyle/>
          <a:p>
            <a:fld id="{B0554E4B-82DE-5D44-ACCC-A795197EC51F}" type="datetimeFigureOut">
              <a:rPr lang="es-CO" smtClean="0"/>
              <a:t>22/05/2020</a:t>
            </a:fld>
            <a:endParaRPr lang="es-CO"/>
          </a:p>
        </p:txBody>
      </p:sp>
      <p:sp>
        <p:nvSpPr>
          <p:cNvPr id="8" name="Marcador de pie de página 7">
            <a:extLst>
              <a:ext uri="{FF2B5EF4-FFF2-40B4-BE49-F238E27FC236}">
                <a16:creationId xmlns="" xmlns:a16="http://schemas.microsoft.com/office/drawing/2014/main" id="{D9DD8B05-D5E2-4140-AFE0-BA7FDBB2EAA0}"/>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 xmlns:a16="http://schemas.microsoft.com/office/drawing/2014/main" id="{895992F0-570F-7742-91E3-2BBD4FB7C3CC}"/>
              </a:ext>
            </a:extLst>
          </p:cNvPr>
          <p:cNvSpPr>
            <a:spLocks noGrp="1"/>
          </p:cNvSpPr>
          <p:nvPr>
            <p:ph type="sldNum" sz="quarter" idx="12"/>
          </p:nvPr>
        </p:nvSpPr>
        <p:spPr/>
        <p:txBody>
          <a:bodyPr/>
          <a:lstStyle/>
          <a:p>
            <a:fld id="{18D9894B-3A66-6B49-98BA-A3C6A463398F}" type="slidenum">
              <a:rPr lang="es-CO" smtClean="0"/>
              <a:t>‹Nº›</a:t>
            </a:fld>
            <a:endParaRPr lang="es-CO"/>
          </a:p>
        </p:txBody>
      </p:sp>
    </p:spTree>
    <p:extLst>
      <p:ext uri="{BB962C8B-B14F-4D97-AF65-F5344CB8AC3E}">
        <p14:creationId xmlns:p14="http://schemas.microsoft.com/office/powerpoint/2010/main" val="611116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8D0E8253-558B-0942-8AB5-350C40BA8321}"/>
              </a:ext>
            </a:extLst>
          </p:cNvPr>
          <p:cNvSpPr>
            <a:spLocks noGrp="1"/>
          </p:cNvSpPr>
          <p:nvPr>
            <p:ph type="title"/>
          </p:nvPr>
        </p:nvSpPr>
        <p:spPr>
          <a:xfrm>
            <a:off x="628650" y="1077901"/>
            <a:ext cx="7886700" cy="485825"/>
          </a:xfrm>
        </p:spPr>
        <p:txBody>
          <a:bodyPr/>
          <a:lstStyle/>
          <a:p>
            <a:r>
              <a:rPr lang="es-ES"/>
              <a:t>Haga clic para modificar el estilo de título del patrón</a:t>
            </a:r>
            <a:endParaRPr lang="es-CO"/>
          </a:p>
        </p:txBody>
      </p:sp>
      <p:sp>
        <p:nvSpPr>
          <p:cNvPr id="3" name="Marcador de fecha 2">
            <a:extLst>
              <a:ext uri="{FF2B5EF4-FFF2-40B4-BE49-F238E27FC236}">
                <a16:creationId xmlns="" xmlns:a16="http://schemas.microsoft.com/office/drawing/2014/main" id="{BA13E34E-7456-6249-938C-2F002AD23B4A}"/>
              </a:ext>
            </a:extLst>
          </p:cNvPr>
          <p:cNvSpPr>
            <a:spLocks noGrp="1"/>
          </p:cNvSpPr>
          <p:nvPr>
            <p:ph type="dt" sz="half" idx="10"/>
          </p:nvPr>
        </p:nvSpPr>
        <p:spPr/>
        <p:txBody>
          <a:bodyPr/>
          <a:lstStyle/>
          <a:p>
            <a:fld id="{B0554E4B-82DE-5D44-ACCC-A795197EC51F}" type="datetimeFigureOut">
              <a:rPr lang="es-CO" smtClean="0"/>
              <a:t>22/05/2020</a:t>
            </a:fld>
            <a:endParaRPr lang="es-CO"/>
          </a:p>
        </p:txBody>
      </p:sp>
      <p:sp>
        <p:nvSpPr>
          <p:cNvPr id="4" name="Marcador de pie de página 3">
            <a:extLst>
              <a:ext uri="{FF2B5EF4-FFF2-40B4-BE49-F238E27FC236}">
                <a16:creationId xmlns="" xmlns:a16="http://schemas.microsoft.com/office/drawing/2014/main" id="{FEDC6CB6-517C-BB43-9B15-800A55CD7575}"/>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 xmlns:a16="http://schemas.microsoft.com/office/drawing/2014/main" id="{A52DC16F-1140-7B42-BFFD-296052689C6C}"/>
              </a:ext>
            </a:extLst>
          </p:cNvPr>
          <p:cNvSpPr>
            <a:spLocks noGrp="1"/>
          </p:cNvSpPr>
          <p:nvPr>
            <p:ph type="sldNum" sz="quarter" idx="12"/>
          </p:nvPr>
        </p:nvSpPr>
        <p:spPr/>
        <p:txBody>
          <a:bodyPr/>
          <a:lstStyle/>
          <a:p>
            <a:fld id="{18D9894B-3A66-6B49-98BA-A3C6A463398F}" type="slidenum">
              <a:rPr lang="es-CO" smtClean="0"/>
              <a:t>‹Nº›</a:t>
            </a:fld>
            <a:endParaRPr lang="es-CO"/>
          </a:p>
        </p:txBody>
      </p:sp>
    </p:spTree>
    <p:extLst>
      <p:ext uri="{BB962C8B-B14F-4D97-AF65-F5344CB8AC3E}">
        <p14:creationId xmlns:p14="http://schemas.microsoft.com/office/powerpoint/2010/main" val="3086433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 xmlns:a16="http://schemas.microsoft.com/office/drawing/2014/main" id="{4FE27891-500D-B949-BA80-F5FDCC3844AC}"/>
              </a:ext>
            </a:extLst>
          </p:cNvPr>
          <p:cNvSpPr>
            <a:spLocks noGrp="1"/>
          </p:cNvSpPr>
          <p:nvPr>
            <p:ph type="dt" sz="half" idx="10"/>
          </p:nvPr>
        </p:nvSpPr>
        <p:spPr/>
        <p:txBody>
          <a:bodyPr/>
          <a:lstStyle/>
          <a:p>
            <a:fld id="{B0554E4B-82DE-5D44-ACCC-A795197EC51F}" type="datetimeFigureOut">
              <a:rPr lang="es-CO" smtClean="0"/>
              <a:t>22/05/2020</a:t>
            </a:fld>
            <a:endParaRPr lang="es-CO"/>
          </a:p>
        </p:txBody>
      </p:sp>
      <p:sp>
        <p:nvSpPr>
          <p:cNvPr id="3" name="Marcador de pie de página 2">
            <a:extLst>
              <a:ext uri="{FF2B5EF4-FFF2-40B4-BE49-F238E27FC236}">
                <a16:creationId xmlns="" xmlns:a16="http://schemas.microsoft.com/office/drawing/2014/main" id="{1F1E07F6-6054-F147-97EB-C5524152E90F}"/>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 xmlns:a16="http://schemas.microsoft.com/office/drawing/2014/main" id="{2124AD0D-7422-7740-BCE3-45DE13E2D4A5}"/>
              </a:ext>
            </a:extLst>
          </p:cNvPr>
          <p:cNvSpPr>
            <a:spLocks noGrp="1"/>
          </p:cNvSpPr>
          <p:nvPr>
            <p:ph type="sldNum" sz="quarter" idx="12"/>
          </p:nvPr>
        </p:nvSpPr>
        <p:spPr/>
        <p:txBody>
          <a:bodyPr/>
          <a:lstStyle/>
          <a:p>
            <a:fld id="{18D9894B-3A66-6B49-98BA-A3C6A463398F}" type="slidenum">
              <a:rPr lang="es-CO" smtClean="0"/>
              <a:t>‹Nº›</a:t>
            </a:fld>
            <a:endParaRPr lang="es-CO"/>
          </a:p>
        </p:txBody>
      </p:sp>
    </p:spTree>
    <p:extLst>
      <p:ext uri="{BB962C8B-B14F-4D97-AF65-F5344CB8AC3E}">
        <p14:creationId xmlns:p14="http://schemas.microsoft.com/office/powerpoint/2010/main" val="3242881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54D0308-916F-FE45-B45E-2BB1C52CB989}"/>
              </a:ext>
            </a:extLst>
          </p:cNvPr>
          <p:cNvSpPr>
            <a:spLocks noGrp="1"/>
          </p:cNvSpPr>
          <p:nvPr>
            <p:ph type="title"/>
          </p:nvPr>
        </p:nvSpPr>
        <p:spPr>
          <a:xfrm>
            <a:off x="629841" y="1041568"/>
            <a:ext cx="2949178" cy="1015832"/>
          </a:xfrm>
        </p:spPr>
        <p:txBody>
          <a:bodyPr anchor="b"/>
          <a:lstStyle>
            <a:lvl1pPr>
              <a:defRPr sz="2400"/>
            </a:lvl1pPr>
          </a:lstStyle>
          <a:p>
            <a:r>
              <a:rPr lang="es-ES" dirty="0"/>
              <a:t>Haga clic para modificar el estilo de título del patrón</a:t>
            </a:r>
            <a:endParaRPr lang="es-CO" dirty="0"/>
          </a:p>
        </p:txBody>
      </p:sp>
      <p:sp>
        <p:nvSpPr>
          <p:cNvPr id="3" name="Marcador de contenido 2">
            <a:extLst>
              <a:ext uri="{FF2B5EF4-FFF2-40B4-BE49-F238E27FC236}">
                <a16:creationId xmlns="" xmlns:a16="http://schemas.microsoft.com/office/drawing/2014/main" id="{D7E75BA2-4C20-F840-A9CD-34D252E0B825}"/>
              </a:ext>
            </a:extLst>
          </p:cNvPr>
          <p:cNvSpPr>
            <a:spLocks noGrp="1"/>
          </p:cNvSpPr>
          <p:nvPr>
            <p:ph idx="1"/>
          </p:nvPr>
        </p:nvSpPr>
        <p:spPr>
          <a:xfrm>
            <a:off x="3887391" y="1041568"/>
            <a:ext cx="4629150" cy="5062506"/>
          </a:xfrm>
        </p:spPr>
        <p:txBody>
          <a:bodyPr/>
          <a:lstStyle>
            <a:lvl1pPr>
              <a:defRPr sz="2000"/>
            </a:lvl1pPr>
            <a:lvl2pPr>
              <a:defRPr sz="1600"/>
            </a:lvl2pPr>
            <a:lvl3pPr>
              <a:defRPr sz="1400"/>
            </a:lvl3pPr>
            <a:lvl4pPr>
              <a:defRPr sz="1400"/>
            </a:lvl4pPr>
            <a:lvl5pPr>
              <a:defRPr sz="1400"/>
            </a:lvl5pPr>
            <a:lvl6pPr>
              <a:defRPr sz="1500"/>
            </a:lvl6pPr>
            <a:lvl7pPr>
              <a:defRPr sz="1500"/>
            </a:lvl7pPr>
            <a:lvl8pPr>
              <a:defRPr sz="1500"/>
            </a:lvl8pPr>
            <a:lvl9pPr>
              <a:defRPr sz="1500"/>
            </a:lvl9p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4" name="Marcador de texto 3">
            <a:extLst>
              <a:ext uri="{FF2B5EF4-FFF2-40B4-BE49-F238E27FC236}">
                <a16:creationId xmlns="" xmlns:a16="http://schemas.microsoft.com/office/drawing/2014/main" id="{17FB0F3E-0CDF-1D4B-B2B6-638B5DB7A574}"/>
              </a:ext>
            </a:extLst>
          </p:cNvPr>
          <p:cNvSpPr>
            <a:spLocks noGrp="1"/>
          </p:cNvSpPr>
          <p:nvPr>
            <p:ph type="body" sz="half" idx="2"/>
          </p:nvPr>
        </p:nvSpPr>
        <p:spPr>
          <a:xfrm>
            <a:off x="629841" y="2101304"/>
            <a:ext cx="2949178" cy="4002770"/>
          </a:xfrm>
        </p:spPr>
        <p:txBody>
          <a:bodyPr>
            <a:normAutofit/>
          </a:bodyPr>
          <a:lstStyle>
            <a:lvl1pPr marL="0" indent="0">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dirty="0"/>
              <a:t>Haga clic para modificar los estilos de texto del patrón</a:t>
            </a:r>
          </a:p>
        </p:txBody>
      </p:sp>
      <p:sp>
        <p:nvSpPr>
          <p:cNvPr id="5" name="Marcador de fecha 4">
            <a:extLst>
              <a:ext uri="{FF2B5EF4-FFF2-40B4-BE49-F238E27FC236}">
                <a16:creationId xmlns="" xmlns:a16="http://schemas.microsoft.com/office/drawing/2014/main" id="{A6F74669-9B96-8A4E-B2FF-43F1EDAC0784}"/>
              </a:ext>
            </a:extLst>
          </p:cNvPr>
          <p:cNvSpPr>
            <a:spLocks noGrp="1"/>
          </p:cNvSpPr>
          <p:nvPr>
            <p:ph type="dt" sz="half" idx="10"/>
          </p:nvPr>
        </p:nvSpPr>
        <p:spPr/>
        <p:txBody>
          <a:bodyPr/>
          <a:lstStyle/>
          <a:p>
            <a:fld id="{B0554E4B-82DE-5D44-ACCC-A795197EC51F}" type="datetimeFigureOut">
              <a:rPr lang="es-CO" smtClean="0"/>
              <a:t>22/05/2020</a:t>
            </a:fld>
            <a:endParaRPr lang="es-CO"/>
          </a:p>
        </p:txBody>
      </p:sp>
      <p:sp>
        <p:nvSpPr>
          <p:cNvPr id="6" name="Marcador de pie de página 5">
            <a:extLst>
              <a:ext uri="{FF2B5EF4-FFF2-40B4-BE49-F238E27FC236}">
                <a16:creationId xmlns="" xmlns:a16="http://schemas.microsoft.com/office/drawing/2014/main" id="{6E51DC39-1D15-424B-88C6-F169EDDAB285}"/>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 xmlns:a16="http://schemas.microsoft.com/office/drawing/2014/main" id="{376E3750-DBD9-2040-845C-5A0DE22A13DA}"/>
              </a:ext>
            </a:extLst>
          </p:cNvPr>
          <p:cNvSpPr>
            <a:spLocks noGrp="1"/>
          </p:cNvSpPr>
          <p:nvPr>
            <p:ph type="sldNum" sz="quarter" idx="12"/>
          </p:nvPr>
        </p:nvSpPr>
        <p:spPr/>
        <p:txBody>
          <a:bodyPr/>
          <a:lstStyle/>
          <a:p>
            <a:fld id="{18D9894B-3A66-6B49-98BA-A3C6A463398F}" type="slidenum">
              <a:rPr lang="es-CO" smtClean="0"/>
              <a:t>‹Nº›</a:t>
            </a:fld>
            <a:endParaRPr lang="es-CO"/>
          </a:p>
        </p:txBody>
      </p:sp>
    </p:spTree>
    <p:extLst>
      <p:ext uri="{BB962C8B-B14F-4D97-AF65-F5344CB8AC3E}">
        <p14:creationId xmlns:p14="http://schemas.microsoft.com/office/powerpoint/2010/main" val="1474811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6343CE80-F329-D74A-AAB8-97774FB897B1}"/>
              </a:ext>
            </a:extLst>
          </p:cNvPr>
          <p:cNvSpPr>
            <a:spLocks noGrp="1"/>
          </p:cNvSpPr>
          <p:nvPr>
            <p:ph type="title"/>
          </p:nvPr>
        </p:nvSpPr>
        <p:spPr>
          <a:xfrm>
            <a:off x="629841" y="1096431"/>
            <a:ext cx="2949178" cy="1069974"/>
          </a:xfrm>
        </p:spPr>
        <p:txBody>
          <a:bodyPr anchor="b"/>
          <a:lstStyle>
            <a:lvl1pPr>
              <a:defRPr sz="2400"/>
            </a:lvl1pPr>
          </a:lstStyle>
          <a:p>
            <a:r>
              <a:rPr lang="es-ES" dirty="0"/>
              <a:t>Haga clic para modificar el estilo de título del patrón</a:t>
            </a:r>
            <a:endParaRPr lang="es-CO" dirty="0"/>
          </a:p>
        </p:txBody>
      </p:sp>
      <p:sp>
        <p:nvSpPr>
          <p:cNvPr id="3" name="Marcador de posición de imagen 2">
            <a:extLst>
              <a:ext uri="{FF2B5EF4-FFF2-40B4-BE49-F238E27FC236}">
                <a16:creationId xmlns="" xmlns:a16="http://schemas.microsoft.com/office/drawing/2014/main" id="{2B51860C-1344-A24C-AAFD-2324CE8ED960}"/>
              </a:ext>
            </a:extLst>
          </p:cNvPr>
          <p:cNvSpPr>
            <a:spLocks noGrp="1"/>
          </p:cNvSpPr>
          <p:nvPr>
            <p:ph type="pic" idx="1"/>
          </p:nvPr>
        </p:nvSpPr>
        <p:spPr>
          <a:xfrm>
            <a:off x="3887391" y="1096431"/>
            <a:ext cx="4629150" cy="5086366"/>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s-ES"/>
              <a:t>Haga clic en el icono para agregar una imagen</a:t>
            </a:r>
            <a:endParaRPr lang="es-CO"/>
          </a:p>
        </p:txBody>
      </p:sp>
      <p:sp>
        <p:nvSpPr>
          <p:cNvPr id="4" name="Marcador de texto 3">
            <a:extLst>
              <a:ext uri="{FF2B5EF4-FFF2-40B4-BE49-F238E27FC236}">
                <a16:creationId xmlns="" xmlns:a16="http://schemas.microsoft.com/office/drawing/2014/main" id="{D558666D-51B7-5C44-97FC-905114522E47}"/>
              </a:ext>
            </a:extLst>
          </p:cNvPr>
          <p:cNvSpPr>
            <a:spLocks noGrp="1"/>
          </p:cNvSpPr>
          <p:nvPr>
            <p:ph type="body" sz="half" idx="2"/>
          </p:nvPr>
        </p:nvSpPr>
        <p:spPr>
          <a:xfrm>
            <a:off x="629841" y="2166405"/>
            <a:ext cx="2949178" cy="3977970"/>
          </a:xfrm>
        </p:spPr>
        <p:txBody>
          <a:bodyPr>
            <a:normAutofit/>
          </a:bodyPr>
          <a:lstStyle>
            <a:lvl1pPr marL="0" indent="0">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dirty="0"/>
              <a:t>Haga clic para modificar los estilos de texto del patrón</a:t>
            </a:r>
          </a:p>
        </p:txBody>
      </p:sp>
      <p:sp>
        <p:nvSpPr>
          <p:cNvPr id="5" name="Marcador de fecha 4">
            <a:extLst>
              <a:ext uri="{FF2B5EF4-FFF2-40B4-BE49-F238E27FC236}">
                <a16:creationId xmlns="" xmlns:a16="http://schemas.microsoft.com/office/drawing/2014/main" id="{1DDEE47D-4EC6-634C-94DD-65B814DF29C5}"/>
              </a:ext>
            </a:extLst>
          </p:cNvPr>
          <p:cNvSpPr>
            <a:spLocks noGrp="1"/>
          </p:cNvSpPr>
          <p:nvPr>
            <p:ph type="dt" sz="half" idx="10"/>
          </p:nvPr>
        </p:nvSpPr>
        <p:spPr/>
        <p:txBody>
          <a:bodyPr/>
          <a:lstStyle/>
          <a:p>
            <a:fld id="{B0554E4B-82DE-5D44-ACCC-A795197EC51F}" type="datetimeFigureOut">
              <a:rPr lang="es-CO" smtClean="0"/>
              <a:t>22/05/2020</a:t>
            </a:fld>
            <a:endParaRPr lang="es-CO"/>
          </a:p>
        </p:txBody>
      </p:sp>
      <p:sp>
        <p:nvSpPr>
          <p:cNvPr id="6" name="Marcador de pie de página 5">
            <a:extLst>
              <a:ext uri="{FF2B5EF4-FFF2-40B4-BE49-F238E27FC236}">
                <a16:creationId xmlns="" xmlns:a16="http://schemas.microsoft.com/office/drawing/2014/main" id="{ACF2A910-378F-C645-938C-438A3092BF37}"/>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 xmlns:a16="http://schemas.microsoft.com/office/drawing/2014/main" id="{2B04A4BE-5B45-374B-A1DB-E796604B65C2}"/>
              </a:ext>
            </a:extLst>
          </p:cNvPr>
          <p:cNvSpPr>
            <a:spLocks noGrp="1"/>
          </p:cNvSpPr>
          <p:nvPr>
            <p:ph type="sldNum" sz="quarter" idx="12"/>
          </p:nvPr>
        </p:nvSpPr>
        <p:spPr/>
        <p:txBody>
          <a:bodyPr/>
          <a:lstStyle/>
          <a:p>
            <a:fld id="{18D9894B-3A66-6B49-98BA-A3C6A463398F}" type="slidenum">
              <a:rPr lang="es-CO" smtClean="0"/>
              <a:t>‹Nº›</a:t>
            </a:fld>
            <a:endParaRPr lang="es-CO"/>
          </a:p>
        </p:txBody>
      </p:sp>
    </p:spTree>
    <p:extLst>
      <p:ext uri="{BB962C8B-B14F-4D97-AF65-F5344CB8AC3E}">
        <p14:creationId xmlns:p14="http://schemas.microsoft.com/office/powerpoint/2010/main" val="1139460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B1D3C065-2A3F-624A-8DD5-E7D3CA4ADE98}"/>
              </a:ext>
            </a:extLst>
          </p:cNvPr>
          <p:cNvSpPr>
            <a:spLocks noGrp="1"/>
          </p:cNvSpPr>
          <p:nvPr>
            <p:ph type="title"/>
          </p:nvPr>
        </p:nvSpPr>
        <p:spPr>
          <a:xfrm>
            <a:off x="628650" y="1047831"/>
            <a:ext cx="7886700" cy="588564"/>
          </a:xfrm>
        </p:spPr>
        <p:txBody>
          <a:bodyPr/>
          <a:lstStyle/>
          <a:p>
            <a:r>
              <a:rPr lang="es-ES" dirty="0"/>
              <a:t>Haga clic para modificar el estilo de título del patrón</a:t>
            </a:r>
            <a:endParaRPr lang="es-CO" dirty="0"/>
          </a:p>
        </p:txBody>
      </p:sp>
      <p:sp>
        <p:nvSpPr>
          <p:cNvPr id="3" name="Marcador de texto vertical 2">
            <a:extLst>
              <a:ext uri="{FF2B5EF4-FFF2-40B4-BE49-F238E27FC236}">
                <a16:creationId xmlns="" xmlns:a16="http://schemas.microsoft.com/office/drawing/2014/main" id="{ABA364A5-88E4-6B46-8623-5419C3C05D7C}"/>
              </a:ext>
            </a:extLst>
          </p:cNvPr>
          <p:cNvSpPr>
            <a:spLocks noGrp="1"/>
          </p:cNvSpPr>
          <p:nvPr>
            <p:ph type="body" orient="vert" idx="1"/>
          </p:nvPr>
        </p:nvSpPr>
        <p:spPr>
          <a:xfrm>
            <a:off x="628650" y="1713743"/>
            <a:ext cx="7886700" cy="453588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 xmlns:a16="http://schemas.microsoft.com/office/drawing/2014/main" id="{84AF1677-01C2-C54D-BD24-F31A6CDB4416}"/>
              </a:ext>
            </a:extLst>
          </p:cNvPr>
          <p:cNvSpPr>
            <a:spLocks noGrp="1"/>
          </p:cNvSpPr>
          <p:nvPr>
            <p:ph type="dt" sz="half" idx="10"/>
          </p:nvPr>
        </p:nvSpPr>
        <p:spPr/>
        <p:txBody>
          <a:bodyPr/>
          <a:lstStyle/>
          <a:p>
            <a:fld id="{B0554E4B-82DE-5D44-ACCC-A795197EC51F}" type="datetimeFigureOut">
              <a:rPr lang="es-CO" smtClean="0"/>
              <a:t>22/05/2020</a:t>
            </a:fld>
            <a:endParaRPr lang="es-CO"/>
          </a:p>
        </p:txBody>
      </p:sp>
      <p:sp>
        <p:nvSpPr>
          <p:cNvPr id="5" name="Marcador de pie de página 4">
            <a:extLst>
              <a:ext uri="{FF2B5EF4-FFF2-40B4-BE49-F238E27FC236}">
                <a16:creationId xmlns="" xmlns:a16="http://schemas.microsoft.com/office/drawing/2014/main" id="{C516BD9F-3822-A846-BDCF-03E0473A9403}"/>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 xmlns:a16="http://schemas.microsoft.com/office/drawing/2014/main" id="{A21926D9-506C-8F47-AB52-3FD958F132F5}"/>
              </a:ext>
            </a:extLst>
          </p:cNvPr>
          <p:cNvSpPr>
            <a:spLocks noGrp="1"/>
          </p:cNvSpPr>
          <p:nvPr>
            <p:ph type="sldNum" sz="quarter" idx="12"/>
          </p:nvPr>
        </p:nvSpPr>
        <p:spPr/>
        <p:txBody>
          <a:bodyPr/>
          <a:lstStyle/>
          <a:p>
            <a:fld id="{18D9894B-3A66-6B49-98BA-A3C6A463398F}" type="slidenum">
              <a:rPr lang="es-CO" smtClean="0"/>
              <a:t>‹Nº›</a:t>
            </a:fld>
            <a:endParaRPr lang="es-CO"/>
          </a:p>
        </p:txBody>
      </p:sp>
    </p:spTree>
    <p:extLst>
      <p:ext uri="{BB962C8B-B14F-4D97-AF65-F5344CB8AC3E}">
        <p14:creationId xmlns:p14="http://schemas.microsoft.com/office/powerpoint/2010/main" val="1475360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 xmlns:a16="http://schemas.microsoft.com/office/drawing/2014/main" id="{0A0D1C30-D300-F346-9A56-E04B897B7DD8}"/>
              </a:ext>
            </a:extLst>
          </p:cNvPr>
          <p:cNvSpPr>
            <a:spLocks noGrp="1"/>
          </p:cNvSpPr>
          <p:nvPr>
            <p:ph type="title" orient="vert"/>
          </p:nvPr>
        </p:nvSpPr>
        <p:spPr>
          <a:xfrm>
            <a:off x="6543675" y="1138457"/>
            <a:ext cx="1971675" cy="5086730"/>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 xmlns:a16="http://schemas.microsoft.com/office/drawing/2014/main" id="{2875CEEB-0752-AF4D-B90E-EE59A48B262D}"/>
              </a:ext>
            </a:extLst>
          </p:cNvPr>
          <p:cNvSpPr>
            <a:spLocks noGrp="1"/>
          </p:cNvSpPr>
          <p:nvPr>
            <p:ph type="body" orient="vert" idx="1"/>
          </p:nvPr>
        </p:nvSpPr>
        <p:spPr>
          <a:xfrm>
            <a:off x="628650" y="1138457"/>
            <a:ext cx="5800725" cy="508673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 xmlns:a16="http://schemas.microsoft.com/office/drawing/2014/main" id="{CD8AE280-D60B-0445-A38D-995E8C4487E3}"/>
              </a:ext>
            </a:extLst>
          </p:cNvPr>
          <p:cNvSpPr>
            <a:spLocks noGrp="1"/>
          </p:cNvSpPr>
          <p:nvPr>
            <p:ph type="dt" sz="half" idx="10"/>
          </p:nvPr>
        </p:nvSpPr>
        <p:spPr/>
        <p:txBody>
          <a:bodyPr/>
          <a:lstStyle/>
          <a:p>
            <a:fld id="{B0554E4B-82DE-5D44-ACCC-A795197EC51F}" type="datetimeFigureOut">
              <a:rPr lang="es-CO" smtClean="0"/>
              <a:t>22/05/2020</a:t>
            </a:fld>
            <a:endParaRPr lang="es-CO"/>
          </a:p>
        </p:txBody>
      </p:sp>
      <p:sp>
        <p:nvSpPr>
          <p:cNvPr id="5" name="Marcador de pie de página 4">
            <a:extLst>
              <a:ext uri="{FF2B5EF4-FFF2-40B4-BE49-F238E27FC236}">
                <a16:creationId xmlns="" xmlns:a16="http://schemas.microsoft.com/office/drawing/2014/main" id="{ECB5AA7F-A858-5C49-A11D-CBDB6C9D5C15}"/>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 xmlns:a16="http://schemas.microsoft.com/office/drawing/2014/main" id="{AFC93034-8A0D-D94F-B8F6-A2B800D0DD77}"/>
              </a:ext>
            </a:extLst>
          </p:cNvPr>
          <p:cNvSpPr>
            <a:spLocks noGrp="1"/>
          </p:cNvSpPr>
          <p:nvPr>
            <p:ph type="sldNum" sz="quarter" idx="12"/>
          </p:nvPr>
        </p:nvSpPr>
        <p:spPr/>
        <p:txBody>
          <a:bodyPr/>
          <a:lstStyle/>
          <a:p>
            <a:fld id="{18D9894B-3A66-6B49-98BA-A3C6A463398F}" type="slidenum">
              <a:rPr lang="es-CO" smtClean="0"/>
              <a:t>‹Nº›</a:t>
            </a:fld>
            <a:endParaRPr lang="es-CO"/>
          </a:p>
        </p:txBody>
      </p:sp>
    </p:spTree>
    <p:extLst>
      <p:ext uri="{BB962C8B-B14F-4D97-AF65-F5344CB8AC3E}">
        <p14:creationId xmlns:p14="http://schemas.microsoft.com/office/powerpoint/2010/main" val="25976835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F91091A6-AF0B-4CD7-8ACB-73A2CBC33C45}"/>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xmlns="" id="{7F6B5621-B587-4070-A62D-1F4108148278}"/>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xmlns="" id="{2DE8E70A-7622-4BD9-84D6-AB0626D8456B}"/>
              </a:ext>
            </a:extLst>
          </p:cNvPr>
          <p:cNvSpPr>
            <a:spLocks noGrp="1"/>
          </p:cNvSpPr>
          <p:nvPr>
            <p:ph type="dt" sz="half" idx="10"/>
          </p:nvPr>
        </p:nvSpPr>
        <p:spPr/>
        <p:txBody>
          <a:bodyPr/>
          <a:lstStyle/>
          <a:p>
            <a:fld id="{A2B67FBA-8513-4535-81AA-1E79BB87099B}" type="datetimeFigureOut">
              <a:rPr lang="es-CO" smtClean="0"/>
              <a:t>22/05/2020</a:t>
            </a:fld>
            <a:endParaRPr lang="es-CO"/>
          </a:p>
        </p:txBody>
      </p:sp>
      <p:sp>
        <p:nvSpPr>
          <p:cNvPr id="5" name="Marcador de pie de página 4">
            <a:extLst>
              <a:ext uri="{FF2B5EF4-FFF2-40B4-BE49-F238E27FC236}">
                <a16:creationId xmlns:a16="http://schemas.microsoft.com/office/drawing/2014/main" xmlns="" id="{34FA2402-4F0A-4140-8AED-2D06EBFB254B}"/>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xmlns="" id="{5BA80F37-1AAE-4803-9DCB-A1BE427D9967}"/>
              </a:ext>
            </a:extLst>
          </p:cNvPr>
          <p:cNvSpPr>
            <a:spLocks noGrp="1"/>
          </p:cNvSpPr>
          <p:nvPr>
            <p:ph type="sldNum" sz="quarter" idx="12"/>
          </p:nvPr>
        </p:nvSpPr>
        <p:spPr/>
        <p:txBody>
          <a:bodyPr/>
          <a:lstStyle/>
          <a:p>
            <a:fld id="{48EC5A9B-9B1F-460B-85EC-CA7CF2BC0C95}" type="slidenum">
              <a:rPr lang="es-CO" smtClean="0"/>
              <a:t>‹Nº›</a:t>
            </a:fld>
            <a:endParaRPr lang="es-CO"/>
          </a:p>
        </p:txBody>
      </p:sp>
    </p:spTree>
    <p:extLst>
      <p:ext uri="{BB962C8B-B14F-4D97-AF65-F5344CB8AC3E}">
        <p14:creationId xmlns:p14="http://schemas.microsoft.com/office/powerpoint/2010/main" val="467018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 xmlns:a16="http://schemas.microsoft.com/office/drawing/2014/main" id="{489B8077-43A6-D848-8B58-7C1F63BC4ED1}"/>
              </a:ext>
            </a:extLst>
          </p:cNvPr>
          <p:cNvSpPr>
            <a:spLocks noGrp="1"/>
          </p:cNvSpPr>
          <p:nvPr>
            <p:ph type="title"/>
          </p:nvPr>
        </p:nvSpPr>
        <p:spPr>
          <a:xfrm>
            <a:off x="628650" y="1077901"/>
            <a:ext cx="7886700" cy="485825"/>
          </a:xfrm>
          <a:prstGeom prst="rect">
            <a:avLst/>
          </a:prstGeom>
        </p:spPr>
        <p:txBody>
          <a:bodyPr vert="horz" lIns="91440" tIns="45720" rIns="91440" bIns="45720" rtlCol="0" anchor="ctr">
            <a:noAutofit/>
          </a:bodyPr>
          <a:lstStyle/>
          <a:p>
            <a:r>
              <a:rPr lang="es-ES" dirty="0"/>
              <a:t>Haga clic para modificar el estilo de título del patrón</a:t>
            </a:r>
            <a:endParaRPr lang="es-CO" dirty="0"/>
          </a:p>
        </p:txBody>
      </p:sp>
      <p:sp>
        <p:nvSpPr>
          <p:cNvPr id="3" name="Marcador de texto 2">
            <a:extLst>
              <a:ext uri="{FF2B5EF4-FFF2-40B4-BE49-F238E27FC236}">
                <a16:creationId xmlns="" xmlns:a16="http://schemas.microsoft.com/office/drawing/2014/main" id="{9E616316-4D03-744B-B20E-32DE927FC57F}"/>
              </a:ext>
            </a:extLst>
          </p:cNvPr>
          <p:cNvSpPr>
            <a:spLocks noGrp="1"/>
          </p:cNvSpPr>
          <p:nvPr>
            <p:ph type="body" idx="1"/>
          </p:nvPr>
        </p:nvSpPr>
        <p:spPr>
          <a:xfrm>
            <a:off x="628650" y="2161859"/>
            <a:ext cx="7886700" cy="4015103"/>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4" name="Marcador de fecha 3">
            <a:extLst>
              <a:ext uri="{FF2B5EF4-FFF2-40B4-BE49-F238E27FC236}">
                <a16:creationId xmlns="" xmlns:a16="http://schemas.microsoft.com/office/drawing/2014/main" id="{8E8225B1-B2FF-8D4E-A5F3-398A1864EA1C}"/>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0554E4B-82DE-5D44-ACCC-A795197EC51F}" type="datetimeFigureOut">
              <a:rPr lang="es-CO" smtClean="0"/>
              <a:t>22/05/2020</a:t>
            </a:fld>
            <a:endParaRPr lang="es-CO"/>
          </a:p>
        </p:txBody>
      </p:sp>
      <p:sp>
        <p:nvSpPr>
          <p:cNvPr id="5" name="Marcador de pie de página 4">
            <a:extLst>
              <a:ext uri="{FF2B5EF4-FFF2-40B4-BE49-F238E27FC236}">
                <a16:creationId xmlns="" xmlns:a16="http://schemas.microsoft.com/office/drawing/2014/main" id="{80561588-1027-3543-AFC3-A866194F315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s-CO"/>
          </a:p>
        </p:txBody>
      </p:sp>
      <p:sp>
        <p:nvSpPr>
          <p:cNvPr id="6" name="Marcador de número de diapositiva 5">
            <a:extLst>
              <a:ext uri="{FF2B5EF4-FFF2-40B4-BE49-F238E27FC236}">
                <a16:creationId xmlns="" xmlns:a16="http://schemas.microsoft.com/office/drawing/2014/main" id="{6F24907C-3A69-A446-8E52-3D103A0A7964}"/>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8D9894B-3A66-6B49-98BA-A3C6A463398F}" type="slidenum">
              <a:rPr lang="es-CO" smtClean="0"/>
              <a:t>‹Nº›</a:t>
            </a:fld>
            <a:endParaRPr lang="es-CO"/>
          </a:p>
        </p:txBody>
      </p:sp>
    </p:spTree>
    <p:extLst>
      <p:ext uri="{BB962C8B-B14F-4D97-AF65-F5344CB8AC3E}">
        <p14:creationId xmlns:p14="http://schemas.microsoft.com/office/powerpoint/2010/main" val="36742609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685800" rtl="0" eaLnBrk="1" latinLnBrk="0" hangingPunct="1">
        <a:lnSpc>
          <a:spcPct val="90000"/>
        </a:lnSpc>
        <a:spcBef>
          <a:spcPct val="0"/>
        </a:spcBef>
        <a:buNone/>
        <a:defRPr lang="es-CO" sz="2400" b="1" kern="1200" dirty="0">
          <a:solidFill>
            <a:schemeClr val="tx1">
              <a:lumMod val="65000"/>
              <a:lumOff val="35000"/>
            </a:schemeClr>
          </a:solidFill>
          <a:latin typeface="Myriad Pro" panose="020B0503030403020204" pitchFamily="34" charset="0"/>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lang="es-ES" sz="2200" kern="1200" dirty="0">
          <a:solidFill>
            <a:srgbClr val="50AC25"/>
          </a:solidFill>
          <a:latin typeface="Myriad Pro" panose="020B0503030403020204" pitchFamily="34"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CO"/>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image" Target="../media/image3.wmf"/><Relationship Id="rId4" Type="http://schemas.openxmlformats.org/officeDocument/2006/relationships/package" Target="../embeddings/Hoja_de_c_lculo_de_Microsoft_Excel1.xlsx"/></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vmlDrawing" Target="../drawings/vmlDrawing2.vml"/><Relationship Id="rId5" Type="http://schemas.openxmlformats.org/officeDocument/2006/relationships/image" Target="../media/image4.wmf"/><Relationship Id="rId4" Type="http://schemas.openxmlformats.org/officeDocument/2006/relationships/package" Target="../embeddings/Hoja_de_c_lculo_de_Microsoft_Excel2.xlsx"/></Relationships>
</file>

<file path=ppt/slides/_rels/slide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6.xml"/><Relationship Id="rId1" Type="http://schemas.openxmlformats.org/officeDocument/2006/relationships/vmlDrawing" Target="../drawings/vmlDrawing3.vml"/><Relationship Id="rId5" Type="http://schemas.openxmlformats.org/officeDocument/2006/relationships/image" Target="../media/image5.emf"/><Relationship Id="rId4" Type="http://schemas.openxmlformats.org/officeDocument/2006/relationships/package" Target="../embeddings/Hoja_de_c_lculo_de_Microsoft_Excel3.xlsx"/></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6.xml"/><Relationship Id="rId1" Type="http://schemas.openxmlformats.org/officeDocument/2006/relationships/vmlDrawing" Target="../drawings/vmlDrawing4.vml"/><Relationship Id="rId5" Type="http://schemas.openxmlformats.org/officeDocument/2006/relationships/image" Target="../media/image7.emf"/><Relationship Id="rId4" Type="http://schemas.openxmlformats.org/officeDocument/2006/relationships/package" Target="../embeddings/Hoja_de_c_lculo_de_Microsoft_Excel4.xlsx"/></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Plan%20de%20Inversiones%20PDT%202020-2023.xlsx" TargetMode="External"/><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846BAE0F-800D-5840-AE09-1410F9248E2A}"/>
              </a:ext>
            </a:extLst>
          </p:cNvPr>
          <p:cNvSpPr>
            <a:spLocks noGrp="1"/>
          </p:cNvSpPr>
          <p:nvPr>
            <p:ph type="ctrTitle"/>
          </p:nvPr>
        </p:nvSpPr>
        <p:spPr>
          <a:xfrm>
            <a:off x="1259632" y="2924944"/>
            <a:ext cx="6858000" cy="990821"/>
          </a:xfrm>
        </p:spPr>
        <p:txBody>
          <a:bodyPr/>
          <a:lstStyle/>
          <a:p>
            <a:r>
              <a:rPr lang="es-CO" dirty="0" smtClean="0"/>
              <a:t>Audiencia Pública           </a:t>
            </a:r>
            <a:br>
              <a:rPr lang="es-CO" dirty="0" smtClean="0"/>
            </a:br>
            <a:endParaRPr lang="es-CO" sz="2800" dirty="0"/>
          </a:p>
        </p:txBody>
      </p:sp>
      <p:sp>
        <p:nvSpPr>
          <p:cNvPr id="3" name="Subtítulo 2">
            <a:extLst>
              <a:ext uri="{FF2B5EF4-FFF2-40B4-BE49-F238E27FC236}">
                <a16:creationId xmlns="" xmlns:a16="http://schemas.microsoft.com/office/drawing/2014/main" id="{52715C4B-59CE-FB46-B2CC-E198D00FBF02}"/>
              </a:ext>
            </a:extLst>
          </p:cNvPr>
          <p:cNvSpPr>
            <a:spLocks noGrp="1"/>
          </p:cNvSpPr>
          <p:nvPr>
            <p:ph type="subTitle" idx="1"/>
          </p:nvPr>
        </p:nvSpPr>
        <p:spPr>
          <a:xfrm>
            <a:off x="1227911" y="4005064"/>
            <a:ext cx="6858000" cy="365126"/>
          </a:xfrm>
        </p:spPr>
        <p:txBody>
          <a:bodyPr>
            <a:noAutofit/>
          </a:bodyPr>
          <a:lstStyle/>
          <a:p>
            <a:r>
              <a:rPr lang="es-CO" sz="2800" b="1" dirty="0" smtClean="0"/>
              <a:t>Secretarías de Hacienda y Planeación </a:t>
            </a:r>
            <a:endParaRPr lang="es-CO" sz="2800" b="1" dirty="0"/>
          </a:p>
        </p:txBody>
      </p:sp>
    </p:spTree>
    <p:extLst>
      <p:ext uri="{BB962C8B-B14F-4D97-AF65-F5344CB8AC3E}">
        <p14:creationId xmlns:p14="http://schemas.microsoft.com/office/powerpoint/2010/main" val="32550835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846BAE0F-800D-5840-AE09-1410F9248E2A}"/>
              </a:ext>
            </a:extLst>
          </p:cNvPr>
          <p:cNvSpPr>
            <a:spLocks noGrp="1"/>
          </p:cNvSpPr>
          <p:nvPr>
            <p:ph type="ctrTitle"/>
          </p:nvPr>
        </p:nvSpPr>
        <p:spPr>
          <a:xfrm>
            <a:off x="1043608" y="3212976"/>
            <a:ext cx="6858000" cy="990821"/>
          </a:xfrm>
        </p:spPr>
        <p:txBody>
          <a:bodyPr/>
          <a:lstStyle/>
          <a:p>
            <a:r>
              <a:rPr lang="es-CO" dirty="0"/>
              <a:t>Diagnóstico Financiero </a:t>
            </a:r>
            <a:br>
              <a:rPr lang="es-CO" dirty="0"/>
            </a:br>
            <a:r>
              <a:rPr lang="es-CO" dirty="0"/>
              <a:t>2016 - 2019</a:t>
            </a:r>
            <a:br>
              <a:rPr lang="es-CO" dirty="0"/>
            </a:br>
            <a:endParaRPr lang="es-CO" sz="2800" dirty="0"/>
          </a:p>
        </p:txBody>
      </p:sp>
      <p:sp>
        <p:nvSpPr>
          <p:cNvPr id="3" name="Subtítulo 2">
            <a:extLst>
              <a:ext uri="{FF2B5EF4-FFF2-40B4-BE49-F238E27FC236}">
                <a16:creationId xmlns:a16="http://schemas.microsoft.com/office/drawing/2014/main" xmlns="" id="{52715C4B-59CE-FB46-B2CC-E198D00FBF02}"/>
              </a:ext>
            </a:extLst>
          </p:cNvPr>
          <p:cNvSpPr>
            <a:spLocks noGrp="1"/>
          </p:cNvSpPr>
          <p:nvPr>
            <p:ph type="subTitle" idx="1"/>
          </p:nvPr>
        </p:nvSpPr>
        <p:spPr>
          <a:xfrm>
            <a:off x="1187624" y="4293096"/>
            <a:ext cx="6858000" cy="365126"/>
          </a:xfrm>
        </p:spPr>
        <p:txBody>
          <a:bodyPr>
            <a:noAutofit/>
          </a:bodyPr>
          <a:lstStyle/>
          <a:p>
            <a:r>
              <a:rPr lang="es-CO" sz="2800" b="1" dirty="0" smtClean="0"/>
              <a:t>Secretaría </a:t>
            </a:r>
            <a:r>
              <a:rPr lang="es-CO" sz="2800" b="1" dirty="0"/>
              <a:t>de </a:t>
            </a:r>
            <a:r>
              <a:rPr lang="es-CO" sz="2800" b="1" dirty="0" smtClean="0"/>
              <a:t>Hacienda</a:t>
            </a:r>
            <a:endParaRPr lang="es-CO" sz="2800" b="1" dirty="0"/>
          </a:p>
        </p:txBody>
      </p:sp>
    </p:spTree>
    <p:extLst>
      <p:ext uri="{BB962C8B-B14F-4D97-AF65-F5344CB8AC3E}">
        <p14:creationId xmlns:p14="http://schemas.microsoft.com/office/powerpoint/2010/main" val="23785606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B368CEB9-A40E-425E-908C-8753CAA23FFB}"/>
              </a:ext>
            </a:extLst>
          </p:cNvPr>
          <p:cNvSpPr>
            <a:spLocks noGrp="1"/>
          </p:cNvSpPr>
          <p:nvPr>
            <p:ph type="title"/>
          </p:nvPr>
        </p:nvSpPr>
        <p:spPr>
          <a:xfrm>
            <a:off x="628650" y="1210607"/>
            <a:ext cx="7886700" cy="994172"/>
          </a:xfrm>
        </p:spPr>
        <p:txBody>
          <a:bodyPr>
            <a:normAutofit/>
          </a:bodyPr>
          <a:lstStyle/>
          <a:p>
            <a:pPr algn="ctr"/>
            <a:r>
              <a:rPr lang="es-CO" sz="2250" b="1" i="1" dirty="0"/>
              <a:t>Composición Presupuesto de Ingresos</a:t>
            </a:r>
            <a:br>
              <a:rPr lang="es-CO" sz="2250" b="1" i="1" dirty="0"/>
            </a:br>
            <a:r>
              <a:rPr lang="es-CO" sz="2250" b="1" i="1" dirty="0"/>
              <a:t>Vigencias 2016 – 2019</a:t>
            </a:r>
            <a:endParaRPr lang="es-CO" sz="2250" dirty="0"/>
          </a:p>
        </p:txBody>
      </p:sp>
      <p:sp>
        <p:nvSpPr>
          <p:cNvPr id="4" name="Rectangle 2">
            <a:extLst>
              <a:ext uri="{FF2B5EF4-FFF2-40B4-BE49-F238E27FC236}">
                <a16:creationId xmlns:a16="http://schemas.microsoft.com/office/drawing/2014/main" xmlns="" id="{B0799593-D78E-43C7-B331-ACB4DC7C6BCA}"/>
              </a:ext>
            </a:extLst>
          </p:cNvPr>
          <p:cNvSpPr>
            <a:spLocks noChangeArrowheads="1"/>
          </p:cNvSpPr>
          <p:nvPr/>
        </p:nvSpPr>
        <p:spPr bwMode="auto">
          <a:xfrm>
            <a:off x="2037522" y="2944467"/>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endParaRPr lang="es-CO" sz="1350"/>
          </a:p>
        </p:txBody>
      </p:sp>
      <p:graphicFrame>
        <p:nvGraphicFramePr>
          <p:cNvPr id="5" name="Objeto 4">
            <a:extLst>
              <a:ext uri="{FF2B5EF4-FFF2-40B4-BE49-F238E27FC236}">
                <a16:creationId xmlns:a16="http://schemas.microsoft.com/office/drawing/2014/main" xmlns="" id="{281BABCF-A94A-4D9F-ABA7-8A1E5671F1DA}"/>
              </a:ext>
            </a:extLst>
          </p:cNvPr>
          <p:cNvGraphicFramePr>
            <a:graphicFrameLocks noChangeAspect="1"/>
          </p:cNvGraphicFramePr>
          <p:nvPr>
            <p:extLst/>
          </p:nvPr>
        </p:nvGraphicFramePr>
        <p:xfrm>
          <a:off x="395536" y="2236423"/>
          <a:ext cx="8352927" cy="2755635"/>
        </p:xfrm>
        <a:graphic>
          <a:graphicData uri="http://schemas.openxmlformats.org/presentationml/2006/ole">
            <mc:AlternateContent xmlns:mc="http://schemas.openxmlformats.org/markup-compatibility/2006">
              <mc:Choice xmlns:v="urn:schemas-microsoft-com:vml" Requires="v">
                <p:oleObj spid="_x0000_s2055" name="Worksheet" r:id="rId4" imgW="6457950" imgH="1866900" progId="Excel.Sheet.12">
                  <p:embed/>
                </p:oleObj>
              </mc:Choice>
              <mc:Fallback>
                <p:oleObj name="Worksheet" r:id="rId4" imgW="6457950" imgH="1866900" progId="Excel.Sheet.1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2236423"/>
                        <a:ext cx="8352927" cy="2755635"/>
                      </a:xfrm>
                      <a:prstGeom prst="rect">
                        <a:avLst/>
                      </a:prstGeom>
                      <a:noFill/>
                    </p:spPr>
                  </p:pic>
                </p:oleObj>
              </mc:Fallback>
            </mc:AlternateContent>
          </a:graphicData>
        </a:graphic>
      </p:graphicFrame>
      <p:sp>
        <p:nvSpPr>
          <p:cNvPr id="6" name="Rectángulo 5">
            <a:extLst>
              <a:ext uri="{FF2B5EF4-FFF2-40B4-BE49-F238E27FC236}">
                <a16:creationId xmlns:a16="http://schemas.microsoft.com/office/drawing/2014/main" xmlns="" id="{7CACDFD0-FB20-44BF-AB7F-6AF7D197E01E}"/>
              </a:ext>
            </a:extLst>
          </p:cNvPr>
          <p:cNvSpPr/>
          <p:nvPr/>
        </p:nvSpPr>
        <p:spPr>
          <a:xfrm flipH="1">
            <a:off x="1143000" y="4992059"/>
            <a:ext cx="3667480" cy="253916"/>
          </a:xfrm>
          <a:prstGeom prst="rect">
            <a:avLst/>
          </a:prstGeom>
        </p:spPr>
        <p:txBody>
          <a:bodyPr wrap="square">
            <a:spAutoFit/>
          </a:bodyPr>
          <a:lstStyle/>
          <a:p>
            <a:r>
              <a:rPr lang="es-ES" sz="1050" dirty="0">
                <a:latin typeface="Century Gothic" panose="020B0502020202020204" pitchFamily="34" charset="0"/>
                <a:ea typeface="Calibri" panose="020F0502020204030204" pitchFamily="34" charset="0"/>
                <a:cs typeface="Times New Roman" panose="02020603050405020304" pitchFamily="18" charset="0"/>
              </a:rPr>
              <a:t>  </a:t>
            </a:r>
            <a:r>
              <a:rPr lang="es-ES" sz="90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900" dirty="0"/>
          </a:p>
        </p:txBody>
      </p:sp>
    </p:spTree>
    <p:extLst>
      <p:ext uri="{BB962C8B-B14F-4D97-AF65-F5344CB8AC3E}">
        <p14:creationId xmlns:p14="http://schemas.microsoft.com/office/powerpoint/2010/main" val="428761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a:extLst>
              <a:ext uri="{FF2B5EF4-FFF2-40B4-BE49-F238E27FC236}">
                <a16:creationId xmlns:a16="http://schemas.microsoft.com/office/drawing/2014/main" xmlns="" id="{31845C32-B476-46AA-8843-2292B66E9631}"/>
              </a:ext>
            </a:extLst>
          </p:cNvPr>
          <p:cNvGraphicFramePr>
            <a:graphicFrameLocks noGrp="1"/>
          </p:cNvGraphicFramePr>
          <p:nvPr>
            <p:extLst/>
          </p:nvPr>
        </p:nvGraphicFramePr>
        <p:xfrm>
          <a:off x="718103" y="1268756"/>
          <a:ext cx="8102368" cy="4392491"/>
        </p:xfrm>
        <a:graphic>
          <a:graphicData uri="http://schemas.openxmlformats.org/drawingml/2006/table">
            <a:tbl>
              <a:tblPr firstRow="1" firstCol="1" bandRow="1"/>
              <a:tblGrid>
                <a:gridCol w="1501662">
                  <a:extLst>
                    <a:ext uri="{9D8B030D-6E8A-4147-A177-3AD203B41FA5}">
                      <a16:colId xmlns:a16="http://schemas.microsoft.com/office/drawing/2014/main" xmlns="" val="2188454129"/>
                    </a:ext>
                  </a:extLst>
                </a:gridCol>
                <a:gridCol w="3174774">
                  <a:extLst>
                    <a:ext uri="{9D8B030D-6E8A-4147-A177-3AD203B41FA5}">
                      <a16:colId xmlns:a16="http://schemas.microsoft.com/office/drawing/2014/main" xmlns="" val="3096253947"/>
                    </a:ext>
                  </a:extLst>
                </a:gridCol>
                <a:gridCol w="876462">
                  <a:extLst>
                    <a:ext uri="{9D8B030D-6E8A-4147-A177-3AD203B41FA5}">
                      <a16:colId xmlns:a16="http://schemas.microsoft.com/office/drawing/2014/main" xmlns="" val="3977787759"/>
                    </a:ext>
                  </a:extLst>
                </a:gridCol>
                <a:gridCol w="876462">
                  <a:extLst>
                    <a:ext uri="{9D8B030D-6E8A-4147-A177-3AD203B41FA5}">
                      <a16:colId xmlns:a16="http://schemas.microsoft.com/office/drawing/2014/main" xmlns="" val="183786904"/>
                    </a:ext>
                  </a:extLst>
                </a:gridCol>
                <a:gridCol w="876462">
                  <a:extLst>
                    <a:ext uri="{9D8B030D-6E8A-4147-A177-3AD203B41FA5}">
                      <a16:colId xmlns:a16="http://schemas.microsoft.com/office/drawing/2014/main" xmlns="" val="3624173731"/>
                    </a:ext>
                  </a:extLst>
                </a:gridCol>
                <a:gridCol w="796546">
                  <a:extLst>
                    <a:ext uri="{9D8B030D-6E8A-4147-A177-3AD203B41FA5}">
                      <a16:colId xmlns:a16="http://schemas.microsoft.com/office/drawing/2014/main" xmlns="" val="827212887"/>
                    </a:ext>
                  </a:extLst>
                </a:gridCol>
              </a:tblGrid>
              <a:tr h="363550">
                <a:tc gridSpan="2">
                  <a:txBody>
                    <a:bodyPr/>
                    <a:lstStyle/>
                    <a:p>
                      <a:pPr algn="ctr" fontAlgn="ctr">
                        <a:spcBef>
                          <a:spcPts val="0"/>
                        </a:spcBef>
                        <a:spcAft>
                          <a:spcPts val="0"/>
                        </a:spcAft>
                      </a:pPr>
                      <a:r>
                        <a:rPr lang="es-CO" sz="800" b="1" i="0" u="none" strike="noStrike" dirty="0">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NGRESOS CORRIENTES</a:t>
                      </a:r>
                      <a:endParaRPr lang="es-CO" sz="1100" b="0" i="0" u="none" strike="noStrike" dirty="0">
                        <a:effectLst/>
                        <a:latin typeface="Arial" panose="020B0604020202020204" pitchFamily="34" charset="0"/>
                      </a:endParaRPr>
                    </a:p>
                  </a:txBody>
                  <a:tcPr marL="68580" marR="68580" marT="34290" marB="34290">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FFFF00"/>
                    </a:solidFill>
                  </a:tcPr>
                </a:tc>
                <a:tc hMerge="1">
                  <a:txBody>
                    <a:bodyPr/>
                    <a:lstStyle/>
                    <a:p>
                      <a:endParaRPr lang="es-CO"/>
                    </a:p>
                  </a:txBody>
                  <a:tcPr/>
                </a:tc>
                <a:tc>
                  <a:txBody>
                    <a:bodyPr/>
                    <a:lstStyle/>
                    <a:p>
                      <a:pPr algn="ctr"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RECAUDO 2016</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FFFF00"/>
                    </a:solidFill>
                  </a:tcPr>
                </a:tc>
                <a:tc>
                  <a:txBody>
                    <a:bodyPr/>
                    <a:lstStyle/>
                    <a:p>
                      <a:pPr algn="ctr"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RECAUDO 2017</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FFFF00"/>
                    </a:solidFill>
                  </a:tcPr>
                </a:tc>
                <a:tc>
                  <a:txBody>
                    <a:bodyPr/>
                    <a:lstStyle/>
                    <a:p>
                      <a:pPr algn="ctr"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RECAUDO 2018</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FFFF00"/>
                    </a:solidFill>
                  </a:tcPr>
                </a:tc>
                <a:tc>
                  <a:txBody>
                    <a:bodyPr/>
                    <a:lstStyle/>
                    <a:p>
                      <a:pPr algn="ctr"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RECAUDO 2019</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xmlns="" val="951045620"/>
                  </a:ext>
                </a:extLst>
              </a:tr>
              <a:tr h="213489">
                <a:tc rowSpan="6">
                  <a:txBody>
                    <a:bodyPr/>
                    <a:lstStyle/>
                    <a:p>
                      <a:pPr algn="ctr" fontAlgn="ctr">
                        <a:spcBef>
                          <a:spcPts val="0"/>
                        </a:spcBef>
                        <a:spcAft>
                          <a:spcPts val="0"/>
                        </a:spcAft>
                      </a:pPr>
                      <a:r>
                        <a:rPr lang="es-CO" sz="800" b="1" i="0" u="none" strike="noStrike" dirty="0">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INGRESOS TRIBUTARIOS</a:t>
                      </a:r>
                      <a:endParaRPr lang="es-CO" sz="1100" b="0" i="0" u="none" strike="noStrike" dirty="0">
                        <a:effectLst/>
                        <a:latin typeface="Arial" panose="020B0604020202020204" pitchFamily="34" charset="0"/>
                      </a:endParaRPr>
                    </a:p>
                  </a:txBody>
                  <a:tcPr marL="68580" marR="68580" marT="34290" marB="34290">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Impuesto Predial</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14.390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18.587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19.544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18.968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1597765653"/>
                  </a:ext>
                </a:extLst>
              </a:tr>
              <a:tr h="213489">
                <a:tc vMerge="1">
                  <a:txBody>
                    <a:bodyPr/>
                    <a:lstStyle/>
                    <a:p>
                      <a:endParaRPr lang="es-CO"/>
                    </a:p>
                  </a:txBody>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Industria y Comercio</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52.701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58.775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46.878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75.528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3700097051"/>
                  </a:ext>
                </a:extLst>
              </a:tr>
              <a:tr h="213489">
                <a:tc vMerge="1">
                  <a:txBody>
                    <a:bodyPr/>
                    <a:lstStyle/>
                    <a:p>
                      <a:endParaRPr lang="es-CO"/>
                    </a:p>
                  </a:txBody>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Avisos, Tableros</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3.670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4.478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5.119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9.517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738369669"/>
                  </a:ext>
                </a:extLst>
              </a:tr>
              <a:tr h="213489">
                <a:tc vMerge="1">
                  <a:txBody>
                    <a:bodyPr/>
                    <a:lstStyle/>
                    <a:p>
                      <a:endParaRPr lang="es-CO"/>
                    </a:p>
                  </a:txBody>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Sobretasa a la Gasolina</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1.387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1.387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1.387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1.387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236055045"/>
                  </a:ext>
                </a:extLst>
              </a:tr>
              <a:tr h="213489">
                <a:tc vMerge="1">
                  <a:txBody>
                    <a:bodyPr/>
                    <a:lstStyle/>
                    <a:p>
                      <a:endParaRPr lang="es-CO"/>
                    </a:p>
                  </a:txBody>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Delineación Urbana</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1.329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1.329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1.329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1.329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2844366017"/>
                  </a:ext>
                </a:extLst>
              </a:tr>
              <a:tr h="213489">
                <a:tc vMerge="1">
                  <a:txBody>
                    <a:bodyPr/>
                    <a:lstStyle/>
                    <a:p>
                      <a:endParaRPr lang="es-CO"/>
                    </a:p>
                  </a:txBody>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Otros ingresos Tributarios</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6.161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7.256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11.074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17.857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2024845778"/>
                  </a:ext>
                </a:extLst>
              </a:tr>
              <a:tr h="213489">
                <a:tc rowSpan="6">
                  <a:txBody>
                    <a:bodyPr/>
                    <a:lstStyle/>
                    <a:p>
                      <a:pPr algn="ctr"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INGRESOS NO TRIBUTARIOS</a:t>
                      </a:r>
                      <a:endParaRPr lang="es-CO" sz="1100" b="0" i="0" u="none" strike="noStrike">
                        <a:effectLst/>
                        <a:latin typeface="Arial" panose="020B0604020202020204" pitchFamily="34" charset="0"/>
                      </a:endParaRPr>
                    </a:p>
                  </a:txBody>
                  <a:tcPr marL="68580" marR="68580" marT="34290" marB="34290">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Tasas y derechos</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141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4.914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872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739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1050962293"/>
                  </a:ext>
                </a:extLst>
              </a:tr>
              <a:tr h="213489">
                <a:tc vMerge="1">
                  <a:txBody>
                    <a:bodyPr/>
                    <a:lstStyle/>
                    <a:p>
                      <a:endParaRPr lang="es-CO"/>
                    </a:p>
                  </a:txBody>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Multas y sanciones</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1.364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2.566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1.779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1.491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2223068781"/>
                  </a:ext>
                </a:extLst>
              </a:tr>
              <a:tr h="383995">
                <a:tc vMerge="1">
                  <a:txBody>
                    <a:bodyPr/>
                    <a:lstStyle/>
                    <a:p>
                      <a:endParaRPr lang="es-CO"/>
                    </a:p>
                  </a:txBody>
                  <a:tcPr/>
                </a:tc>
                <a:tc>
                  <a:txBody>
                    <a:bodyPr/>
                    <a:lstStyle/>
                    <a:p>
                      <a:pPr algn="l" fontAlgn="ctr">
                        <a:spcBef>
                          <a:spcPts val="0"/>
                        </a:spcBef>
                        <a:spcAft>
                          <a:spcPts val="0"/>
                        </a:spcAft>
                      </a:pPr>
                      <a:r>
                        <a:rPr lang="es-CO" sz="800" b="0" i="0" u="none" strike="noStrike" dirty="0">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Contribuciones (Plusvalía, Cargas, Cesiones, obligaciones VIP, obra pub)</a:t>
                      </a:r>
                      <a:endParaRPr lang="es-CO" sz="1100" b="0" i="0" u="none" strike="noStrike" dirty="0">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6.024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9.261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13.006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47.089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2352433124"/>
                  </a:ext>
                </a:extLst>
              </a:tr>
              <a:tr h="213489">
                <a:tc vMerge="1">
                  <a:txBody>
                    <a:bodyPr/>
                    <a:lstStyle/>
                    <a:p>
                      <a:endParaRPr lang="es-CO"/>
                    </a:p>
                  </a:txBody>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Aportes y Participaciones Nacionales</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4.649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4.873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4.328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5.724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3727672036"/>
                  </a:ext>
                </a:extLst>
              </a:tr>
              <a:tr h="213489">
                <a:tc vMerge="1">
                  <a:txBody>
                    <a:bodyPr/>
                    <a:lstStyle/>
                    <a:p>
                      <a:endParaRPr lang="es-CO"/>
                    </a:p>
                  </a:txBody>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Aportes y participaciones departamentales</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50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55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77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1587515162"/>
                  </a:ext>
                </a:extLst>
              </a:tr>
              <a:tr h="213489">
                <a:tc vMerge="1">
                  <a:txBody>
                    <a:bodyPr/>
                    <a:lstStyle/>
                    <a:p>
                      <a:endParaRPr lang="es-CO"/>
                    </a:p>
                  </a:txBody>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Otros ingresos no Tributarios</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687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518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569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1.960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996023129"/>
                  </a:ext>
                </a:extLst>
              </a:tr>
              <a:tr h="289863">
                <a:tc gridSpan="2">
                  <a:txBody>
                    <a:bodyPr/>
                    <a:lstStyle/>
                    <a:p>
                      <a:pPr algn="ctr"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TOTAL INGRESOS CORRIENTES</a:t>
                      </a:r>
                      <a:endParaRPr lang="es-CO" sz="1100" b="0" i="0" u="none" strike="noStrike">
                        <a:effectLst/>
                        <a:latin typeface="Arial" panose="020B0604020202020204" pitchFamily="34" charset="0"/>
                      </a:endParaRPr>
                    </a:p>
                  </a:txBody>
                  <a:tcPr marL="68580" marR="68580" marT="34290" marB="34290">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FF6600"/>
                    </a:solidFill>
                  </a:tcPr>
                </a:tc>
                <a:tc hMerge="1">
                  <a:txBody>
                    <a:bodyPr/>
                    <a:lstStyle/>
                    <a:p>
                      <a:endParaRPr lang="es-CO"/>
                    </a:p>
                  </a:txBody>
                  <a:tcPr/>
                </a:tc>
                <a:tc>
                  <a:txBody>
                    <a:bodyPr/>
                    <a:lstStyle/>
                    <a:p>
                      <a:pPr algn="l"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92.551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FF6600"/>
                    </a:solidFill>
                  </a:tcPr>
                </a:tc>
                <a:tc>
                  <a:txBody>
                    <a:bodyPr/>
                    <a:lstStyle/>
                    <a:p>
                      <a:pPr algn="l"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114.000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FF6600"/>
                    </a:solidFill>
                  </a:tcPr>
                </a:tc>
                <a:tc>
                  <a:txBody>
                    <a:bodyPr/>
                    <a:lstStyle/>
                    <a:p>
                      <a:pPr algn="l"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105.963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FF6600"/>
                    </a:solidFill>
                  </a:tcPr>
                </a:tc>
                <a:tc>
                  <a:txBody>
                    <a:bodyPr/>
                    <a:lstStyle/>
                    <a:p>
                      <a:pPr algn="l"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181.590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FF6600"/>
                    </a:solidFill>
                  </a:tcPr>
                </a:tc>
                <a:extLst>
                  <a:ext uri="{0D108BD9-81ED-4DB2-BD59-A6C34878D82A}">
                    <a16:rowId xmlns:a16="http://schemas.microsoft.com/office/drawing/2014/main" xmlns="" val="178572380"/>
                  </a:ext>
                </a:extLst>
              </a:tr>
              <a:tr h="213489">
                <a:tc>
                  <a:txBody>
                    <a:bodyPr/>
                    <a:lstStyle/>
                    <a:p>
                      <a:pPr algn="ctr"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vert="vert27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2086520500"/>
                  </a:ext>
                </a:extLst>
              </a:tr>
              <a:tr h="289863">
                <a:tc gridSpan="2">
                  <a:txBody>
                    <a:bodyPr/>
                    <a:lstStyle/>
                    <a:p>
                      <a:pPr algn="ctr" fontAlgn="ctr">
                        <a:spcBef>
                          <a:spcPts val="0"/>
                        </a:spcBef>
                        <a:spcAft>
                          <a:spcPts val="0"/>
                        </a:spcAft>
                      </a:pPr>
                      <a:r>
                        <a:rPr lang="es-CO" sz="800" b="1" i="0" u="none" strike="noStrike" dirty="0">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INGRESOS CTES DEST. ESPECIFICA</a:t>
                      </a:r>
                      <a:endParaRPr lang="es-CO" sz="1100" b="0" i="0" u="none" strike="noStrike" dirty="0">
                        <a:effectLst/>
                        <a:latin typeface="Arial" panose="020B0604020202020204" pitchFamily="34" charset="0"/>
                      </a:endParaRPr>
                    </a:p>
                  </a:txBody>
                  <a:tcPr marL="68580" marR="68580" marT="34290" marB="34290">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00FF00"/>
                    </a:solidFill>
                  </a:tcPr>
                </a:tc>
                <a:tc hMerge="1">
                  <a:txBody>
                    <a:bodyPr/>
                    <a:lstStyle/>
                    <a:p>
                      <a:endParaRPr lang="es-CO"/>
                    </a:p>
                  </a:txBody>
                  <a:tcPr/>
                </a:tc>
                <a:tc>
                  <a:txBody>
                    <a:bodyPr/>
                    <a:lstStyle/>
                    <a:p>
                      <a:pPr algn="l"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19.254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00FF00"/>
                    </a:solidFill>
                  </a:tcPr>
                </a:tc>
                <a:tc>
                  <a:txBody>
                    <a:bodyPr/>
                    <a:lstStyle/>
                    <a:p>
                      <a:pPr algn="l"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24.353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00FF00"/>
                    </a:solidFill>
                  </a:tcPr>
                </a:tc>
                <a:tc>
                  <a:txBody>
                    <a:bodyPr/>
                    <a:lstStyle/>
                    <a:p>
                      <a:pPr algn="l"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26.931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00FF00"/>
                    </a:solidFill>
                  </a:tcPr>
                </a:tc>
                <a:tc>
                  <a:txBody>
                    <a:bodyPr/>
                    <a:lstStyle/>
                    <a:p>
                      <a:pPr algn="l"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65.533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solidFill>
                      <a:srgbClr val="00FF00"/>
                    </a:solidFill>
                  </a:tcPr>
                </a:tc>
                <a:extLst>
                  <a:ext uri="{0D108BD9-81ED-4DB2-BD59-A6C34878D82A}">
                    <a16:rowId xmlns:a16="http://schemas.microsoft.com/office/drawing/2014/main" xmlns="" val="3156893"/>
                  </a:ext>
                </a:extLst>
              </a:tr>
              <a:tr h="213489">
                <a:tc>
                  <a:txBody>
                    <a:bodyPr/>
                    <a:lstStyle/>
                    <a:p>
                      <a:pPr algn="ctr"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vert="vert27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tc>
                  <a:txBody>
                    <a:bodyPr/>
                    <a:lstStyle/>
                    <a:p>
                      <a:pPr algn="l" fontAlgn="ctr">
                        <a:spcBef>
                          <a:spcPts val="0"/>
                        </a:spcBef>
                        <a:spcAft>
                          <a:spcPts val="0"/>
                        </a:spcAft>
                      </a:pPr>
                      <a:r>
                        <a:rPr lang="es-CO" sz="800" b="0"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w="28575" cap="flat" cmpd="dbl" algn="ctr">
                      <a:solidFill>
                        <a:srgbClr val="000000"/>
                      </a:solidFill>
                      <a:prstDash val="solid"/>
                      <a:round/>
                      <a:headEnd type="none" w="med" len="med"/>
                      <a:tailEnd type="none" w="med" len="med"/>
                    </a:lnB>
                  </a:tcPr>
                </a:tc>
                <a:extLst>
                  <a:ext uri="{0D108BD9-81ED-4DB2-BD59-A6C34878D82A}">
                    <a16:rowId xmlns:a16="http://schemas.microsoft.com/office/drawing/2014/main" xmlns="" val="3291271746"/>
                  </a:ext>
                </a:extLst>
              </a:tr>
              <a:tr h="289863">
                <a:tc gridSpan="2">
                  <a:txBody>
                    <a:bodyPr/>
                    <a:lstStyle/>
                    <a:p>
                      <a:pPr algn="ctr"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INGRESOS CORRIENTES DE LIBRE DESTINACIÓN - ICLD</a:t>
                      </a:r>
                      <a:endParaRPr lang="es-CO" sz="1100" b="0" i="0" u="none" strike="noStrike">
                        <a:effectLst/>
                        <a:latin typeface="Arial" panose="020B0604020202020204" pitchFamily="34" charset="0"/>
                      </a:endParaRPr>
                    </a:p>
                  </a:txBody>
                  <a:tcPr marL="68580" marR="68580" marT="34290" marB="34290">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a:noFill/>
                    </a:lnB>
                    <a:solidFill>
                      <a:srgbClr val="00B0F0"/>
                    </a:solidFill>
                  </a:tcPr>
                </a:tc>
                <a:tc hMerge="1">
                  <a:txBody>
                    <a:bodyPr/>
                    <a:lstStyle/>
                    <a:p>
                      <a:endParaRPr lang="es-CO"/>
                    </a:p>
                  </a:txBody>
                  <a:tcPr/>
                </a:tc>
                <a:tc>
                  <a:txBody>
                    <a:bodyPr/>
                    <a:lstStyle/>
                    <a:p>
                      <a:pPr algn="l"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73.296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a:noFill/>
                    </a:lnB>
                    <a:solidFill>
                      <a:srgbClr val="00B0F0"/>
                    </a:solidFill>
                  </a:tcPr>
                </a:tc>
                <a:tc>
                  <a:txBody>
                    <a:bodyPr/>
                    <a:lstStyle/>
                    <a:p>
                      <a:pPr algn="l"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89.646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a:noFill/>
                    </a:lnB>
                    <a:solidFill>
                      <a:srgbClr val="00B0F0"/>
                    </a:solidFill>
                  </a:tcPr>
                </a:tc>
                <a:tc>
                  <a:txBody>
                    <a:bodyPr/>
                    <a:lstStyle/>
                    <a:p>
                      <a:pPr algn="l" fontAlgn="ctr">
                        <a:spcBef>
                          <a:spcPts val="0"/>
                        </a:spcBef>
                        <a:spcAft>
                          <a:spcPts val="0"/>
                        </a:spcAft>
                      </a:pPr>
                      <a:r>
                        <a:rPr lang="es-CO" sz="800" b="1" i="0" u="none" strike="noStrike">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     79.032 </a:t>
                      </a:r>
                      <a:endParaRPr lang="es-CO" sz="1100" b="0" i="0" u="none" strike="noStrike">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a:noFill/>
                    </a:lnB>
                    <a:solidFill>
                      <a:srgbClr val="00B0F0"/>
                    </a:solidFill>
                  </a:tcPr>
                </a:tc>
                <a:tc>
                  <a:txBody>
                    <a:bodyPr/>
                    <a:lstStyle/>
                    <a:p>
                      <a:pPr algn="ctr" fontAlgn="ctr">
                        <a:spcBef>
                          <a:spcPts val="0"/>
                        </a:spcBef>
                        <a:spcAft>
                          <a:spcPts val="0"/>
                        </a:spcAft>
                      </a:pPr>
                      <a:r>
                        <a:rPr lang="es-CO" sz="800" b="1" i="0" u="none" strike="noStrike" dirty="0">
                          <a:solidFill>
                            <a:srgbClr val="000000"/>
                          </a:solidFill>
                          <a:effectLst/>
                          <a:latin typeface="Century Gothic" panose="020B0502020202020204" pitchFamily="34" charset="0"/>
                          <a:ea typeface="Times New Roman" panose="02020603050405020304" pitchFamily="18" charset="0"/>
                          <a:cs typeface="Calibri" panose="020F0502020204030204" pitchFamily="34" charset="0"/>
                        </a:rPr>
                        <a:t>116.057</a:t>
                      </a:r>
                      <a:endParaRPr lang="es-CO" sz="1100" b="0" i="0" u="none" strike="noStrike" dirty="0">
                        <a:effectLst/>
                        <a:latin typeface="Arial" panose="020B0604020202020204" pitchFamily="34" charset="0"/>
                      </a:endParaRPr>
                    </a:p>
                  </a:txBody>
                  <a:tcPr marL="28493" marR="28493" marT="6106" marB="0" anchor="ctr">
                    <a:lnL w="28575" cap="flat" cmpd="dbl" algn="ctr">
                      <a:solidFill>
                        <a:srgbClr val="000000"/>
                      </a:solidFill>
                      <a:prstDash val="solid"/>
                      <a:round/>
                      <a:headEnd type="none" w="med" len="med"/>
                      <a:tailEnd type="none" w="med" len="med"/>
                    </a:lnL>
                    <a:lnR w="28575" cap="flat" cmpd="dbl" algn="ctr">
                      <a:solidFill>
                        <a:srgbClr val="000000"/>
                      </a:solidFill>
                      <a:prstDash val="solid"/>
                      <a:round/>
                      <a:headEnd type="none" w="med" len="med"/>
                      <a:tailEnd type="none" w="med" len="med"/>
                    </a:lnR>
                    <a:lnT w="28575" cap="flat" cmpd="dbl" algn="ctr">
                      <a:solidFill>
                        <a:srgbClr val="000000"/>
                      </a:solidFill>
                      <a:prstDash val="solid"/>
                      <a:round/>
                      <a:headEnd type="none" w="med" len="med"/>
                      <a:tailEnd type="none" w="med" len="med"/>
                    </a:lnT>
                    <a:lnB>
                      <a:noFill/>
                    </a:lnB>
                    <a:solidFill>
                      <a:srgbClr val="00B0F0"/>
                    </a:solidFill>
                  </a:tcPr>
                </a:tc>
                <a:extLst>
                  <a:ext uri="{0D108BD9-81ED-4DB2-BD59-A6C34878D82A}">
                    <a16:rowId xmlns:a16="http://schemas.microsoft.com/office/drawing/2014/main" xmlns="" val="1006034513"/>
                  </a:ext>
                </a:extLst>
              </a:tr>
            </a:tbl>
          </a:graphicData>
        </a:graphic>
      </p:graphicFrame>
      <p:sp>
        <p:nvSpPr>
          <p:cNvPr id="5" name="Rectángulo 4">
            <a:extLst>
              <a:ext uri="{FF2B5EF4-FFF2-40B4-BE49-F238E27FC236}">
                <a16:creationId xmlns:a16="http://schemas.microsoft.com/office/drawing/2014/main" xmlns="" id="{2506AB88-BDC7-41CF-B8D6-AEC030E91652}"/>
              </a:ext>
            </a:extLst>
          </p:cNvPr>
          <p:cNvSpPr/>
          <p:nvPr/>
        </p:nvSpPr>
        <p:spPr>
          <a:xfrm>
            <a:off x="718103" y="5733256"/>
            <a:ext cx="4572000" cy="369332"/>
          </a:xfrm>
          <a:prstGeom prst="rect">
            <a:avLst/>
          </a:prstGeom>
        </p:spPr>
        <p:txBody>
          <a:bodyPr wrap="square">
            <a:spAutoFit/>
          </a:bodyPr>
          <a:lstStyle/>
          <a:p>
            <a:pPr algn="just">
              <a:spcAft>
                <a:spcPts val="0"/>
              </a:spcAft>
            </a:pPr>
            <a:r>
              <a:rPr lang="es-ES" sz="900" dirty="0">
                <a:latin typeface="Century Gothic" panose="020B0502020202020204" pitchFamily="34" charset="0"/>
                <a:ea typeface="Calibri" panose="020F0502020204030204" pitchFamily="34" charset="0"/>
                <a:cs typeface="Times New Roman" panose="02020603050405020304" pitchFamily="18" charset="0"/>
              </a:rPr>
              <a:t>Cifras en millones de pesos</a:t>
            </a:r>
            <a:endParaRPr lang="es-CO" sz="900" dirty="0">
              <a:effectLst/>
              <a:latin typeface="Arial" panose="020B0604020202020204" pitchFamily="34" charset="0"/>
              <a:ea typeface="Malgun Gothic" panose="020B0503020000020004" pitchFamily="34" charset="-127"/>
              <a:cs typeface="Times New Roman" panose="02020603050405020304" pitchFamily="18" charset="0"/>
            </a:endParaRPr>
          </a:p>
          <a:p>
            <a:r>
              <a:rPr lang="es-ES" sz="90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900" dirty="0"/>
          </a:p>
        </p:txBody>
      </p:sp>
    </p:spTree>
    <p:extLst>
      <p:ext uri="{BB962C8B-B14F-4D97-AF65-F5344CB8AC3E}">
        <p14:creationId xmlns:p14="http://schemas.microsoft.com/office/powerpoint/2010/main" val="3114076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EE11D2B5-6B83-4715-ACCF-3550AF06A3A8}"/>
              </a:ext>
            </a:extLst>
          </p:cNvPr>
          <p:cNvSpPr>
            <a:spLocks noGrp="1"/>
          </p:cNvSpPr>
          <p:nvPr>
            <p:ph type="title"/>
          </p:nvPr>
        </p:nvSpPr>
        <p:spPr/>
        <p:txBody>
          <a:bodyPr>
            <a:normAutofit fontScale="90000"/>
          </a:bodyPr>
          <a:lstStyle/>
          <a:p>
            <a:pPr algn="ctr"/>
            <a:r>
              <a:rPr lang="es-CO" sz="2250" b="1" i="1" dirty="0"/>
              <a:t>Evolución Histórica de los Ingresos Corrientes de Libre Destinación 2016 – 2019 </a:t>
            </a:r>
            <a:endParaRPr lang="es-CO" sz="2250" dirty="0"/>
          </a:p>
        </p:txBody>
      </p:sp>
      <p:graphicFrame>
        <p:nvGraphicFramePr>
          <p:cNvPr id="3" name="Gráfico 2">
            <a:extLst>
              <a:ext uri="{FF2B5EF4-FFF2-40B4-BE49-F238E27FC236}">
                <a16:creationId xmlns:a16="http://schemas.microsoft.com/office/drawing/2014/main" xmlns="" id="{1F99DA0E-66B3-4C9B-926E-90B88217C6AB}"/>
              </a:ext>
            </a:extLst>
          </p:cNvPr>
          <p:cNvGraphicFramePr/>
          <p:nvPr/>
        </p:nvGraphicFramePr>
        <p:xfrm>
          <a:off x="1972994" y="2400300"/>
          <a:ext cx="5317587" cy="2603402"/>
        </p:xfrm>
        <a:graphic>
          <a:graphicData uri="http://schemas.openxmlformats.org/drawingml/2006/chart">
            <c:chart xmlns:c="http://schemas.openxmlformats.org/drawingml/2006/chart" xmlns:r="http://schemas.openxmlformats.org/officeDocument/2006/relationships" r:id="rId2"/>
          </a:graphicData>
        </a:graphic>
      </p:graphicFrame>
      <p:sp>
        <p:nvSpPr>
          <p:cNvPr id="4" name="Rectángulo 3">
            <a:extLst>
              <a:ext uri="{FF2B5EF4-FFF2-40B4-BE49-F238E27FC236}">
                <a16:creationId xmlns:a16="http://schemas.microsoft.com/office/drawing/2014/main" xmlns="" id="{72714D5E-1AA9-4889-A4B6-936747E61CCA}"/>
              </a:ext>
            </a:extLst>
          </p:cNvPr>
          <p:cNvSpPr/>
          <p:nvPr/>
        </p:nvSpPr>
        <p:spPr>
          <a:xfrm>
            <a:off x="1669775" y="5144635"/>
            <a:ext cx="4572000" cy="369332"/>
          </a:xfrm>
          <a:prstGeom prst="rect">
            <a:avLst/>
          </a:prstGeom>
        </p:spPr>
        <p:txBody>
          <a:bodyPr wrap="square">
            <a:spAutoFit/>
          </a:bodyPr>
          <a:lstStyle/>
          <a:p>
            <a:pPr algn="just">
              <a:spcAft>
                <a:spcPts val="0"/>
              </a:spcAft>
            </a:pPr>
            <a:r>
              <a:rPr lang="es-ES" sz="900" dirty="0">
                <a:latin typeface="Century Gothic" panose="020B0502020202020204" pitchFamily="34" charset="0"/>
                <a:ea typeface="Calibri" panose="020F0502020204030204" pitchFamily="34" charset="0"/>
                <a:cs typeface="Times New Roman" panose="02020603050405020304" pitchFamily="18" charset="0"/>
              </a:rPr>
              <a:t>Cifras en millones de pesos</a:t>
            </a:r>
            <a:endParaRPr lang="es-CO" sz="900" dirty="0">
              <a:latin typeface="Arial" panose="020B0604020202020204" pitchFamily="34" charset="0"/>
              <a:ea typeface="Malgun Gothic" panose="020B0503020000020004" pitchFamily="34" charset="-127"/>
              <a:cs typeface="Times New Roman" panose="02020603050405020304" pitchFamily="18" charset="0"/>
            </a:endParaRPr>
          </a:p>
          <a:p>
            <a:r>
              <a:rPr lang="es-ES" sz="90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900" dirty="0"/>
          </a:p>
        </p:txBody>
      </p:sp>
    </p:spTree>
    <p:extLst>
      <p:ext uri="{BB962C8B-B14F-4D97-AF65-F5344CB8AC3E}">
        <p14:creationId xmlns:p14="http://schemas.microsoft.com/office/powerpoint/2010/main" val="864745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823BB203-1EE5-4826-899E-34A703AB8819}"/>
              </a:ext>
            </a:extLst>
          </p:cNvPr>
          <p:cNvSpPr>
            <a:spLocks noGrp="1"/>
          </p:cNvSpPr>
          <p:nvPr>
            <p:ph type="title"/>
          </p:nvPr>
        </p:nvSpPr>
        <p:spPr/>
        <p:txBody>
          <a:bodyPr>
            <a:normAutofit fontScale="90000"/>
          </a:bodyPr>
          <a:lstStyle/>
          <a:p>
            <a:pPr algn="ctr"/>
            <a:r>
              <a:rPr lang="es-CO" sz="2250" b="1" i="1" dirty="0"/>
              <a:t>Participación del Impuesto Predial – Industria y Comercio en los Ingresos Corrientes 2016 - 2019</a:t>
            </a:r>
            <a:endParaRPr lang="es-CO" sz="2250" dirty="0"/>
          </a:p>
        </p:txBody>
      </p:sp>
      <p:graphicFrame>
        <p:nvGraphicFramePr>
          <p:cNvPr id="4" name="Gráfico 3">
            <a:extLst>
              <a:ext uri="{FF2B5EF4-FFF2-40B4-BE49-F238E27FC236}">
                <a16:creationId xmlns:a16="http://schemas.microsoft.com/office/drawing/2014/main" xmlns="" id="{E8A8D32E-99F6-48DC-9505-F481966269B6}"/>
              </a:ext>
            </a:extLst>
          </p:cNvPr>
          <p:cNvGraphicFramePr/>
          <p:nvPr/>
        </p:nvGraphicFramePr>
        <p:xfrm>
          <a:off x="1867487" y="2400300"/>
          <a:ext cx="5317587" cy="2424040"/>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ángulo 4">
            <a:extLst>
              <a:ext uri="{FF2B5EF4-FFF2-40B4-BE49-F238E27FC236}">
                <a16:creationId xmlns:a16="http://schemas.microsoft.com/office/drawing/2014/main" xmlns="" id="{05E1EAD9-F451-4AA7-8E86-7D1CEE3DDE35}"/>
              </a:ext>
            </a:extLst>
          </p:cNvPr>
          <p:cNvSpPr/>
          <p:nvPr/>
        </p:nvSpPr>
        <p:spPr>
          <a:xfrm>
            <a:off x="1262576" y="4959156"/>
            <a:ext cx="4572000" cy="369332"/>
          </a:xfrm>
          <a:prstGeom prst="rect">
            <a:avLst/>
          </a:prstGeom>
        </p:spPr>
        <p:txBody>
          <a:bodyPr wrap="square">
            <a:spAutoFit/>
          </a:bodyPr>
          <a:lstStyle/>
          <a:p>
            <a:pPr algn="just">
              <a:spcAft>
                <a:spcPts val="0"/>
              </a:spcAft>
            </a:pPr>
            <a:r>
              <a:rPr lang="es-ES" sz="900" dirty="0">
                <a:latin typeface="Century Gothic" panose="020B0502020202020204" pitchFamily="34" charset="0"/>
                <a:ea typeface="Calibri" panose="020F0502020204030204" pitchFamily="34" charset="0"/>
                <a:cs typeface="Times New Roman" panose="02020603050405020304" pitchFamily="18" charset="0"/>
              </a:rPr>
              <a:t>Cifras en millones de pesos</a:t>
            </a:r>
            <a:endParaRPr lang="es-CO" sz="900" dirty="0">
              <a:latin typeface="Arial" panose="020B0604020202020204" pitchFamily="34" charset="0"/>
              <a:ea typeface="Malgun Gothic" panose="020B0503020000020004" pitchFamily="34" charset="-127"/>
              <a:cs typeface="Times New Roman" panose="02020603050405020304" pitchFamily="18" charset="0"/>
            </a:endParaRPr>
          </a:p>
          <a:p>
            <a:r>
              <a:rPr lang="es-ES" sz="90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900" dirty="0"/>
          </a:p>
        </p:txBody>
      </p:sp>
    </p:spTree>
    <p:extLst>
      <p:ext uri="{BB962C8B-B14F-4D97-AF65-F5344CB8AC3E}">
        <p14:creationId xmlns:p14="http://schemas.microsoft.com/office/powerpoint/2010/main" val="108973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05E5FA1E-F4B0-4BE9-80F0-5ADB11507FDC}"/>
              </a:ext>
            </a:extLst>
          </p:cNvPr>
          <p:cNvSpPr>
            <a:spLocks noGrp="1"/>
          </p:cNvSpPr>
          <p:nvPr>
            <p:ph type="title"/>
          </p:nvPr>
        </p:nvSpPr>
        <p:spPr/>
        <p:txBody>
          <a:bodyPr>
            <a:normAutofit fontScale="90000"/>
          </a:bodyPr>
          <a:lstStyle/>
          <a:p>
            <a:pPr algn="ctr"/>
            <a:r>
              <a:rPr lang="es-CO" sz="2250" b="1" i="1" dirty="0"/>
              <a:t>Evolución de los Gastos Totales </a:t>
            </a:r>
            <a:br>
              <a:rPr lang="es-CO" sz="2250" b="1" i="1" dirty="0"/>
            </a:br>
            <a:r>
              <a:rPr lang="es-CO" sz="2250" b="1" i="1" dirty="0"/>
              <a:t>2016 - 2019</a:t>
            </a:r>
            <a:endParaRPr lang="es-CO" sz="2250" dirty="0"/>
          </a:p>
        </p:txBody>
      </p:sp>
      <p:graphicFrame>
        <p:nvGraphicFramePr>
          <p:cNvPr id="3" name="Gráfico 2">
            <a:extLst>
              <a:ext uri="{FF2B5EF4-FFF2-40B4-BE49-F238E27FC236}">
                <a16:creationId xmlns:a16="http://schemas.microsoft.com/office/drawing/2014/main" xmlns="" id="{D3960FAF-6FAA-48C5-A5AE-52FA847A6C8D}"/>
              </a:ext>
            </a:extLst>
          </p:cNvPr>
          <p:cNvGraphicFramePr/>
          <p:nvPr/>
        </p:nvGraphicFramePr>
        <p:xfrm>
          <a:off x="1580322" y="2132720"/>
          <a:ext cx="6172199" cy="2509160"/>
        </p:xfrm>
        <a:graphic>
          <a:graphicData uri="http://schemas.openxmlformats.org/drawingml/2006/chart">
            <c:chart xmlns:c="http://schemas.openxmlformats.org/drawingml/2006/chart" xmlns:r="http://schemas.openxmlformats.org/officeDocument/2006/relationships" r:id="rId2"/>
          </a:graphicData>
        </a:graphic>
      </p:graphicFrame>
      <p:sp>
        <p:nvSpPr>
          <p:cNvPr id="4" name="Rectángulo 3">
            <a:extLst>
              <a:ext uri="{FF2B5EF4-FFF2-40B4-BE49-F238E27FC236}">
                <a16:creationId xmlns:a16="http://schemas.microsoft.com/office/drawing/2014/main" xmlns="" id="{A229E628-A8E1-4506-92F7-35B2C5AFB20B}"/>
              </a:ext>
            </a:extLst>
          </p:cNvPr>
          <p:cNvSpPr/>
          <p:nvPr/>
        </p:nvSpPr>
        <p:spPr>
          <a:xfrm>
            <a:off x="1580321" y="4991229"/>
            <a:ext cx="4572000" cy="369332"/>
          </a:xfrm>
          <a:prstGeom prst="rect">
            <a:avLst/>
          </a:prstGeom>
        </p:spPr>
        <p:txBody>
          <a:bodyPr wrap="square">
            <a:spAutoFit/>
          </a:bodyPr>
          <a:lstStyle/>
          <a:p>
            <a:pPr algn="just">
              <a:spcAft>
                <a:spcPts val="0"/>
              </a:spcAft>
            </a:pPr>
            <a:r>
              <a:rPr lang="es-ES" sz="900" dirty="0">
                <a:latin typeface="Century Gothic" panose="020B0502020202020204" pitchFamily="34" charset="0"/>
                <a:ea typeface="Calibri" panose="020F0502020204030204" pitchFamily="34" charset="0"/>
                <a:cs typeface="Times New Roman" panose="02020603050405020304" pitchFamily="18" charset="0"/>
              </a:rPr>
              <a:t>Cifras en millones de pesos</a:t>
            </a:r>
            <a:endParaRPr lang="es-CO" sz="900" dirty="0">
              <a:latin typeface="Arial" panose="020B0604020202020204" pitchFamily="34" charset="0"/>
              <a:ea typeface="Malgun Gothic" panose="020B0503020000020004" pitchFamily="34" charset="-127"/>
              <a:cs typeface="Times New Roman" panose="02020603050405020304" pitchFamily="18" charset="0"/>
            </a:endParaRPr>
          </a:p>
          <a:p>
            <a:r>
              <a:rPr lang="es-ES" sz="90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900" dirty="0"/>
          </a:p>
        </p:txBody>
      </p:sp>
    </p:spTree>
    <p:extLst>
      <p:ext uri="{BB962C8B-B14F-4D97-AF65-F5344CB8AC3E}">
        <p14:creationId xmlns:p14="http://schemas.microsoft.com/office/powerpoint/2010/main" val="2643457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A98A3ACE-E4B7-4F7A-93D8-11F0875CE875}"/>
              </a:ext>
            </a:extLst>
          </p:cNvPr>
          <p:cNvSpPr>
            <a:spLocks noGrp="1"/>
          </p:cNvSpPr>
          <p:nvPr>
            <p:ph type="title"/>
          </p:nvPr>
        </p:nvSpPr>
        <p:spPr/>
        <p:txBody>
          <a:bodyPr>
            <a:normAutofit fontScale="90000"/>
          </a:bodyPr>
          <a:lstStyle/>
          <a:p>
            <a:pPr algn="ctr"/>
            <a:r>
              <a:rPr lang="es-CO" sz="2250" b="1" i="1" dirty="0"/>
              <a:t>Composición de los Gastos Totales </a:t>
            </a:r>
            <a:br>
              <a:rPr lang="es-CO" sz="2250" b="1" i="1" dirty="0"/>
            </a:br>
            <a:r>
              <a:rPr lang="es-CO" sz="2250" b="1" i="1" dirty="0"/>
              <a:t>2016 - 2019 </a:t>
            </a:r>
            <a:endParaRPr lang="es-CO" sz="2250" dirty="0"/>
          </a:p>
        </p:txBody>
      </p:sp>
      <p:sp>
        <p:nvSpPr>
          <p:cNvPr id="4" name="Rectangle 2">
            <a:extLst>
              <a:ext uri="{FF2B5EF4-FFF2-40B4-BE49-F238E27FC236}">
                <a16:creationId xmlns:a16="http://schemas.microsoft.com/office/drawing/2014/main" xmlns="" id="{F2C002D8-EFF7-4CE3-805E-BC99DB41CC07}"/>
              </a:ext>
            </a:extLst>
          </p:cNvPr>
          <p:cNvSpPr>
            <a:spLocks noChangeArrowheads="1"/>
          </p:cNvSpPr>
          <p:nvPr/>
        </p:nvSpPr>
        <p:spPr bwMode="auto">
          <a:xfrm>
            <a:off x="2086132" y="1972619"/>
            <a:ext cx="11640932" cy="615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endParaRPr lang="es-CO" sz="1350"/>
          </a:p>
        </p:txBody>
      </p:sp>
      <p:graphicFrame>
        <p:nvGraphicFramePr>
          <p:cNvPr id="5" name="Objeto 4">
            <a:extLst>
              <a:ext uri="{FF2B5EF4-FFF2-40B4-BE49-F238E27FC236}">
                <a16:creationId xmlns:a16="http://schemas.microsoft.com/office/drawing/2014/main" xmlns="" id="{802D49EA-748B-4D05-88F1-659B7B8F762C}"/>
              </a:ext>
            </a:extLst>
          </p:cNvPr>
          <p:cNvGraphicFramePr>
            <a:graphicFrameLocks noChangeAspect="1"/>
          </p:cNvGraphicFramePr>
          <p:nvPr/>
        </p:nvGraphicFramePr>
        <p:xfrm>
          <a:off x="1648504" y="2315518"/>
          <a:ext cx="6369315" cy="1973591"/>
        </p:xfrm>
        <a:graphic>
          <a:graphicData uri="http://schemas.openxmlformats.org/presentationml/2006/ole">
            <mc:AlternateContent xmlns:mc="http://schemas.openxmlformats.org/markup-compatibility/2006">
              <mc:Choice xmlns:v="urn:schemas-microsoft-com:vml" Requires="v">
                <p:oleObj spid="_x0000_s3079" name="Worksheet" r:id="rId4" imgW="4743450" imgH="1476375" progId="Excel.Sheet.12">
                  <p:embed/>
                </p:oleObj>
              </mc:Choice>
              <mc:Fallback>
                <p:oleObj name="Worksheet" r:id="rId4" imgW="4743450" imgH="1476375" progId="Excel.Sheet.1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48504" y="2315518"/>
                        <a:ext cx="6369315" cy="1973591"/>
                      </a:xfrm>
                      <a:prstGeom prst="rect">
                        <a:avLst/>
                      </a:prstGeom>
                      <a:noFill/>
                    </p:spPr>
                  </p:pic>
                </p:oleObj>
              </mc:Fallback>
            </mc:AlternateContent>
          </a:graphicData>
        </a:graphic>
      </p:graphicFrame>
      <p:sp>
        <p:nvSpPr>
          <p:cNvPr id="6" name="Rectángulo 5">
            <a:extLst>
              <a:ext uri="{FF2B5EF4-FFF2-40B4-BE49-F238E27FC236}">
                <a16:creationId xmlns:a16="http://schemas.microsoft.com/office/drawing/2014/main" xmlns="" id="{E7BB4D79-F9ED-4E54-A897-6E3725BDF29E}"/>
              </a:ext>
            </a:extLst>
          </p:cNvPr>
          <p:cNvSpPr/>
          <p:nvPr/>
        </p:nvSpPr>
        <p:spPr>
          <a:xfrm>
            <a:off x="1648504" y="4643007"/>
            <a:ext cx="4572000" cy="369332"/>
          </a:xfrm>
          <a:prstGeom prst="rect">
            <a:avLst/>
          </a:prstGeom>
        </p:spPr>
        <p:txBody>
          <a:bodyPr wrap="square">
            <a:spAutoFit/>
          </a:bodyPr>
          <a:lstStyle/>
          <a:p>
            <a:pPr algn="just">
              <a:spcAft>
                <a:spcPts val="0"/>
              </a:spcAft>
            </a:pPr>
            <a:r>
              <a:rPr lang="es-ES" sz="900" dirty="0">
                <a:latin typeface="Century Gothic" panose="020B0502020202020204" pitchFamily="34" charset="0"/>
                <a:ea typeface="Calibri" panose="020F0502020204030204" pitchFamily="34" charset="0"/>
                <a:cs typeface="Times New Roman" panose="02020603050405020304" pitchFamily="18" charset="0"/>
              </a:rPr>
              <a:t>Cifras en millones de pesos</a:t>
            </a:r>
            <a:endParaRPr lang="es-CO" sz="900" dirty="0">
              <a:latin typeface="Arial" panose="020B0604020202020204" pitchFamily="34" charset="0"/>
              <a:ea typeface="Malgun Gothic" panose="020B0503020000020004" pitchFamily="34" charset="-127"/>
              <a:cs typeface="Times New Roman" panose="02020603050405020304" pitchFamily="18" charset="0"/>
            </a:endParaRPr>
          </a:p>
          <a:p>
            <a:r>
              <a:rPr lang="es-ES" sz="90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900" dirty="0"/>
          </a:p>
        </p:txBody>
      </p:sp>
    </p:spTree>
    <p:extLst>
      <p:ext uri="{BB962C8B-B14F-4D97-AF65-F5344CB8AC3E}">
        <p14:creationId xmlns:p14="http://schemas.microsoft.com/office/powerpoint/2010/main" val="1678752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60E4397F-C4A7-45CF-B9FA-E1C64E1A2FFB}"/>
              </a:ext>
            </a:extLst>
          </p:cNvPr>
          <p:cNvSpPr>
            <a:spLocks noGrp="1"/>
          </p:cNvSpPr>
          <p:nvPr>
            <p:ph type="title"/>
          </p:nvPr>
        </p:nvSpPr>
        <p:spPr/>
        <p:txBody>
          <a:bodyPr>
            <a:normAutofit fontScale="90000"/>
          </a:bodyPr>
          <a:lstStyle/>
          <a:p>
            <a:pPr algn="ctr"/>
            <a:r>
              <a:rPr lang="es-CO" sz="2250" b="1" i="1" dirty="0"/>
              <a:t>Gastos de Funcionamiento </a:t>
            </a:r>
            <a:br>
              <a:rPr lang="es-CO" sz="2250" b="1" i="1" dirty="0"/>
            </a:br>
            <a:r>
              <a:rPr lang="es-CO" sz="2250" b="1" i="1" dirty="0"/>
              <a:t>2016 - 2019</a:t>
            </a:r>
            <a:endParaRPr lang="es-CO" sz="2250" dirty="0"/>
          </a:p>
        </p:txBody>
      </p:sp>
      <p:graphicFrame>
        <p:nvGraphicFramePr>
          <p:cNvPr id="3" name="Gráfico 2">
            <a:extLst>
              <a:ext uri="{FF2B5EF4-FFF2-40B4-BE49-F238E27FC236}">
                <a16:creationId xmlns:a16="http://schemas.microsoft.com/office/drawing/2014/main" xmlns="" id="{CA750CCA-ED83-4AD8-BE46-28F04F329DDB}"/>
              </a:ext>
            </a:extLst>
          </p:cNvPr>
          <p:cNvGraphicFramePr/>
          <p:nvPr/>
        </p:nvGraphicFramePr>
        <p:xfrm>
          <a:off x="1846384" y="2125266"/>
          <a:ext cx="5834576" cy="2804581"/>
        </p:xfrm>
        <a:graphic>
          <a:graphicData uri="http://schemas.openxmlformats.org/drawingml/2006/chart">
            <c:chart xmlns:c="http://schemas.openxmlformats.org/drawingml/2006/chart" xmlns:r="http://schemas.openxmlformats.org/officeDocument/2006/relationships" r:id="rId2"/>
          </a:graphicData>
        </a:graphic>
      </p:graphicFrame>
      <p:sp>
        <p:nvSpPr>
          <p:cNvPr id="4" name="Rectángulo 3">
            <a:extLst>
              <a:ext uri="{FF2B5EF4-FFF2-40B4-BE49-F238E27FC236}">
                <a16:creationId xmlns:a16="http://schemas.microsoft.com/office/drawing/2014/main" xmlns="" id="{EE4AE8C6-394E-4F90-8CAD-AD6C26ADDB10}"/>
              </a:ext>
            </a:extLst>
          </p:cNvPr>
          <p:cNvSpPr/>
          <p:nvPr/>
        </p:nvSpPr>
        <p:spPr>
          <a:xfrm>
            <a:off x="1526345" y="5242159"/>
            <a:ext cx="4572000" cy="230832"/>
          </a:xfrm>
          <a:prstGeom prst="rect">
            <a:avLst/>
          </a:prstGeom>
        </p:spPr>
        <p:txBody>
          <a:bodyPr wrap="square">
            <a:spAutoFit/>
          </a:bodyPr>
          <a:lstStyle/>
          <a:p>
            <a:r>
              <a:rPr lang="es-ES" sz="90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900" dirty="0"/>
          </a:p>
        </p:txBody>
      </p:sp>
    </p:spTree>
    <p:extLst>
      <p:ext uri="{BB962C8B-B14F-4D97-AF65-F5344CB8AC3E}">
        <p14:creationId xmlns:p14="http://schemas.microsoft.com/office/powerpoint/2010/main" val="861174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C58CDAB9-BB0F-45C8-92BC-E449CAB2FCBA}"/>
              </a:ext>
            </a:extLst>
          </p:cNvPr>
          <p:cNvSpPr>
            <a:spLocks noGrp="1"/>
          </p:cNvSpPr>
          <p:nvPr>
            <p:ph type="title"/>
          </p:nvPr>
        </p:nvSpPr>
        <p:spPr/>
        <p:txBody>
          <a:bodyPr>
            <a:normAutofit fontScale="90000"/>
          </a:bodyPr>
          <a:lstStyle/>
          <a:p>
            <a:pPr algn="ctr"/>
            <a:r>
              <a:rPr lang="es-CO" sz="2250" b="1" i="1" dirty="0"/>
              <a:t>Evolución Servicio de la Deuda </a:t>
            </a:r>
            <a:br>
              <a:rPr lang="es-CO" sz="2250" b="1" i="1" dirty="0"/>
            </a:br>
            <a:r>
              <a:rPr lang="es-CO" sz="2250" b="1" i="1" dirty="0"/>
              <a:t>2016 - 2019</a:t>
            </a:r>
            <a:endParaRPr lang="es-CO" sz="2250" dirty="0"/>
          </a:p>
        </p:txBody>
      </p:sp>
      <p:graphicFrame>
        <p:nvGraphicFramePr>
          <p:cNvPr id="3" name="Gráfico 2">
            <a:extLst>
              <a:ext uri="{FF2B5EF4-FFF2-40B4-BE49-F238E27FC236}">
                <a16:creationId xmlns:a16="http://schemas.microsoft.com/office/drawing/2014/main" xmlns="" id="{2A93C521-8358-4AD2-8DFB-EFA05E6F8536}"/>
              </a:ext>
            </a:extLst>
          </p:cNvPr>
          <p:cNvGraphicFramePr/>
          <p:nvPr/>
        </p:nvGraphicFramePr>
        <p:xfrm>
          <a:off x="1749288" y="2400300"/>
          <a:ext cx="5864086" cy="2213942"/>
        </p:xfrm>
        <a:graphic>
          <a:graphicData uri="http://schemas.openxmlformats.org/drawingml/2006/chart">
            <c:chart xmlns:c="http://schemas.openxmlformats.org/drawingml/2006/chart" xmlns:r="http://schemas.openxmlformats.org/officeDocument/2006/relationships" r:id="rId2"/>
          </a:graphicData>
        </a:graphic>
      </p:graphicFrame>
      <p:sp>
        <p:nvSpPr>
          <p:cNvPr id="4" name="Rectángulo 3">
            <a:extLst>
              <a:ext uri="{FF2B5EF4-FFF2-40B4-BE49-F238E27FC236}">
                <a16:creationId xmlns:a16="http://schemas.microsoft.com/office/drawing/2014/main" xmlns="" id="{BD3BF178-975D-4C3C-B0FB-B1385311EFFB}"/>
              </a:ext>
            </a:extLst>
          </p:cNvPr>
          <p:cNvSpPr/>
          <p:nvPr/>
        </p:nvSpPr>
        <p:spPr>
          <a:xfrm>
            <a:off x="1749287" y="4889276"/>
            <a:ext cx="4572000" cy="230832"/>
          </a:xfrm>
          <a:prstGeom prst="rect">
            <a:avLst/>
          </a:prstGeom>
        </p:spPr>
        <p:txBody>
          <a:bodyPr wrap="square">
            <a:spAutoFit/>
          </a:bodyPr>
          <a:lstStyle/>
          <a:p>
            <a:r>
              <a:rPr lang="es-ES" sz="90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900" dirty="0"/>
          </a:p>
        </p:txBody>
      </p:sp>
    </p:spTree>
    <p:extLst>
      <p:ext uri="{BB962C8B-B14F-4D97-AF65-F5344CB8AC3E}">
        <p14:creationId xmlns:p14="http://schemas.microsoft.com/office/powerpoint/2010/main" val="445740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A57A0441-18FA-48BB-81E2-BFA362807306}"/>
              </a:ext>
            </a:extLst>
          </p:cNvPr>
          <p:cNvSpPr>
            <a:spLocks noGrp="1"/>
          </p:cNvSpPr>
          <p:nvPr>
            <p:ph type="title"/>
          </p:nvPr>
        </p:nvSpPr>
        <p:spPr/>
        <p:txBody>
          <a:bodyPr/>
          <a:lstStyle/>
          <a:p>
            <a:pPr algn="ctr"/>
            <a:r>
              <a:rPr lang="es-CO" b="1" i="1" dirty="0"/>
              <a:t> </a:t>
            </a:r>
            <a:r>
              <a:rPr lang="es-CO" sz="2250" b="1" i="1" dirty="0"/>
              <a:t>Estado de Deuda Pública a 31 de diciembre de 2019</a:t>
            </a:r>
            <a:endParaRPr lang="es-CO" sz="2250" dirty="0"/>
          </a:p>
        </p:txBody>
      </p:sp>
      <p:sp>
        <p:nvSpPr>
          <p:cNvPr id="3" name="Rectangle 2">
            <a:extLst>
              <a:ext uri="{FF2B5EF4-FFF2-40B4-BE49-F238E27FC236}">
                <a16:creationId xmlns:a16="http://schemas.microsoft.com/office/drawing/2014/main" xmlns="" id="{59B3B9FB-7FB2-4771-99CA-1360AFBE24B6}"/>
              </a:ext>
            </a:extLst>
          </p:cNvPr>
          <p:cNvSpPr>
            <a:spLocks noChangeArrowheads="1"/>
          </p:cNvSpPr>
          <p:nvPr/>
        </p:nvSpPr>
        <p:spPr bwMode="auto">
          <a:xfrm>
            <a:off x="0" y="19573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endParaRPr lang="es-CO" sz="1350"/>
          </a:p>
        </p:txBody>
      </p:sp>
      <p:graphicFrame>
        <p:nvGraphicFramePr>
          <p:cNvPr id="4" name="Objeto 3">
            <a:extLst>
              <a:ext uri="{FF2B5EF4-FFF2-40B4-BE49-F238E27FC236}">
                <a16:creationId xmlns:a16="http://schemas.microsoft.com/office/drawing/2014/main" xmlns="" id="{22B5DEBF-DF95-423D-8A57-9B3B283ABFEF}"/>
              </a:ext>
            </a:extLst>
          </p:cNvPr>
          <p:cNvGraphicFramePr>
            <a:graphicFrameLocks noChangeAspect="1"/>
          </p:cNvGraphicFramePr>
          <p:nvPr>
            <p:extLst/>
          </p:nvPr>
        </p:nvGraphicFramePr>
        <p:xfrm>
          <a:off x="827584" y="1524014"/>
          <a:ext cx="7488831" cy="4681940"/>
        </p:xfrm>
        <a:graphic>
          <a:graphicData uri="http://schemas.openxmlformats.org/presentationml/2006/ole">
            <mc:AlternateContent xmlns:mc="http://schemas.openxmlformats.org/markup-compatibility/2006">
              <mc:Choice xmlns:v="urn:schemas-microsoft-com:vml" Requires="v">
                <p:oleObj spid="_x0000_s4103" name="Worksheet" r:id="rId4" imgW="11134850" imgH="6543510" progId="Excel.Sheet.12">
                  <p:embed/>
                </p:oleObj>
              </mc:Choice>
              <mc:Fallback>
                <p:oleObj name="Worksheet" r:id="rId4" imgW="11134850" imgH="6543510" progId="Excel.Sheet.1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584" y="1524014"/>
                        <a:ext cx="7488831" cy="4681940"/>
                      </a:xfrm>
                      <a:prstGeom prst="rect">
                        <a:avLst/>
                      </a:prstGeom>
                      <a:noFill/>
                    </p:spPr>
                  </p:pic>
                </p:oleObj>
              </mc:Fallback>
            </mc:AlternateContent>
          </a:graphicData>
        </a:graphic>
      </p:graphicFrame>
      <p:sp>
        <p:nvSpPr>
          <p:cNvPr id="5" name="Rectángulo 4">
            <a:extLst>
              <a:ext uri="{FF2B5EF4-FFF2-40B4-BE49-F238E27FC236}">
                <a16:creationId xmlns:a16="http://schemas.microsoft.com/office/drawing/2014/main" xmlns="" id="{682D7A77-CDCF-4E91-BB14-DBB9CA0D18AE}"/>
              </a:ext>
            </a:extLst>
          </p:cNvPr>
          <p:cNvSpPr/>
          <p:nvPr/>
        </p:nvSpPr>
        <p:spPr>
          <a:xfrm>
            <a:off x="1187624" y="6021288"/>
            <a:ext cx="4572000" cy="369332"/>
          </a:xfrm>
          <a:prstGeom prst="rect">
            <a:avLst/>
          </a:prstGeom>
        </p:spPr>
        <p:txBody>
          <a:bodyPr wrap="square">
            <a:spAutoFit/>
          </a:bodyPr>
          <a:lstStyle/>
          <a:p>
            <a:pPr algn="just">
              <a:spcAft>
                <a:spcPts val="0"/>
              </a:spcAft>
            </a:pPr>
            <a:r>
              <a:rPr lang="es-ES" sz="900" dirty="0">
                <a:latin typeface="Century Gothic" panose="020B0502020202020204" pitchFamily="34" charset="0"/>
                <a:ea typeface="Calibri" panose="020F0502020204030204" pitchFamily="34" charset="0"/>
                <a:cs typeface="Times New Roman" panose="02020603050405020304" pitchFamily="18" charset="0"/>
              </a:rPr>
              <a:t>Cifras en millones de pesos</a:t>
            </a:r>
            <a:endParaRPr lang="es-CO" sz="900" dirty="0">
              <a:latin typeface="Arial" panose="020B0604020202020204" pitchFamily="34" charset="0"/>
              <a:ea typeface="Malgun Gothic" panose="020B0503020000020004" pitchFamily="34" charset="-127"/>
              <a:cs typeface="Times New Roman" panose="02020603050405020304" pitchFamily="18" charset="0"/>
            </a:endParaRPr>
          </a:p>
          <a:p>
            <a:r>
              <a:rPr lang="es-ES" sz="90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900" dirty="0"/>
          </a:p>
        </p:txBody>
      </p:sp>
    </p:spTree>
    <p:extLst>
      <p:ext uri="{BB962C8B-B14F-4D97-AF65-F5344CB8AC3E}">
        <p14:creationId xmlns:p14="http://schemas.microsoft.com/office/powerpoint/2010/main" val="107399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B4A3601C-8ECD-45E5-BE56-D0F332FC4DD7}"/>
              </a:ext>
            </a:extLst>
          </p:cNvPr>
          <p:cNvSpPr>
            <a:spLocks noGrp="1"/>
          </p:cNvSpPr>
          <p:nvPr>
            <p:ph type="title"/>
          </p:nvPr>
        </p:nvSpPr>
        <p:spPr/>
        <p:txBody>
          <a:bodyPr>
            <a:normAutofit/>
          </a:bodyPr>
          <a:lstStyle/>
          <a:p>
            <a:pPr algn="ctr"/>
            <a:r>
              <a:rPr lang="es-CO" sz="2250" b="1" i="1" dirty="0"/>
              <a:t>Cumplimiento de Indicadores de Ley vigencia 2019</a:t>
            </a:r>
            <a:endParaRPr lang="es-CO" sz="2250" dirty="0"/>
          </a:p>
        </p:txBody>
      </p:sp>
      <p:pic>
        <p:nvPicPr>
          <p:cNvPr id="3" name="Imagen 2">
            <a:extLst>
              <a:ext uri="{FF2B5EF4-FFF2-40B4-BE49-F238E27FC236}">
                <a16:creationId xmlns:a16="http://schemas.microsoft.com/office/drawing/2014/main" xmlns="" id="{403A5466-2C1A-4D88-8D78-97AB4116443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628801"/>
            <a:ext cx="6336704" cy="4176464"/>
          </a:xfrm>
          <a:prstGeom prst="rect">
            <a:avLst/>
          </a:prstGeom>
          <a:noFill/>
          <a:ln>
            <a:noFill/>
          </a:ln>
        </p:spPr>
      </p:pic>
      <p:sp>
        <p:nvSpPr>
          <p:cNvPr id="4" name="Rectángulo 3">
            <a:extLst>
              <a:ext uri="{FF2B5EF4-FFF2-40B4-BE49-F238E27FC236}">
                <a16:creationId xmlns:a16="http://schemas.microsoft.com/office/drawing/2014/main" xmlns="" id="{9E55E5CA-A8CF-4AE6-B201-764D18105CDA}"/>
              </a:ext>
            </a:extLst>
          </p:cNvPr>
          <p:cNvSpPr/>
          <p:nvPr/>
        </p:nvSpPr>
        <p:spPr>
          <a:xfrm>
            <a:off x="1043608" y="5805264"/>
            <a:ext cx="4572000" cy="369332"/>
          </a:xfrm>
          <a:prstGeom prst="rect">
            <a:avLst/>
          </a:prstGeom>
        </p:spPr>
        <p:txBody>
          <a:bodyPr wrap="square">
            <a:spAutoFit/>
          </a:bodyPr>
          <a:lstStyle/>
          <a:p>
            <a:pPr algn="just">
              <a:spcAft>
                <a:spcPts val="0"/>
              </a:spcAft>
            </a:pPr>
            <a:r>
              <a:rPr lang="es-ES" sz="900" dirty="0">
                <a:latin typeface="Century Gothic" panose="020B0502020202020204" pitchFamily="34" charset="0"/>
                <a:ea typeface="Calibri" panose="020F0502020204030204" pitchFamily="34" charset="0"/>
                <a:cs typeface="Times New Roman" panose="02020603050405020304" pitchFamily="18" charset="0"/>
              </a:rPr>
              <a:t>Cifras en millones de pesos</a:t>
            </a:r>
            <a:endParaRPr lang="es-CO" sz="900" dirty="0">
              <a:latin typeface="Arial" panose="020B0604020202020204" pitchFamily="34" charset="0"/>
              <a:ea typeface="Malgun Gothic" panose="020B0503020000020004" pitchFamily="34" charset="-127"/>
              <a:cs typeface="Times New Roman" panose="02020603050405020304" pitchFamily="18" charset="0"/>
            </a:endParaRPr>
          </a:p>
          <a:p>
            <a:r>
              <a:rPr lang="es-ES" sz="90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900" dirty="0"/>
          </a:p>
        </p:txBody>
      </p:sp>
    </p:spTree>
    <p:extLst>
      <p:ext uri="{BB962C8B-B14F-4D97-AF65-F5344CB8AC3E}">
        <p14:creationId xmlns:p14="http://schemas.microsoft.com/office/powerpoint/2010/main" val="1053743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88B38D4B-7DC4-403D-9FF3-A993A73230C7}"/>
              </a:ext>
            </a:extLst>
          </p:cNvPr>
          <p:cNvSpPr>
            <a:spLocks noGrp="1"/>
          </p:cNvSpPr>
          <p:nvPr>
            <p:ph type="title"/>
          </p:nvPr>
        </p:nvSpPr>
        <p:spPr/>
        <p:txBody>
          <a:bodyPr>
            <a:normAutofit fontScale="90000"/>
          </a:bodyPr>
          <a:lstStyle/>
          <a:p>
            <a:pPr algn="ctr"/>
            <a:r>
              <a:rPr lang="es-CO" sz="2250" b="1" i="1" dirty="0"/>
              <a:t>Cumplimiento del Indicador Ley 617 de 2000 vigencia 2019</a:t>
            </a:r>
            <a:endParaRPr lang="es-CO" sz="2250" dirty="0"/>
          </a:p>
        </p:txBody>
      </p:sp>
      <p:sp>
        <p:nvSpPr>
          <p:cNvPr id="3" name="Rectangle 2">
            <a:extLst>
              <a:ext uri="{FF2B5EF4-FFF2-40B4-BE49-F238E27FC236}">
                <a16:creationId xmlns:a16="http://schemas.microsoft.com/office/drawing/2014/main" xmlns="" id="{8FA43FF4-9E87-42C1-908E-F5771D2A3C56}"/>
              </a:ext>
            </a:extLst>
          </p:cNvPr>
          <p:cNvSpPr>
            <a:spLocks noChangeArrowheads="1"/>
          </p:cNvSpPr>
          <p:nvPr/>
        </p:nvSpPr>
        <p:spPr bwMode="auto">
          <a:xfrm>
            <a:off x="2321170" y="2271713"/>
            <a:ext cx="9144000"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endParaRPr lang="es-CO" sz="1350"/>
          </a:p>
        </p:txBody>
      </p:sp>
      <p:graphicFrame>
        <p:nvGraphicFramePr>
          <p:cNvPr id="4" name="Objeto 3">
            <a:extLst>
              <a:ext uri="{FF2B5EF4-FFF2-40B4-BE49-F238E27FC236}">
                <a16:creationId xmlns:a16="http://schemas.microsoft.com/office/drawing/2014/main" xmlns="" id="{646C792A-DA69-4B18-B453-DAB2AB188505}"/>
              </a:ext>
            </a:extLst>
          </p:cNvPr>
          <p:cNvGraphicFramePr>
            <a:graphicFrameLocks noChangeAspect="1"/>
          </p:cNvGraphicFramePr>
          <p:nvPr>
            <p:extLst/>
          </p:nvPr>
        </p:nvGraphicFramePr>
        <p:xfrm>
          <a:off x="1331640" y="1833783"/>
          <a:ext cx="6594479" cy="3302189"/>
        </p:xfrm>
        <a:graphic>
          <a:graphicData uri="http://schemas.openxmlformats.org/presentationml/2006/ole">
            <mc:AlternateContent xmlns:mc="http://schemas.openxmlformats.org/markup-compatibility/2006">
              <mc:Choice xmlns:v="urn:schemas-microsoft-com:vml" Requires="v">
                <p:oleObj spid="_x0000_s5127" name="Worksheet" r:id="rId4" imgW="4276837" imgH="2304922" progId="Excel.Sheet.12">
                  <p:embed/>
                </p:oleObj>
              </mc:Choice>
              <mc:Fallback>
                <p:oleObj name="Worksheet" r:id="rId4" imgW="4276837" imgH="2304922" progId="Excel.Sheet.1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1640" y="1833783"/>
                        <a:ext cx="6594479" cy="3302189"/>
                      </a:xfrm>
                      <a:prstGeom prst="rect">
                        <a:avLst/>
                      </a:prstGeom>
                      <a:noFill/>
                    </p:spPr>
                  </p:pic>
                </p:oleObj>
              </mc:Fallback>
            </mc:AlternateContent>
          </a:graphicData>
        </a:graphic>
      </p:graphicFrame>
      <p:sp>
        <p:nvSpPr>
          <p:cNvPr id="5" name="Rectángulo 4">
            <a:extLst>
              <a:ext uri="{FF2B5EF4-FFF2-40B4-BE49-F238E27FC236}">
                <a16:creationId xmlns:a16="http://schemas.microsoft.com/office/drawing/2014/main" xmlns="" id="{91860B94-E55B-4248-B6E1-6011FC921DF3}"/>
              </a:ext>
            </a:extLst>
          </p:cNvPr>
          <p:cNvSpPr/>
          <p:nvPr/>
        </p:nvSpPr>
        <p:spPr>
          <a:xfrm>
            <a:off x="2040341" y="4905140"/>
            <a:ext cx="4572000" cy="230832"/>
          </a:xfrm>
          <a:prstGeom prst="rect">
            <a:avLst/>
          </a:prstGeom>
        </p:spPr>
        <p:txBody>
          <a:bodyPr wrap="square">
            <a:spAutoFit/>
          </a:bodyPr>
          <a:lstStyle/>
          <a:p>
            <a:r>
              <a:rPr lang="es-ES" sz="90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900" dirty="0"/>
          </a:p>
        </p:txBody>
      </p:sp>
    </p:spTree>
    <p:extLst>
      <p:ext uri="{BB962C8B-B14F-4D97-AF65-F5344CB8AC3E}">
        <p14:creationId xmlns:p14="http://schemas.microsoft.com/office/powerpoint/2010/main" val="5225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38E5C1A3-8E89-4773-9194-372FAA1ADB53}"/>
              </a:ext>
            </a:extLst>
          </p:cNvPr>
          <p:cNvSpPr>
            <a:spLocks noGrp="1"/>
          </p:cNvSpPr>
          <p:nvPr>
            <p:ph type="ctrTitle"/>
          </p:nvPr>
        </p:nvSpPr>
        <p:spPr>
          <a:xfrm>
            <a:off x="1187624" y="2132856"/>
            <a:ext cx="6936619" cy="3096344"/>
          </a:xfrm>
        </p:spPr>
        <p:txBody>
          <a:bodyPr anchor="ctr">
            <a:normAutofit/>
          </a:bodyPr>
          <a:lstStyle/>
          <a:p>
            <a:r>
              <a:rPr lang="es-CO" sz="4400" b="1" dirty="0" smtClean="0">
                <a:solidFill>
                  <a:schemeClr val="accent6"/>
                </a:solidFill>
              </a:rPr>
              <a:t>ESTRATEGIAS FINANCIERAS</a:t>
            </a:r>
            <a:endParaRPr lang="es-CO" sz="4400" b="1" dirty="0">
              <a:solidFill>
                <a:schemeClr val="accent6"/>
              </a:solidFill>
            </a:endParaRPr>
          </a:p>
        </p:txBody>
      </p:sp>
    </p:spTree>
    <p:extLst>
      <p:ext uri="{BB962C8B-B14F-4D97-AF65-F5344CB8AC3E}">
        <p14:creationId xmlns:p14="http://schemas.microsoft.com/office/powerpoint/2010/main" val="8667273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xmlns="" id="{C34B2A2C-D08C-4079-BA32-0FE7E7084477}"/>
              </a:ext>
            </a:extLst>
          </p:cNvPr>
          <p:cNvSpPr/>
          <p:nvPr/>
        </p:nvSpPr>
        <p:spPr>
          <a:xfrm>
            <a:off x="736955" y="1138596"/>
            <a:ext cx="7732442" cy="5701561"/>
          </a:xfrm>
          <a:prstGeom prst="rect">
            <a:avLst/>
          </a:prstGeom>
        </p:spPr>
        <p:txBody>
          <a:bodyPr wrap="square">
            <a:spAutoFit/>
          </a:bodyPr>
          <a:lstStyle/>
          <a:p>
            <a:r>
              <a:rPr lang="es-CO" sz="1500" b="1" dirty="0">
                <a:solidFill>
                  <a:schemeClr val="tx1">
                    <a:lumMod val="65000"/>
                    <a:lumOff val="35000"/>
                  </a:schemeClr>
                </a:solidFill>
                <a:latin typeface="Myriad Pro" panose="020B0503030403020204" pitchFamily="34" charset="0"/>
                <a:ea typeface="+mj-ea"/>
                <a:cs typeface="+mj-cs"/>
              </a:rPr>
              <a:t>Se  plantea </a:t>
            </a:r>
            <a:r>
              <a:rPr lang="es-CO" sz="1500" b="1" dirty="0" smtClean="0">
                <a:solidFill>
                  <a:schemeClr val="tx1">
                    <a:lumMod val="65000"/>
                    <a:lumOff val="35000"/>
                  </a:schemeClr>
                </a:solidFill>
                <a:latin typeface="Myriad Pro" panose="020B0503030403020204" pitchFamily="34" charset="0"/>
                <a:ea typeface="+mj-ea"/>
                <a:cs typeface="+mj-cs"/>
              </a:rPr>
              <a:t>estrategias financieras </a:t>
            </a:r>
            <a:r>
              <a:rPr lang="es-CO" sz="1500" b="1" dirty="0">
                <a:solidFill>
                  <a:schemeClr val="tx1">
                    <a:lumMod val="65000"/>
                    <a:lumOff val="35000"/>
                  </a:schemeClr>
                </a:solidFill>
                <a:latin typeface="Myriad Pro" panose="020B0503030403020204" pitchFamily="34" charset="0"/>
                <a:ea typeface="+mj-ea"/>
                <a:cs typeface="+mj-cs"/>
              </a:rPr>
              <a:t>que busca:</a:t>
            </a:r>
          </a:p>
          <a:p>
            <a:pPr marL="257175" indent="-257175">
              <a:lnSpc>
                <a:spcPct val="150000"/>
              </a:lnSpc>
              <a:buFont typeface="+mj-lt"/>
              <a:buAutoNum type="arabicPeriod"/>
            </a:pPr>
            <a:r>
              <a:rPr lang="es-CO" sz="1500" dirty="0">
                <a:solidFill>
                  <a:schemeClr val="tx1">
                    <a:lumMod val="65000"/>
                    <a:lumOff val="35000"/>
                  </a:schemeClr>
                </a:solidFill>
                <a:latin typeface="Myriad Pro" panose="020B0503030403020204" pitchFamily="34" charset="0"/>
                <a:ea typeface="+mj-ea"/>
                <a:cs typeface="+mj-cs"/>
              </a:rPr>
              <a:t>Fortalecer los </a:t>
            </a:r>
            <a:r>
              <a:rPr lang="es-CO" sz="1500" dirty="0" smtClean="0">
                <a:solidFill>
                  <a:schemeClr val="tx1">
                    <a:lumMod val="65000"/>
                    <a:lumOff val="35000"/>
                  </a:schemeClr>
                </a:solidFill>
                <a:latin typeface="Myriad Pro" panose="020B0503030403020204" pitchFamily="34" charset="0"/>
                <a:ea typeface="+mj-ea"/>
                <a:cs typeface="+mj-cs"/>
              </a:rPr>
              <a:t>tributos </a:t>
            </a:r>
            <a:r>
              <a:rPr lang="es-ES" sz="1500" dirty="0">
                <a:solidFill>
                  <a:schemeClr val="tx1">
                    <a:lumMod val="65000"/>
                    <a:lumOff val="35000"/>
                  </a:schemeClr>
                </a:solidFill>
                <a:latin typeface="Myriad Pro" panose="020B0503030403020204" pitchFamily="34" charset="0"/>
                <a:ea typeface="+mj-ea"/>
                <a:cs typeface="+mj-cs"/>
              </a:rPr>
              <a:t>Mejorar e implantar mecanismos para garantizar el recaudo de los impuestos y el   incremento de los </a:t>
            </a:r>
            <a:r>
              <a:rPr lang="es-ES" sz="1500" dirty="0" smtClean="0">
                <a:solidFill>
                  <a:schemeClr val="tx1">
                    <a:lumMod val="65000"/>
                    <a:lumOff val="35000"/>
                  </a:schemeClr>
                </a:solidFill>
                <a:latin typeface="Myriad Pro" panose="020B0503030403020204" pitchFamily="34" charset="0"/>
                <a:ea typeface="+mj-ea"/>
                <a:cs typeface="+mj-cs"/>
              </a:rPr>
              <a:t>mismos</a:t>
            </a:r>
            <a:r>
              <a:rPr lang="es-ES" sz="1600" dirty="0" smtClean="0"/>
              <a:t>.</a:t>
            </a:r>
          </a:p>
          <a:p>
            <a:pPr marL="257175" indent="-257175">
              <a:lnSpc>
                <a:spcPct val="150000"/>
              </a:lnSpc>
              <a:buFont typeface="+mj-lt"/>
              <a:buAutoNum type="arabicPeriod"/>
            </a:pPr>
            <a:r>
              <a:rPr lang="es-ES" sz="1400" dirty="0" smtClean="0">
                <a:solidFill>
                  <a:schemeClr val="tx1">
                    <a:lumMod val="65000"/>
                    <a:lumOff val="35000"/>
                  </a:schemeClr>
                </a:solidFill>
                <a:latin typeface="Myriad Pro" panose="020B0503030403020204" pitchFamily="34" charset="0"/>
              </a:rPr>
              <a:t>Actualización </a:t>
            </a:r>
            <a:r>
              <a:rPr lang="es-ES" sz="1400" dirty="0">
                <a:solidFill>
                  <a:schemeClr val="tx1">
                    <a:lumMod val="65000"/>
                    <a:lumOff val="35000"/>
                  </a:schemeClr>
                </a:solidFill>
                <a:latin typeface="Myriad Pro" panose="020B0503030403020204" pitchFamily="34" charset="0"/>
              </a:rPr>
              <a:t>del Estatuto de Rentas (condiciones para mantener y atraer Inversionistas)</a:t>
            </a:r>
          </a:p>
          <a:p>
            <a:pPr indent="-257175" algn="just">
              <a:lnSpc>
                <a:spcPct val="150000"/>
              </a:lnSpc>
              <a:buFont typeface="+mj-lt"/>
              <a:buAutoNum type="arabicPeriod"/>
            </a:pPr>
            <a:r>
              <a:rPr lang="es-ES" sz="1400" dirty="0">
                <a:solidFill>
                  <a:schemeClr val="tx1">
                    <a:lumMod val="65000"/>
                    <a:lumOff val="35000"/>
                  </a:schemeClr>
                </a:solidFill>
                <a:latin typeface="Myriad Pro" panose="020B0503030403020204" pitchFamily="34" charset="0"/>
              </a:rPr>
              <a:t>Censo de los </a:t>
            </a:r>
            <a:r>
              <a:rPr lang="es-ES" sz="1400" dirty="0" smtClean="0">
                <a:solidFill>
                  <a:schemeClr val="tx1">
                    <a:lumMod val="65000"/>
                    <a:lumOff val="35000"/>
                  </a:schemeClr>
                </a:solidFill>
                <a:latin typeface="Myriad Pro" panose="020B0503030403020204" pitchFamily="34" charset="0"/>
              </a:rPr>
              <a:t>contribuyentes ICA </a:t>
            </a:r>
            <a:r>
              <a:rPr lang="es-ES" sz="1400" dirty="0">
                <a:solidFill>
                  <a:schemeClr val="tx1">
                    <a:lumMod val="65000"/>
                    <a:lumOff val="35000"/>
                  </a:schemeClr>
                </a:solidFill>
                <a:latin typeface="Myriad Pro" panose="020B0503030403020204" pitchFamily="34" charset="0"/>
              </a:rPr>
              <a:t>para mantener actualizada </a:t>
            </a:r>
            <a:r>
              <a:rPr lang="es-ES" sz="1400" dirty="0" smtClean="0">
                <a:solidFill>
                  <a:schemeClr val="tx1">
                    <a:lumMod val="65000"/>
                    <a:lumOff val="35000"/>
                  </a:schemeClr>
                </a:solidFill>
                <a:latin typeface="Myriad Pro" panose="020B0503030403020204" pitchFamily="34" charset="0"/>
              </a:rPr>
              <a:t>la información y aumentar ing.</a:t>
            </a:r>
            <a:endParaRPr lang="es-CO" sz="1400" dirty="0">
              <a:solidFill>
                <a:schemeClr val="tx1">
                  <a:lumMod val="65000"/>
                  <a:lumOff val="35000"/>
                </a:schemeClr>
              </a:solidFill>
              <a:latin typeface="Myriad Pro" panose="020B0503030403020204" pitchFamily="34" charset="0"/>
            </a:endParaRPr>
          </a:p>
          <a:p>
            <a:pPr indent="-257175" algn="just">
              <a:lnSpc>
                <a:spcPct val="150000"/>
              </a:lnSpc>
              <a:buFont typeface="+mj-lt"/>
              <a:buAutoNum type="arabicPeriod"/>
            </a:pPr>
            <a:r>
              <a:rPr lang="es-CO" sz="1400" dirty="0">
                <a:solidFill>
                  <a:schemeClr val="tx1">
                    <a:lumMod val="65000"/>
                    <a:lumOff val="35000"/>
                  </a:schemeClr>
                </a:solidFill>
                <a:latin typeface="Myriad Pro" panose="020B0503030403020204" pitchFamily="34" charset="0"/>
              </a:rPr>
              <a:t>Mantener permanentemente actualizado el catastro predial.</a:t>
            </a:r>
          </a:p>
          <a:p>
            <a:pPr indent="-257175" algn="just">
              <a:lnSpc>
                <a:spcPct val="150000"/>
              </a:lnSpc>
              <a:buFont typeface="+mj-lt"/>
              <a:buAutoNum type="arabicPeriod"/>
            </a:pPr>
            <a:r>
              <a:rPr lang="es-ES" sz="1400" dirty="0">
                <a:solidFill>
                  <a:schemeClr val="tx1">
                    <a:lumMod val="65000"/>
                    <a:lumOff val="35000"/>
                  </a:schemeClr>
                </a:solidFill>
                <a:latin typeface="Myriad Pro" panose="020B0503030403020204" pitchFamily="34" charset="0"/>
              </a:rPr>
              <a:t>Fortalecer los procesos de cobro, r</a:t>
            </a:r>
            <a:r>
              <a:rPr lang="es-CO" sz="1400" dirty="0">
                <a:solidFill>
                  <a:schemeClr val="tx1">
                    <a:lumMod val="65000"/>
                    <a:lumOff val="35000"/>
                  </a:schemeClr>
                </a:solidFill>
                <a:latin typeface="Myriad Pro" panose="020B0503030403020204" pitchFamily="34" charset="0"/>
              </a:rPr>
              <a:t>educir la evasión y </a:t>
            </a:r>
            <a:r>
              <a:rPr lang="es-ES" sz="1400" dirty="0">
                <a:solidFill>
                  <a:schemeClr val="tx1">
                    <a:lumMod val="65000"/>
                    <a:lumOff val="35000"/>
                  </a:schemeClr>
                </a:solidFill>
                <a:latin typeface="Myriad Pro" panose="020B0503030403020204" pitchFamily="34" charset="0"/>
              </a:rPr>
              <a:t>elusión, </a:t>
            </a:r>
            <a:r>
              <a:rPr lang="es-CO" sz="1400" dirty="0">
                <a:solidFill>
                  <a:schemeClr val="tx1">
                    <a:lumMod val="65000"/>
                    <a:lumOff val="35000"/>
                  </a:schemeClr>
                </a:solidFill>
                <a:latin typeface="Myriad Pro" panose="020B0503030403020204" pitchFamily="34" charset="0"/>
              </a:rPr>
              <a:t>Recuperar la cartera.</a:t>
            </a:r>
          </a:p>
          <a:p>
            <a:pPr algn="just">
              <a:lnSpc>
                <a:spcPct val="150000"/>
              </a:lnSpc>
            </a:pPr>
            <a:r>
              <a:rPr lang="es-ES" sz="1400" dirty="0">
                <a:solidFill>
                  <a:schemeClr val="tx1">
                    <a:lumMod val="65000"/>
                    <a:lumOff val="35000"/>
                  </a:schemeClr>
                </a:solidFill>
                <a:latin typeface="Myriad Pro" panose="020B0503030403020204" pitchFamily="34" charset="0"/>
              </a:rPr>
              <a:t>7. Implementar la plataforma tecnológica para pago </a:t>
            </a:r>
            <a:r>
              <a:rPr lang="es-ES" sz="1400" dirty="0" smtClean="0">
                <a:solidFill>
                  <a:schemeClr val="tx1">
                    <a:lumMod val="65000"/>
                    <a:lumOff val="35000"/>
                  </a:schemeClr>
                </a:solidFill>
                <a:latin typeface="Myriad Pro" panose="020B0503030403020204" pitchFamily="34" charset="0"/>
              </a:rPr>
              <a:t>de impuestos</a:t>
            </a:r>
            <a:endParaRPr lang="es-ES" sz="1400" dirty="0">
              <a:solidFill>
                <a:schemeClr val="tx1">
                  <a:lumMod val="65000"/>
                  <a:lumOff val="35000"/>
                </a:schemeClr>
              </a:solidFill>
              <a:latin typeface="Myriad Pro" panose="020B0503030403020204" pitchFamily="34" charset="0"/>
            </a:endParaRPr>
          </a:p>
          <a:p>
            <a:pPr algn="just">
              <a:lnSpc>
                <a:spcPct val="150000"/>
              </a:lnSpc>
            </a:pPr>
            <a:r>
              <a:rPr lang="es-ES" sz="1400" dirty="0">
                <a:solidFill>
                  <a:schemeClr val="tx1">
                    <a:lumMod val="65000"/>
                    <a:lumOff val="35000"/>
                  </a:schemeClr>
                </a:solidFill>
                <a:latin typeface="Myriad Pro" panose="020B0503030403020204" pitchFamily="34" charset="0"/>
              </a:rPr>
              <a:t>9. Fortalecer los procesos de fiscalización de los ingresos tributarios y no </a:t>
            </a:r>
            <a:r>
              <a:rPr lang="es-ES" sz="1400" dirty="0" smtClean="0">
                <a:solidFill>
                  <a:schemeClr val="tx1">
                    <a:lumMod val="65000"/>
                    <a:lumOff val="35000"/>
                  </a:schemeClr>
                </a:solidFill>
                <a:latin typeface="Myriad Pro" panose="020B0503030403020204" pitchFamily="34" charset="0"/>
              </a:rPr>
              <a:t>tributarios. </a:t>
            </a:r>
          </a:p>
          <a:p>
            <a:pPr algn="just">
              <a:lnSpc>
                <a:spcPct val="150000"/>
              </a:lnSpc>
            </a:pPr>
            <a:r>
              <a:rPr lang="es-ES" sz="1400" dirty="0" smtClean="0">
                <a:solidFill>
                  <a:schemeClr val="tx1">
                    <a:lumMod val="65000"/>
                    <a:lumOff val="35000"/>
                  </a:schemeClr>
                </a:solidFill>
                <a:latin typeface="Myriad Pro" panose="020B0503030403020204" pitchFamily="34" charset="0"/>
              </a:rPr>
              <a:t>10. Censo </a:t>
            </a:r>
            <a:r>
              <a:rPr lang="es-ES" sz="1400" dirty="0">
                <a:solidFill>
                  <a:schemeClr val="tx1">
                    <a:lumMod val="65000"/>
                    <a:lumOff val="35000"/>
                  </a:schemeClr>
                </a:solidFill>
                <a:latin typeface="Myriad Pro" panose="020B0503030403020204" pitchFamily="34" charset="0"/>
              </a:rPr>
              <a:t>de los contribuyentes para mantener actualizada la base de datos  </a:t>
            </a:r>
          </a:p>
          <a:p>
            <a:pPr algn="just">
              <a:lnSpc>
                <a:spcPct val="150000"/>
              </a:lnSpc>
            </a:pPr>
            <a:r>
              <a:rPr lang="es-ES" sz="1400" dirty="0" smtClean="0">
                <a:solidFill>
                  <a:schemeClr val="tx1">
                    <a:lumMod val="65000"/>
                    <a:lumOff val="35000"/>
                  </a:schemeClr>
                </a:solidFill>
                <a:latin typeface="Myriad Pro" panose="020B0503030403020204" pitchFamily="34" charset="0"/>
              </a:rPr>
              <a:t>11. </a:t>
            </a:r>
            <a:r>
              <a:rPr lang="es-ES" sz="1400" dirty="0">
                <a:solidFill>
                  <a:schemeClr val="tx1">
                    <a:lumMod val="65000"/>
                    <a:lumOff val="35000"/>
                  </a:schemeClr>
                </a:solidFill>
                <a:latin typeface="Myriad Pro" panose="020B0503030403020204" pitchFamily="34" charset="0"/>
              </a:rPr>
              <a:t>Mejorar la calidad y oportunidad de atención al contribuyente.  </a:t>
            </a:r>
          </a:p>
          <a:p>
            <a:pPr algn="just">
              <a:lnSpc>
                <a:spcPct val="150000"/>
              </a:lnSpc>
            </a:pPr>
            <a:r>
              <a:rPr lang="es-ES" sz="1400" dirty="0" smtClean="0">
                <a:solidFill>
                  <a:schemeClr val="tx1">
                    <a:lumMod val="65000"/>
                    <a:lumOff val="35000"/>
                  </a:schemeClr>
                </a:solidFill>
                <a:latin typeface="Myriad Pro" panose="020B0503030403020204" pitchFamily="34" charset="0"/>
              </a:rPr>
              <a:t>12. </a:t>
            </a:r>
            <a:r>
              <a:rPr lang="es-ES" sz="1400" dirty="0">
                <a:solidFill>
                  <a:schemeClr val="tx1">
                    <a:lumMod val="65000"/>
                    <a:lumOff val="35000"/>
                  </a:schemeClr>
                </a:solidFill>
                <a:latin typeface="Myriad Pro" panose="020B0503030403020204" pitchFamily="34" charset="0"/>
              </a:rPr>
              <a:t>Promocionar la cultura tributaria, Campañas pago oportuno. </a:t>
            </a:r>
          </a:p>
          <a:p>
            <a:pPr algn="just">
              <a:lnSpc>
                <a:spcPct val="150000"/>
              </a:lnSpc>
            </a:pPr>
            <a:r>
              <a:rPr lang="es-ES" sz="1400" dirty="0" smtClean="0">
                <a:solidFill>
                  <a:schemeClr val="tx1">
                    <a:lumMod val="65000"/>
                    <a:lumOff val="35000"/>
                  </a:schemeClr>
                </a:solidFill>
                <a:latin typeface="Myriad Pro" panose="020B0503030403020204" pitchFamily="34" charset="0"/>
              </a:rPr>
              <a:t>13. Implementar y gestionar fuentes </a:t>
            </a:r>
            <a:r>
              <a:rPr lang="es-ES" sz="1400" dirty="0">
                <a:solidFill>
                  <a:schemeClr val="tx1">
                    <a:lumMod val="65000"/>
                    <a:lumOff val="35000"/>
                  </a:schemeClr>
                </a:solidFill>
                <a:latin typeface="Myriad Pro" panose="020B0503030403020204" pitchFamily="34" charset="0"/>
              </a:rPr>
              <a:t>alternativas de </a:t>
            </a:r>
            <a:r>
              <a:rPr lang="es-ES" sz="1400" dirty="0" smtClean="0">
                <a:solidFill>
                  <a:schemeClr val="tx1">
                    <a:lumMod val="65000"/>
                    <a:lumOff val="35000"/>
                  </a:schemeClr>
                </a:solidFill>
                <a:latin typeface="Myriad Pro" panose="020B0503030403020204" pitchFamily="34" charset="0"/>
              </a:rPr>
              <a:t>financiación, Gestión, APP</a:t>
            </a:r>
            <a:r>
              <a:rPr lang="es-CO" sz="1500" dirty="0" smtClean="0">
                <a:solidFill>
                  <a:schemeClr val="tx1">
                    <a:lumMod val="65000"/>
                    <a:lumOff val="35000"/>
                  </a:schemeClr>
                </a:solidFill>
                <a:latin typeface="Myriad Pro" panose="020B0503030403020204" pitchFamily="34" charset="0"/>
                <a:ea typeface="+mj-ea"/>
                <a:cs typeface="+mj-cs"/>
              </a:rPr>
              <a:t>.</a:t>
            </a:r>
          </a:p>
          <a:p>
            <a:pPr algn="just">
              <a:lnSpc>
                <a:spcPct val="150000"/>
              </a:lnSpc>
            </a:pPr>
            <a:r>
              <a:rPr lang="es-CO" sz="1500" dirty="0" smtClean="0">
                <a:solidFill>
                  <a:schemeClr val="tx1">
                    <a:lumMod val="65000"/>
                    <a:lumOff val="35000"/>
                  </a:schemeClr>
                </a:solidFill>
                <a:latin typeface="Myriad Pro" panose="020B0503030403020204" pitchFamily="34" charset="0"/>
                <a:ea typeface="+mj-ea"/>
                <a:cs typeface="+mj-cs"/>
              </a:rPr>
              <a:t>14 Optimizar</a:t>
            </a:r>
            <a:r>
              <a:rPr lang="es-CO" sz="1500" dirty="0">
                <a:solidFill>
                  <a:schemeClr val="tx1">
                    <a:lumMod val="65000"/>
                    <a:lumOff val="35000"/>
                  </a:schemeClr>
                </a:solidFill>
                <a:latin typeface="Myriad Pro" panose="020B0503030403020204" pitchFamily="34" charset="0"/>
                <a:ea typeface="+mj-ea"/>
                <a:cs typeface="+mj-cs"/>
              </a:rPr>
              <a:t>, racionalizar y priorizar el gasto público.</a:t>
            </a:r>
          </a:p>
          <a:p>
            <a:pPr>
              <a:lnSpc>
                <a:spcPct val="150000"/>
              </a:lnSpc>
            </a:pPr>
            <a:r>
              <a:rPr lang="es-CO" sz="1500" dirty="0" smtClean="0">
                <a:solidFill>
                  <a:schemeClr val="tx1">
                    <a:lumMod val="65000"/>
                    <a:lumOff val="35000"/>
                  </a:schemeClr>
                </a:solidFill>
                <a:latin typeface="Myriad Pro" panose="020B0503030403020204" pitchFamily="34" charset="0"/>
                <a:ea typeface="+mj-ea"/>
                <a:cs typeface="+mj-cs"/>
              </a:rPr>
              <a:t>15 Realizar </a:t>
            </a:r>
            <a:r>
              <a:rPr lang="es-CO" sz="1500" dirty="0">
                <a:solidFill>
                  <a:schemeClr val="tx1">
                    <a:lumMod val="65000"/>
                    <a:lumOff val="35000"/>
                  </a:schemeClr>
                </a:solidFill>
                <a:latin typeface="Myriad Pro" panose="020B0503030403020204" pitchFamily="34" charset="0"/>
                <a:ea typeface="+mj-ea"/>
                <a:cs typeface="+mj-cs"/>
              </a:rPr>
              <a:t>un manejo responsable del endeudamiento</a:t>
            </a:r>
            <a:r>
              <a:rPr lang="es-CO" sz="1500" dirty="0" smtClean="0">
                <a:solidFill>
                  <a:schemeClr val="tx1">
                    <a:lumMod val="65000"/>
                    <a:lumOff val="35000"/>
                  </a:schemeClr>
                </a:solidFill>
                <a:latin typeface="Myriad Pro" panose="020B0503030403020204" pitchFamily="34" charset="0"/>
                <a:ea typeface="+mj-ea"/>
                <a:cs typeface="+mj-cs"/>
              </a:rPr>
              <a:t>.</a:t>
            </a:r>
          </a:p>
          <a:p>
            <a:pPr>
              <a:lnSpc>
                <a:spcPct val="150000"/>
              </a:lnSpc>
            </a:pPr>
            <a:r>
              <a:rPr lang="es-ES" sz="1500" dirty="0" smtClean="0">
                <a:solidFill>
                  <a:schemeClr val="tx1">
                    <a:lumMod val="65000"/>
                    <a:lumOff val="35000"/>
                  </a:schemeClr>
                </a:solidFill>
                <a:latin typeface="Myriad Pro" panose="020B0503030403020204" pitchFamily="34" charset="0"/>
                <a:ea typeface="+mj-ea"/>
                <a:cs typeface="+mj-cs"/>
              </a:rPr>
              <a:t>16 Revisión </a:t>
            </a:r>
            <a:r>
              <a:rPr lang="es-ES" sz="1500" dirty="0">
                <a:solidFill>
                  <a:schemeClr val="tx1">
                    <a:lumMod val="65000"/>
                    <a:lumOff val="35000"/>
                  </a:schemeClr>
                </a:solidFill>
                <a:latin typeface="Myriad Pro" panose="020B0503030403020204" pitchFamily="34" charset="0"/>
                <a:ea typeface="+mj-ea"/>
                <a:cs typeface="+mj-cs"/>
              </a:rPr>
              <a:t>y  valoración </a:t>
            </a:r>
            <a:r>
              <a:rPr lang="es-ES" sz="1500" dirty="0" smtClean="0">
                <a:solidFill>
                  <a:schemeClr val="tx1">
                    <a:lumMod val="65000"/>
                    <a:lumOff val="35000"/>
                  </a:schemeClr>
                </a:solidFill>
                <a:latin typeface="Myriad Pro" panose="020B0503030403020204" pitchFamily="34" charset="0"/>
                <a:ea typeface="+mj-ea"/>
                <a:cs typeface="+mj-cs"/>
              </a:rPr>
              <a:t>y ajustes de </a:t>
            </a:r>
            <a:r>
              <a:rPr lang="es-ES" sz="1500" dirty="0">
                <a:solidFill>
                  <a:schemeClr val="tx1">
                    <a:lumMod val="65000"/>
                    <a:lumOff val="35000"/>
                  </a:schemeClr>
                </a:solidFill>
                <a:latin typeface="Myriad Pro" panose="020B0503030403020204" pitchFamily="34" charset="0"/>
                <a:ea typeface="+mj-ea"/>
                <a:cs typeface="+mj-cs"/>
              </a:rPr>
              <a:t>los recursos que se esperan percibir para </a:t>
            </a:r>
            <a:r>
              <a:rPr lang="es-ES" sz="1500" dirty="0" smtClean="0">
                <a:solidFill>
                  <a:schemeClr val="tx1">
                    <a:lumMod val="65000"/>
                    <a:lumOff val="35000"/>
                  </a:schemeClr>
                </a:solidFill>
                <a:latin typeface="Myriad Pro" panose="020B0503030403020204" pitchFamily="34" charset="0"/>
                <a:ea typeface="+mj-ea"/>
                <a:cs typeface="+mj-cs"/>
              </a:rPr>
              <a:t>la vigencia 2020, efectos COVID-19</a:t>
            </a:r>
            <a:endParaRPr lang="es-CO" sz="1500" dirty="0">
              <a:solidFill>
                <a:schemeClr val="tx1">
                  <a:lumMod val="65000"/>
                  <a:lumOff val="35000"/>
                </a:schemeClr>
              </a:solidFill>
              <a:latin typeface="Myriad Pro" panose="020B0503030403020204" pitchFamily="34" charset="0"/>
              <a:ea typeface="+mj-ea"/>
              <a:cs typeface="+mj-cs"/>
            </a:endParaRPr>
          </a:p>
        </p:txBody>
      </p:sp>
    </p:spTree>
    <p:extLst>
      <p:ext uri="{BB962C8B-B14F-4D97-AF65-F5344CB8AC3E}">
        <p14:creationId xmlns:p14="http://schemas.microsoft.com/office/powerpoint/2010/main" val="23221158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xmlns="" id="{DE21FE07-CC3F-4ACA-A052-BCDF5A98CCD0}"/>
              </a:ext>
            </a:extLst>
          </p:cNvPr>
          <p:cNvPicPr/>
          <p:nvPr/>
        </p:nvPicPr>
        <p:blipFill rotWithShape="1">
          <a:blip r:embed="rId2">
            <a:extLst>
              <a:ext uri="{28A0092B-C50C-407E-A947-70E740481C1C}">
                <a14:useLocalDpi xmlns:a14="http://schemas.microsoft.com/office/drawing/2010/main" val="0"/>
              </a:ext>
            </a:extLst>
          </a:blip>
          <a:srcRect b="37827"/>
          <a:stretch/>
        </p:blipFill>
        <p:spPr bwMode="auto">
          <a:xfrm>
            <a:off x="323528" y="1124744"/>
            <a:ext cx="8424935" cy="4392488"/>
          </a:xfrm>
          <a:prstGeom prst="rect">
            <a:avLst/>
          </a:prstGeom>
          <a:noFill/>
          <a:ln>
            <a:noFill/>
          </a:ln>
        </p:spPr>
      </p:pic>
      <p:sp>
        <p:nvSpPr>
          <p:cNvPr id="4" name="Rectángulo 1">
            <a:extLst>
              <a:ext uri="{FF2B5EF4-FFF2-40B4-BE49-F238E27FC236}">
                <a16:creationId xmlns:a16="http://schemas.microsoft.com/office/drawing/2014/main" xmlns="" id="{0C022783-B4AC-47A2-BBB6-72DCC8902004}"/>
              </a:ext>
            </a:extLst>
          </p:cNvPr>
          <p:cNvSpPr/>
          <p:nvPr/>
        </p:nvSpPr>
        <p:spPr>
          <a:xfrm>
            <a:off x="452469" y="5525665"/>
            <a:ext cx="8280919" cy="1200329"/>
          </a:xfrm>
          <a:prstGeom prst="rect">
            <a:avLst/>
          </a:prstGeom>
        </p:spPr>
        <p:txBody>
          <a:bodyPr wrap="square">
            <a:spAutoFit/>
          </a:bodyPr>
          <a:lstStyle/>
          <a:p>
            <a:pPr algn="just" defTabSz="685800">
              <a:lnSpc>
                <a:spcPct val="90000"/>
              </a:lnSpc>
              <a:spcBef>
                <a:spcPct val="0"/>
              </a:spcBef>
            </a:pPr>
            <a:r>
              <a:rPr lang="es-CO" sz="2000" dirty="0"/>
              <a:t>Los dos primeros años las metas son conservadoras, pues la emergencia por la Covid-19 ejerce presión sobre los </a:t>
            </a:r>
            <a:r>
              <a:rPr lang="es-CO" sz="2000" dirty="0" smtClean="0"/>
              <a:t>recursos.  </a:t>
            </a:r>
            <a:endParaRPr lang="es-CO" sz="2000" dirty="0"/>
          </a:p>
          <a:p>
            <a:pPr algn="just" defTabSz="685800">
              <a:lnSpc>
                <a:spcPct val="90000"/>
              </a:lnSpc>
              <a:spcBef>
                <a:spcPct val="0"/>
              </a:spcBef>
            </a:pPr>
            <a:r>
              <a:rPr lang="es-CO" sz="2000" dirty="0" smtClean="0"/>
              <a:t> </a:t>
            </a:r>
            <a:r>
              <a:rPr lang="es-CO" sz="2000" dirty="0"/>
              <a:t>Se espera menor recaudo tributario por disminución de la actividad económica 2020-2021. </a:t>
            </a:r>
          </a:p>
        </p:txBody>
      </p:sp>
    </p:spTree>
    <p:extLst>
      <p:ext uri="{BB962C8B-B14F-4D97-AF65-F5344CB8AC3E}">
        <p14:creationId xmlns:p14="http://schemas.microsoft.com/office/powerpoint/2010/main" val="29939605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8688" y="1017588"/>
            <a:ext cx="7286625" cy="526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98993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xmlns="" id="{DE21FE07-CC3F-4ACA-A052-BCDF5A98CCD0}"/>
              </a:ext>
            </a:extLst>
          </p:cNvPr>
          <p:cNvPicPr/>
          <p:nvPr/>
        </p:nvPicPr>
        <p:blipFill rotWithShape="1">
          <a:blip r:embed="rId2">
            <a:extLst>
              <a:ext uri="{28A0092B-C50C-407E-A947-70E740481C1C}">
                <a14:useLocalDpi xmlns:a14="http://schemas.microsoft.com/office/drawing/2010/main" val="0"/>
              </a:ext>
            </a:extLst>
          </a:blip>
          <a:srcRect t="62424"/>
          <a:stretch/>
        </p:blipFill>
        <p:spPr bwMode="auto">
          <a:xfrm>
            <a:off x="351527" y="1844824"/>
            <a:ext cx="8424935" cy="2855933"/>
          </a:xfrm>
          <a:prstGeom prst="rect">
            <a:avLst/>
          </a:prstGeom>
          <a:noFill/>
          <a:ln>
            <a:noFill/>
          </a:ln>
        </p:spPr>
      </p:pic>
      <p:sp>
        <p:nvSpPr>
          <p:cNvPr id="3" name="Rectángulo 2">
            <a:extLst>
              <a:ext uri="{FF2B5EF4-FFF2-40B4-BE49-F238E27FC236}">
                <a16:creationId xmlns:a16="http://schemas.microsoft.com/office/drawing/2014/main" xmlns="" id="{077839E0-5281-4A89-8FB1-5D486716D840}"/>
              </a:ext>
            </a:extLst>
          </p:cNvPr>
          <p:cNvSpPr/>
          <p:nvPr/>
        </p:nvSpPr>
        <p:spPr>
          <a:xfrm>
            <a:off x="683568" y="6125401"/>
            <a:ext cx="4522304" cy="323165"/>
          </a:xfrm>
          <a:prstGeom prst="rect">
            <a:avLst/>
          </a:prstGeom>
        </p:spPr>
        <p:txBody>
          <a:bodyPr wrap="square">
            <a:spAutoFit/>
          </a:bodyPr>
          <a:lstStyle/>
          <a:p>
            <a:pPr algn="just">
              <a:spcAft>
                <a:spcPts val="0"/>
              </a:spcAft>
            </a:pPr>
            <a:r>
              <a:rPr lang="es-ES" sz="750" dirty="0">
                <a:latin typeface="Century Gothic" panose="020B0502020202020204" pitchFamily="34" charset="0"/>
                <a:ea typeface="Calibri" panose="020F0502020204030204" pitchFamily="34" charset="0"/>
                <a:cs typeface="Times New Roman" panose="02020603050405020304" pitchFamily="18" charset="0"/>
              </a:rPr>
              <a:t>Cifras en millones de pesos</a:t>
            </a:r>
            <a:endParaRPr lang="es-CO" sz="750" dirty="0">
              <a:latin typeface="Arial" panose="020B0604020202020204" pitchFamily="34" charset="0"/>
              <a:ea typeface="Malgun Gothic" panose="020B0503020000020004" pitchFamily="34" charset="-127"/>
              <a:cs typeface="Times New Roman" panose="02020603050405020304" pitchFamily="18" charset="0"/>
            </a:endParaRPr>
          </a:p>
          <a:p>
            <a:r>
              <a:rPr lang="es-ES" sz="750" dirty="0">
                <a:latin typeface="Century Gothic" panose="020B0502020202020204" pitchFamily="34" charset="0"/>
                <a:ea typeface="Calibri" panose="020F0502020204030204" pitchFamily="34" charset="0"/>
                <a:cs typeface="Times New Roman" panose="02020603050405020304" pitchFamily="18" charset="0"/>
              </a:rPr>
              <a:t>Fuente: Gestión Financiera</a:t>
            </a:r>
            <a:endParaRPr lang="es-CO" sz="750" dirty="0"/>
          </a:p>
        </p:txBody>
      </p:sp>
      <p:pic>
        <p:nvPicPr>
          <p:cNvPr id="4" name="Imagen 1">
            <a:extLst>
              <a:ext uri="{FF2B5EF4-FFF2-40B4-BE49-F238E27FC236}">
                <a16:creationId xmlns:a16="http://schemas.microsoft.com/office/drawing/2014/main" xmlns="" id="{DE21FE07-CC3F-4ACA-A052-BCDF5A98CCD0}"/>
              </a:ext>
            </a:extLst>
          </p:cNvPr>
          <p:cNvPicPr/>
          <p:nvPr/>
        </p:nvPicPr>
        <p:blipFill rotWithShape="1">
          <a:blip r:embed="rId2">
            <a:extLst>
              <a:ext uri="{28A0092B-C50C-407E-A947-70E740481C1C}">
                <a14:useLocalDpi xmlns:a14="http://schemas.microsoft.com/office/drawing/2010/main" val="0"/>
              </a:ext>
            </a:extLst>
          </a:blip>
          <a:srcRect b="89928"/>
          <a:stretch/>
        </p:blipFill>
        <p:spPr bwMode="auto">
          <a:xfrm>
            <a:off x="351528" y="1124744"/>
            <a:ext cx="8424935" cy="720079"/>
          </a:xfrm>
          <a:prstGeom prst="rect">
            <a:avLst/>
          </a:prstGeom>
          <a:noFill/>
          <a:ln>
            <a:noFill/>
          </a:ln>
        </p:spPr>
      </p:pic>
    </p:spTree>
    <p:extLst>
      <p:ext uri="{BB962C8B-B14F-4D97-AF65-F5344CB8AC3E}">
        <p14:creationId xmlns:p14="http://schemas.microsoft.com/office/powerpoint/2010/main" val="31796996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a"/>
          <p:cNvGraphicFramePr>
            <a:graphicFrameLocks noGrp="1"/>
          </p:cNvGraphicFramePr>
          <p:nvPr>
            <p:extLst/>
          </p:nvPr>
        </p:nvGraphicFramePr>
        <p:xfrm>
          <a:off x="611560" y="1412777"/>
          <a:ext cx="7886701" cy="3825828"/>
        </p:xfrm>
        <a:graphic>
          <a:graphicData uri="http://schemas.openxmlformats.org/drawingml/2006/table">
            <a:tbl>
              <a:tblPr/>
              <a:tblGrid>
                <a:gridCol w="1691746"/>
                <a:gridCol w="1232297"/>
                <a:gridCol w="1232297"/>
                <a:gridCol w="1232297"/>
                <a:gridCol w="1232297"/>
                <a:gridCol w="1265767"/>
              </a:tblGrid>
              <a:tr h="221120">
                <a:tc gridSpan="6">
                  <a:txBody>
                    <a:bodyPr/>
                    <a:lstStyle/>
                    <a:p>
                      <a:pPr algn="ctr" fontAlgn="b"/>
                      <a:r>
                        <a:rPr lang="es-CO" sz="1000" b="1" i="0" u="none" strike="noStrike" dirty="0">
                          <a:solidFill>
                            <a:srgbClr val="000000"/>
                          </a:solidFill>
                          <a:effectLst/>
                          <a:latin typeface="Arial"/>
                        </a:rPr>
                        <a:t>RESUMEN FUENTES DE FINANCIACIÓN INICIAL -  GASTOS DE INVERSION - PLAN DE DESARROLLO 2020-2023</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193078">
                <a:tc>
                  <a:txBody>
                    <a:bodyPr/>
                    <a:lstStyle/>
                    <a:p>
                      <a:pPr algn="ctr" fontAlgn="b"/>
                      <a:r>
                        <a:rPr lang="es-CO" sz="1100" b="1" i="0" u="none" strike="noStrike">
                          <a:solidFill>
                            <a:srgbClr val="000000"/>
                          </a:solidFill>
                          <a:effectLst/>
                          <a:latin typeface="Calibri"/>
                        </a:rPr>
                        <a:t>ORIGEN RECURSOS</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ctr"/>
                      <a:r>
                        <a:rPr lang="es-CO" sz="1000" b="1" i="0" u="none" strike="noStrike">
                          <a:solidFill>
                            <a:srgbClr val="000000"/>
                          </a:solidFill>
                          <a:effectLst/>
                          <a:latin typeface="Arial"/>
                        </a:rPr>
                        <a:t>2020</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ctr"/>
                      <a:r>
                        <a:rPr lang="es-CO" sz="1000" b="1" i="0" u="none" strike="noStrike">
                          <a:solidFill>
                            <a:srgbClr val="000000"/>
                          </a:solidFill>
                          <a:effectLst/>
                          <a:latin typeface="Arial"/>
                        </a:rPr>
                        <a:t>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ctr"/>
                      <a:r>
                        <a:rPr lang="es-CO" sz="1000" b="1" i="0" u="none" strike="noStrike">
                          <a:solidFill>
                            <a:srgbClr val="000000"/>
                          </a:solidFill>
                          <a:effectLst/>
                          <a:latin typeface="Arial"/>
                        </a:rPr>
                        <a:t>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ctr"/>
                      <a:r>
                        <a:rPr lang="es-CO" sz="1000" b="1" i="0" u="none" strike="noStrike">
                          <a:solidFill>
                            <a:srgbClr val="000000"/>
                          </a:solidFill>
                          <a:effectLst/>
                          <a:latin typeface="Arial"/>
                        </a:rPr>
                        <a:t>2023</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
                      <a:r>
                        <a:rPr lang="es-CO" sz="1100" b="1" i="0" u="none" strike="noStrike">
                          <a:solidFill>
                            <a:srgbClr val="000000"/>
                          </a:solidFill>
                          <a:effectLst/>
                          <a:latin typeface="Calibri"/>
                        </a:rPr>
                        <a:t>TOTAL CUATRENIO</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r>
              <a:tr h="193078">
                <a:tc>
                  <a:txBody>
                    <a:bodyPr/>
                    <a:lstStyle/>
                    <a:p>
                      <a:pPr algn="l" fontAlgn="ctr"/>
                      <a:r>
                        <a:rPr lang="es-CO" sz="900" b="1" i="0" u="none" strike="noStrike">
                          <a:solidFill>
                            <a:srgbClr val="000000"/>
                          </a:solidFill>
                          <a:effectLst/>
                          <a:latin typeface="Arial"/>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1" i="0" u="none" strike="noStrike">
                          <a:solidFill>
                            <a:srgbClr val="000000"/>
                          </a:solidFill>
                          <a:effectLst/>
                          <a:latin typeface="Arial"/>
                        </a:rPr>
                        <a:t> </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1" i="0" u="none" strike="noStrike">
                          <a:solidFill>
                            <a:srgbClr val="000000"/>
                          </a:solidFill>
                          <a:effectLst/>
                          <a:latin typeface="Arial"/>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1" i="0" u="none" strike="noStrike">
                          <a:solidFill>
                            <a:srgbClr val="000000"/>
                          </a:solidFill>
                          <a:effectLst/>
                          <a:latin typeface="Arial"/>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1" i="0" u="none" strike="noStrike">
                          <a:solidFill>
                            <a:srgbClr val="000000"/>
                          </a:solidFill>
                          <a:effectLst/>
                          <a:latin typeface="Arial"/>
                        </a:rPr>
                        <a:t> </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100" b="1" i="0" u="none" strike="noStrike">
                          <a:solidFill>
                            <a:srgbClr val="000000"/>
                          </a:solidFill>
                          <a:effectLst/>
                          <a:latin typeface="Calibri"/>
                        </a:rPr>
                        <a:t>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8532">
                <a:tc>
                  <a:txBody>
                    <a:bodyPr/>
                    <a:lstStyle/>
                    <a:p>
                      <a:pPr algn="l" fontAlgn="b"/>
                      <a:r>
                        <a:rPr lang="es-CO" sz="1000" b="0" i="0" u="none" strike="noStrike">
                          <a:solidFill>
                            <a:srgbClr val="000000"/>
                          </a:solidFill>
                          <a:effectLst/>
                          <a:latin typeface="Arial"/>
                        </a:rPr>
                        <a:t>Recursos propios - Libre Inversión</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dirty="0">
                          <a:solidFill>
                            <a:srgbClr val="000000"/>
                          </a:solidFill>
                          <a:effectLst/>
                          <a:latin typeface="Arial"/>
                        </a:rPr>
                        <a:t>         40.844.399.245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36.347.773.519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35.588.424.149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37.345.455.344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1" i="0" u="none" strike="noStrike">
                          <a:solidFill>
                            <a:srgbClr val="000000"/>
                          </a:solidFill>
                          <a:effectLst/>
                          <a:latin typeface="Arial"/>
                        </a:rPr>
                        <a:t>        150.126.052.257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75526">
                <a:tc>
                  <a:txBody>
                    <a:bodyPr/>
                    <a:lstStyle/>
                    <a:p>
                      <a:pPr algn="l" fontAlgn="b"/>
                      <a:r>
                        <a:rPr lang="es-CO" sz="1000" b="0" i="0" u="none" strike="noStrike">
                          <a:solidFill>
                            <a:srgbClr val="000000"/>
                          </a:solidFill>
                          <a:effectLst/>
                          <a:latin typeface="Arial"/>
                        </a:rPr>
                        <a:t>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dirty="0">
                          <a:solidFill>
                            <a:srgbClr val="000000"/>
                          </a:solidFill>
                          <a:effectLst/>
                          <a:latin typeface="Arial"/>
                        </a:rPr>
                        <a:t>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1" i="0" u="none" strike="noStrike">
                          <a:solidFill>
                            <a:srgbClr val="000000"/>
                          </a:solidFill>
                          <a:effectLst/>
                          <a:latin typeface="Arial"/>
                        </a:rPr>
                        <a:t>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0590">
                <a:tc>
                  <a:txBody>
                    <a:bodyPr/>
                    <a:lstStyle/>
                    <a:p>
                      <a:pPr algn="l" fontAlgn="b"/>
                      <a:r>
                        <a:rPr lang="es-CO" sz="1000" b="0" i="0" u="none" strike="noStrike">
                          <a:solidFill>
                            <a:srgbClr val="000000"/>
                          </a:solidFill>
                          <a:effectLst/>
                          <a:latin typeface="Arial"/>
                        </a:rPr>
                        <a:t>Transferencias nacionales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b"/>
                      <a:r>
                        <a:rPr lang="es-CO" sz="1000" b="0" i="0" u="none" strike="noStrike">
                          <a:solidFill>
                            <a:srgbClr val="000000"/>
                          </a:solidFill>
                          <a:effectLst/>
                          <a:latin typeface="Arial"/>
                        </a:rPr>
                        <a:t>      6.382.024.293,00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b"/>
                      <a:r>
                        <a:rPr lang="es-CO" sz="1000" b="0" i="0" u="none" strike="noStrike">
                          <a:solidFill>
                            <a:srgbClr val="000000"/>
                          </a:solidFill>
                          <a:effectLst/>
                          <a:latin typeface="Arial"/>
                        </a:rPr>
                        <a:t>      6.605.395.143,26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b"/>
                      <a:r>
                        <a:rPr lang="es-CO" sz="1000" b="0" i="0" u="none" strike="noStrike">
                          <a:solidFill>
                            <a:srgbClr val="000000"/>
                          </a:solidFill>
                          <a:effectLst/>
                          <a:latin typeface="Arial"/>
                        </a:rPr>
                        <a:t>      6.836.583.973,27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b"/>
                      <a:r>
                        <a:rPr lang="es-CO" sz="1000" b="0" i="0" u="none" strike="noStrike">
                          <a:solidFill>
                            <a:srgbClr val="000000"/>
                          </a:solidFill>
                          <a:effectLst/>
                          <a:latin typeface="Arial"/>
                        </a:rPr>
                        <a:t>      7.075.864.412,33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b"/>
                      <a:r>
                        <a:rPr lang="es-CO" sz="1000" b="1" i="0" u="none" strike="noStrike">
                          <a:solidFill>
                            <a:srgbClr val="000000"/>
                          </a:solidFill>
                          <a:effectLst/>
                          <a:latin typeface="Arial"/>
                        </a:rPr>
                        <a:t>          26.899.867.822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263540">
                <a:tc>
                  <a:txBody>
                    <a:bodyPr/>
                    <a:lstStyle/>
                    <a:p>
                      <a:pPr algn="l" fontAlgn="b"/>
                      <a:r>
                        <a:rPr lang="es-CO" sz="1000" b="0" i="0" u="none" strike="noStrike">
                          <a:solidFill>
                            <a:srgbClr val="000000"/>
                          </a:solidFill>
                          <a:effectLst/>
                          <a:latin typeface="Arial"/>
                        </a:rPr>
                        <a:t>Recursso Propios Destinación Especifica (estampillas, fondos, recuros dest especifica) y (Valorizacion, recursos POT, Cargas y Beneficios, plusalia, Secciones, vip)</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19.506.750.000,00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61.041.281.285,27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67.250.288.436,76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21.923.069.607,42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1" i="0" u="none" strike="noStrike">
                          <a:solidFill>
                            <a:srgbClr val="000000"/>
                          </a:solidFill>
                          <a:effectLst/>
                          <a:latin typeface="Arial"/>
                        </a:rPr>
                        <a:t>        169.721.389.329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0590">
                <a:tc>
                  <a:txBody>
                    <a:bodyPr/>
                    <a:lstStyle/>
                    <a:p>
                      <a:pPr algn="l" fontAlgn="b"/>
                      <a:r>
                        <a:rPr lang="es-CO" sz="1000" b="0" i="0" u="none" strike="noStrike">
                          <a:solidFill>
                            <a:srgbClr val="000000"/>
                          </a:solidFill>
                          <a:effectLst/>
                          <a:latin typeface="Arial"/>
                        </a:rPr>
                        <a:t>Cofinanciacion y A.P:P</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000" b="1" i="0" u="none" strike="noStrike">
                          <a:solidFill>
                            <a:srgbClr val="000000"/>
                          </a:solidFill>
                          <a:effectLst/>
                          <a:latin typeface="Arial"/>
                        </a:rPr>
                        <a:t>                             -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768654">
                <a:tc>
                  <a:txBody>
                    <a:bodyPr/>
                    <a:lstStyle/>
                    <a:p>
                      <a:pPr algn="l" fontAlgn="b"/>
                      <a:r>
                        <a:rPr lang="es-CO" sz="1000" b="0" i="0" u="none" strike="noStrike">
                          <a:solidFill>
                            <a:srgbClr val="000000"/>
                          </a:solidFill>
                          <a:effectLst/>
                          <a:latin typeface="Arial"/>
                        </a:rPr>
                        <a:t>Otras Funtes (Rendimientos fros, Rec Credito,  otras transferencias nacionales y dptales y otros)</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5.688.124.906,00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15.104.700.277,71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20.282.591.287,43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1000" b="0" i="0" u="none" strike="noStrike">
                          <a:solidFill>
                            <a:srgbClr val="000000"/>
                          </a:solidFill>
                          <a:effectLst/>
                          <a:latin typeface="Arial"/>
                        </a:rPr>
                        <a:t>    15.466.708.482,49 </a:t>
                      </a:r>
                    </a:p>
                  </a:txBody>
                  <a:tcPr marL="0" marR="0" marT="0"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O" sz="1000" b="1" i="0" u="none" strike="noStrike">
                          <a:solidFill>
                            <a:srgbClr val="000000"/>
                          </a:solidFill>
                          <a:effectLst/>
                          <a:latin typeface="Arial"/>
                        </a:rPr>
                        <a:t>          56.542.124.954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1120">
                <a:tc>
                  <a:txBody>
                    <a:bodyPr/>
                    <a:lstStyle/>
                    <a:p>
                      <a:pPr algn="l" fontAlgn="b"/>
                      <a:r>
                        <a:rPr lang="es-CO" sz="1000" b="1" i="0" u="none" strike="noStrike">
                          <a:solidFill>
                            <a:srgbClr val="000000"/>
                          </a:solidFill>
                          <a:effectLst/>
                          <a:latin typeface="Arial"/>
                        </a:rPr>
                        <a:t>TOTAL </a:t>
                      </a: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b"/>
                      <a:r>
                        <a:rPr lang="es-CO" sz="1000" b="1" i="0" u="none" strike="noStrike">
                          <a:solidFill>
                            <a:srgbClr val="000000"/>
                          </a:solidFill>
                          <a:effectLst/>
                          <a:latin typeface="Arial"/>
                        </a:rPr>
                        <a:t>    72.421.298.444,00 </a:t>
                      </a:r>
                    </a:p>
                  </a:txBody>
                  <a:tcPr marL="0" marR="0" marT="0"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b"/>
                      <a:r>
                        <a:rPr lang="es-CO" sz="1000" b="1" i="0" u="none" strike="noStrike">
                          <a:solidFill>
                            <a:srgbClr val="000000"/>
                          </a:solidFill>
                          <a:effectLst/>
                          <a:latin typeface="Arial"/>
                        </a:rPr>
                        <a:t>   119.099.150.225,60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b"/>
                      <a:r>
                        <a:rPr lang="es-CO" sz="1000" b="1" i="0" u="none" strike="noStrike">
                          <a:solidFill>
                            <a:srgbClr val="000000"/>
                          </a:solidFill>
                          <a:effectLst/>
                          <a:latin typeface="Arial"/>
                        </a:rPr>
                        <a:t>   129.957.887.846,48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b"/>
                      <a:r>
                        <a:rPr lang="es-CO" sz="1000" b="1" i="0" u="none" strike="noStrike">
                          <a:solidFill>
                            <a:srgbClr val="000000"/>
                          </a:solidFill>
                          <a:effectLst/>
                          <a:latin typeface="Arial"/>
                        </a:rPr>
                        <a:t>    81.811.097.846,22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c>
                  <a:txBody>
                    <a:bodyPr/>
                    <a:lstStyle/>
                    <a:p>
                      <a:pPr algn="l" fontAlgn="b"/>
                      <a:r>
                        <a:rPr lang="es-CO" sz="1000" b="1" i="0" u="none" strike="noStrike" dirty="0">
                          <a:solidFill>
                            <a:srgbClr val="000000"/>
                          </a:solidFill>
                          <a:effectLst/>
                          <a:latin typeface="Arial"/>
                        </a:rPr>
                        <a:t>   403.289.434.362,30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00"/>
                    </a:solidFill>
                  </a:tcPr>
                </a:tc>
              </a:tr>
            </a:tbl>
          </a:graphicData>
        </a:graphic>
      </p:graphicFrame>
    </p:spTree>
    <p:extLst>
      <p:ext uri="{BB962C8B-B14F-4D97-AF65-F5344CB8AC3E}">
        <p14:creationId xmlns:p14="http://schemas.microsoft.com/office/powerpoint/2010/main" val="23283017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xmlns="" id="{0C022783-B4AC-47A2-BBB6-72DCC8902004}"/>
              </a:ext>
            </a:extLst>
          </p:cNvPr>
          <p:cNvSpPr/>
          <p:nvPr/>
        </p:nvSpPr>
        <p:spPr>
          <a:xfrm>
            <a:off x="1187624" y="5300426"/>
            <a:ext cx="6768752" cy="1200329"/>
          </a:xfrm>
          <a:prstGeom prst="rect">
            <a:avLst/>
          </a:prstGeom>
        </p:spPr>
        <p:txBody>
          <a:bodyPr wrap="square">
            <a:spAutoFit/>
          </a:bodyPr>
          <a:lstStyle/>
          <a:p>
            <a:pPr algn="just" defTabSz="685800">
              <a:lnSpc>
                <a:spcPct val="90000"/>
              </a:lnSpc>
              <a:spcBef>
                <a:spcPct val="0"/>
              </a:spcBef>
            </a:pPr>
            <a:r>
              <a:rPr lang="es-CO" sz="2000" dirty="0" smtClean="0"/>
              <a:t>Se tiene previsto, realizar aplazamiento del presupuesto de gastos, financiado con ICLD, por efectos de la disminución en el recaudo de unos impuestos (Predial, ICA) por efectos declive en la economía  por el COVID-19</a:t>
            </a:r>
            <a:endParaRPr lang="es-CO" sz="2500" b="1" dirty="0">
              <a:latin typeface="Myriad Pro" panose="020B0503030403020204" pitchFamily="34" charset="0"/>
              <a:ea typeface="+mj-ea"/>
              <a:cs typeface="+mj-cs"/>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268760"/>
            <a:ext cx="7272808" cy="403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9387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846BAE0F-800D-5840-AE09-1410F9248E2A}"/>
              </a:ext>
            </a:extLst>
          </p:cNvPr>
          <p:cNvSpPr>
            <a:spLocks noGrp="1"/>
          </p:cNvSpPr>
          <p:nvPr>
            <p:ph type="ctrTitle"/>
          </p:nvPr>
        </p:nvSpPr>
        <p:spPr>
          <a:xfrm>
            <a:off x="1043608" y="3212976"/>
            <a:ext cx="6858000" cy="990821"/>
          </a:xfrm>
        </p:spPr>
        <p:txBody>
          <a:bodyPr/>
          <a:lstStyle/>
          <a:p>
            <a:r>
              <a:rPr lang="es-CO" dirty="0" smtClean="0"/>
              <a:t>Plan de Desarrollo  </a:t>
            </a:r>
            <a:r>
              <a:rPr lang="es-CO" dirty="0"/>
              <a:t/>
            </a:r>
            <a:br>
              <a:rPr lang="es-CO" dirty="0"/>
            </a:br>
            <a:r>
              <a:rPr lang="es-CO" dirty="0" smtClean="0"/>
              <a:t>2020 – 2023</a:t>
            </a:r>
            <a:br>
              <a:rPr lang="es-CO" dirty="0" smtClean="0"/>
            </a:br>
            <a:r>
              <a:rPr lang="es-CO" dirty="0" smtClean="0"/>
              <a:t>Plan Plurianual de Inversiones</a:t>
            </a:r>
            <a:r>
              <a:rPr lang="es-CO" dirty="0"/>
              <a:t/>
            </a:r>
            <a:br>
              <a:rPr lang="es-CO" dirty="0"/>
            </a:br>
            <a:endParaRPr lang="es-CO" sz="2800" dirty="0"/>
          </a:p>
        </p:txBody>
      </p:sp>
      <p:sp>
        <p:nvSpPr>
          <p:cNvPr id="3" name="Subtítulo 2">
            <a:extLst>
              <a:ext uri="{FF2B5EF4-FFF2-40B4-BE49-F238E27FC236}">
                <a16:creationId xmlns:a16="http://schemas.microsoft.com/office/drawing/2014/main" xmlns="" id="{52715C4B-59CE-FB46-B2CC-E198D00FBF02}"/>
              </a:ext>
            </a:extLst>
          </p:cNvPr>
          <p:cNvSpPr>
            <a:spLocks noGrp="1"/>
          </p:cNvSpPr>
          <p:nvPr>
            <p:ph type="subTitle" idx="1"/>
          </p:nvPr>
        </p:nvSpPr>
        <p:spPr>
          <a:xfrm>
            <a:off x="1187624" y="4293096"/>
            <a:ext cx="6858000" cy="365126"/>
          </a:xfrm>
        </p:spPr>
        <p:txBody>
          <a:bodyPr>
            <a:noAutofit/>
          </a:bodyPr>
          <a:lstStyle/>
          <a:p>
            <a:r>
              <a:rPr lang="es-CO" sz="2800" b="1" dirty="0" smtClean="0"/>
              <a:t>Secretaría de Planeación </a:t>
            </a:r>
            <a:endParaRPr lang="es-CO" sz="2800" b="1" dirty="0"/>
          </a:p>
        </p:txBody>
      </p:sp>
    </p:spTree>
    <p:extLst>
      <p:ext uri="{BB962C8B-B14F-4D97-AF65-F5344CB8AC3E}">
        <p14:creationId xmlns:p14="http://schemas.microsoft.com/office/powerpoint/2010/main" val="42833828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571808" y="1430710"/>
            <a:ext cx="7784360" cy="516103"/>
          </a:xfrm>
        </p:spPr>
        <p:txBody>
          <a:bodyPr/>
          <a:lstStyle/>
          <a:p>
            <a:pPr lvl="0" algn="ctr"/>
            <a:r>
              <a:rPr lang="es-CO" dirty="0" smtClean="0"/>
              <a:t/>
            </a:r>
            <a:br>
              <a:rPr lang="es-CO" dirty="0" smtClean="0"/>
            </a:br>
            <a:r>
              <a:rPr lang="es-CO" sz="2800" dirty="0" smtClean="0">
                <a:solidFill>
                  <a:schemeClr val="accent6"/>
                </a:solidFill>
              </a:rPr>
              <a:t>Plan Plurianual de Inversiones </a:t>
            </a:r>
            <a:br>
              <a:rPr lang="es-CO" sz="2800" dirty="0" smtClean="0">
                <a:solidFill>
                  <a:schemeClr val="accent6"/>
                </a:solidFill>
              </a:rPr>
            </a:br>
            <a:r>
              <a:rPr lang="es-CO" sz="2800" dirty="0" smtClean="0">
                <a:solidFill>
                  <a:schemeClr val="accent6"/>
                </a:solidFill>
              </a:rPr>
              <a:t>Plan de Desarrollo Territorial 2020- 2023 </a:t>
            </a:r>
            <a:r>
              <a:rPr lang="es-CO" sz="2800" dirty="0">
                <a:solidFill>
                  <a:srgbClr val="92D050"/>
                </a:solidFill>
              </a:rPr>
              <a:t/>
            </a:r>
            <a:br>
              <a:rPr lang="es-CO" sz="2800" dirty="0">
                <a:solidFill>
                  <a:srgbClr val="92D050"/>
                </a:solidFill>
              </a:rPr>
            </a:br>
            <a:endParaRPr lang="es-CO" sz="2800" dirty="0">
              <a:solidFill>
                <a:srgbClr val="92D050"/>
              </a:solidFill>
            </a:endParaRPr>
          </a:p>
        </p:txBody>
      </p:sp>
      <p:sp>
        <p:nvSpPr>
          <p:cNvPr id="3" name="2 Rectángulo redondeado"/>
          <p:cNvSpPr/>
          <p:nvPr/>
        </p:nvSpPr>
        <p:spPr>
          <a:xfrm>
            <a:off x="323528" y="2276872"/>
            <a:ext cx="8280920" cy="1224136"/>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2400" b="1" dirty="0" smtClean="0"/>
              <a:t>Comprende la </a:t>
            </a:r>
            <a:r>
              <a:rPr lang="es-CO" sz="2400" b="1" dirty="0" err="1" smtClean="0"/>
              <a:t>anualización</a:t>
            </a:r>
            <a:r>
              <a:rPr lang="es-CO" sz="2400" b="1" dirty="0" smtClean="0"/>
              <a:t> de los recursos financieros que se destinarán para la financiación de los programas  identificados en la parte estratégica del Plan de Desarrollo   </a:t>
            </a:r>
            <a:endParaRPr lang="es-CO" sz="2400" b="1" dirty="0"/>
          </a:p>
        </p:txBody>
      </p:sp>
      <p:sp>
        <p:nvSpPr>
          <p:cNvPr id="5" name="4 CuadroTexto"/>
          <p:cNvSpPr txBox="1"/>
          <p:nvPr/>
        </p:nvSpPr>
        <p:spPr>
          <a:xfrm>
            <a:off x="365520" y="4401978"/>
            <a:ext cx="1944216" cy="830997"/>
          </a:xfrm>
          <a:prstGeom prst="rect">
            <a:avLst/>
          </a:prstGeom>
          <a:noFill/>
        </p:spPr>
        <p:txBody>
          <a:bodyPr wrap="square" rtlCol="0">
            <a:spAutoFit/>
          </a:bodyPr>
          <a:lstStyle/>
          <a:p>
            <a:pPr algn="ctr"/>
            <a:r>
              <a:rPr lang="es-CO" sz="2400" dirty="0" smtClean="0"/>
              <a:t>Sistema Presupuestal</a:t>
            </a:r>
            <a:endParaRPr lang="es-CO" sz="2400" dirty="0"/>
          </a:p>
        </p:txBody>
      </p:sp>
      <p:sp>
        <p:nvSpPr>
          <p:cNvPr id="6" name="5 Rectángulo"/>
          <p:cNvSpPr/>
          <p:nvPr/>
        </p:nvSpPr>
        <p:spPr>
          <a:xfrm>
            <a:off x="2915816" y="3933056"/>
            <a:ext cx="5400600" cy="43204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dirty="0" smtClean="0"/>
              <a:t>Plan Plurianual de Inversiones</a:t>
            </a:r>
            <a:endParaRPr lang="es-CO" dirty="0"/>
          </a:p>
        </p:txBody>
      </p:sp>
      <p:sp>
        <p:nvSpPr>
          <p:cNvPr id="7" name="6 Rectángulo"/>
          <p:cNvSpPr/>
          <p:nvPr/>
        </p:nvSpPr>
        <p:spPr>
          <a:xfrm>
            <a:off x="2941068" y="4509120"/>
            <a:ext cx="5400600" cy="43204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dirty="0" smtClean="0"/>
              <a:t>Plan Operativo Anual de Inversiones</a:t>
            </a:r>
            <a:endParaRPr lang="es-CO" dirty="0"/>
          </a:p>
        </p:txBody>
      </p:sp>
      <p:sp>
        <p:nvSpPr>
          <p:cNvPr id="8" name="7 Rectángulo"/>
          <p:cNvSpPr/>
          <p:nvPr/>
        </p:nvSpPr>
        <p:spPr>
          <a:xfrm>
            <a:off x="2941068" y="5155451"/>
            <a:ext cx="5400600" cy="432048"/>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dirty="0" smtClean="0"/>
              <a:t>Presupuesto Anual </a:t>
            </a:r>
            <a:endParaRPr lang="es-CO" dirty="0"/>
          </a:p>
        </p:txBody>
      </p:sp>
    </p:spTree>
    <p:extLst>
      <p:ext uri="{BB962C8B-B14F-4D97-AF65-F5344CB8AC3E}">
        <p14:creationId xmlns:p14="http://schemas.microsoft.com/office/powerpoint/2010/main" val="24441994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539552" y="1052736"/>
            <a:ext cx="7784360" cy="516103"/>
          </a:xfrm>
        </p:spPr>
        <p:txBody>
          <a:bodyPr/>
          <a:lstStyle/>
          <a:p>
            <a:pPr lvl="0" algn="ctr"/>
            <a:r>
              <a:rPr lang="es-CO" dirty="0" smtClean="0"/>
              <a:t/>
            </a:r>
            <a:br>
              <a:rPr lang="es-CO" dirty="0" smtClean="0"/>
            </a:br>
            <a:r>
              <a:rPr lang="es-CO" sz="2800" dirty="0" smtClean="0">
                <a:solidFill>
                  <a:schemeClr val="accent6"/>
                </a:solidFill>
              </a:rPr>
              <a:t>Estructura Plan de Desarrollo Territorial </a:t>
            </a:r>
            <a:r>
              <a:rPr lang="es-CO" sz="2800" dirty="0">
                <a:solidFill>
                  <a:srgbClr val="92D050"/>
                </a:solidFill>
              </a:rPr>
              <a:t/>
            </a:r>
            <a:br>
              <a:rPr lang="es-CO" sz="2800" dirty="0">
                <a:solidFill>
                  <a:srgbClr val="92D050"/>
                </a:solidFill>
              </a:rPr>
            </a:br>
            <a:endParaRPr lang="es-CO" sz="2800" dirty="0">
              <a:solidFill>
                <a:srgbClr val="92D050"/>
              </a:solidFill>
            </a:endParaRPr>
          </a:p>
        </p:txBody>
      </p:sp>
      <p:sp>
        <p:nvSpPr>
          <p:cNvPr id="3" name="2 Rectángulo redondeado"/>
          <p:cNvSpPr/>
          <p:nvPr/>
        </p:nvSpPr>
        <p:spPr>
          <a:xfrm>
            <a:off x="215516" y="1700808"/>
            <a:ext cx="2448272" cy="72008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dirty="0" smtClean="0"/>
              <a:t>LÍNEA ESTRATÉGICA</a:t>
            </a:r>
            <a:endParaRPr lang="es-CO" dirty="0"/>
          </a:p>
        </p:txBody>
      </p:sp>
      <p:sp>
        <p:nvSpPr>
          <p:cNvPr id="4" name="3 Rectángulo redondeado"/>
          <p:cNvSpPr/>
          <p:nvPr/>
        </p:nvSpPr>
        <p:spPr>
          <a:xfrm>
            <a:off x="1187624" y="2636912"/>
            <a:ext cx="2376264" cy="72008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dirty="0" smtClean="0"/>
              <a:t>DIMENSIONES</a:t>
            </a:r>
            <a:endParaRPr lang="es-CO" dirty="0"/>
          </a:p>
        </p:txBody>
      </p:sp>
      <p:sp>
        <p:nvSpPr>
          <p:cNvPr id="5" name="4 Rectángulo redondeado"/>
          <p:cNvSpPr/>
          <p:nvPr/>
        </p:nvSpPr>
        <p:spPr>
          <a:xfrm>
            <a:off x="1724869" y="3535321"/>
            <a:ext cx="2376264" cy="72008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dirty="0" smtClean="0"/>
              <a:t>PROGRAMAS</a:t>
            </a:r>
            <a:endParaRPr lang="es-CO" dirty="0"/>
          </a:p>
        </p:txBody>
      </p:sp>
      <p:sp>
        <p:nvSpPr>
          <p:cNvPr id="6" name="5 Rectángulo redondeado"/>
          <p:cNvSpPr/>
          <p:nvPr/>
        </p:nvSpPr>
        <p:spPr>
          <a:xfrm>
            <a:off x="2915816" y="4434191"/>
            <a:ext cx="2376264" cy="72008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dirty="0" smtClean="0"/>
              <a:t>ESTRATEGIAS</a:t>
            </a:r>
            <a:endParaRPr lang="es-CO" dirty="0"/>
          </a:p>
        </p:txBody>
      </p:sp>
      <p:sp>
        <p:nvSpPr>
          <p:cNvPr id="7" name="6 Rectángulo redondeado"/>
          <p:cNvSpPr/>
          <p:nvPr/>
        </p:nvSpPr>
        <p:spPr>
          <a:xfrm>
            <a:off x="4572000" y="5353944"/>
            <a:ext cx="2376264" cy="72008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dirty="0" smtClean="0"/>
              <a:t>METAS</a:t>
            </a:r>
            <a:endParaRPr lang="es-CO" dirty="0"/>
          </a:p>
        </p:txBody>
      </p:sp>
    </p:spTree>
    <p:extLst>
      <p:ext uri="{BB962C8B-B14F-4D97-AF65-F5344CB8AC3E}">
        <p14:creationId xmlns:p14="http://schemas.microsoft.com/office/powerpoint/2010/main" val="23124918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1526976" y="1340768"/>
            <a:ext cx="6128176" cy="516103"/>
          </a:xfrm>
        </p:spPr>
        <p:txBody>
          <a:bodyPr/>
          <a:lstStyle/>
          <a:p>
            <a:pPr lvl="0" algn="ctr"/>
            <a:r>
              <a:rPr lang="es-CO" dirty="0" smtClean="0"/>
              <a:t/>
            </a:r>
            <a:br>
              <a:rPr lang="es-CO" dirty="0" smtClean="0"/>
            </a:br>
            <a:r>
              <a:rPr lang="es-CO" sz="2800" dirty="0" smtClean="0">
                <a:solidFill>
                  <a:schemeClr val="accent6"/>
                </a:solidFill>
              </a:rPr>
              <a:t>Estructura Plan de Desarrollo </a:t>
            </a:r>
            <a:r>
              <a:rPr lang="es-CO" sz="2800" dirty="0">
                <a:solidFill>
                  <a:srgbClr val="92D050"/>
                </a:solidFill>
              </a:rPr>
              <a:t/>
            </a:r>
            <a:br>
              <a:rPr lang="es-CO" sz="2800" dirty="0">
                <a:solidFill>
                  <a:srgbClr val="92D050"/>
                </a:solidFill>
              </a:rPr>
            </a:br>
            <a:endParaRPr lang="es-CO" sz="2800" dirty="0">
              <a:solidFill>
                <a:srgbClr val="92D05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653" y="2060848"/>
            <a:ext cx="7416823" cy="382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725695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463796" y="1484784"/>
            <a:ext cx="7784360" cy="516103"/>
          </a:xfrm>
        </p:spPr>
        <p:txBody>
          <a:bodyPr/>
          <a:lstStyle/>
          <a:p>
            <a:pPr lvl="0" algn="ctr"/>
            <a:r>
              <a:rPr lang="es-CO" dirty="0" smtClean="0"/>
              <a:t/>
            </a:r>
            <a:br>
              <a:rPr lang="es-CO" dirty="0" smtClean="0"/>
            </a:br>
            <a:r>
              <a:rPr lang="es-CO" sz="2800" dirty="0" smtClean="0">
                <a:solidFill>
                  <a:schemeClr val="accent6"/>
                </a:solidFill>
              </a:rPr>
              <a:t>INVERSIÓN </a:t>
            </a:r>
            <a:br>
              <a:rPr lang="es-CO" sz="2800" dirty="0" smtClean="0">
                <a:solidFill>
                  <a:schemeClr val="accent6"/>
                </a:solidFill>
              </a:rPr>
            </a:br>
            <a:r>
              <a:rPr lang="es-CO" sz="2800" dirty="0" smtClean="0">
                <a:solidFill>
                  <a:schemeClr val="accent6"/>
                </a:solidFill>
              </a:rPr>
              <a:t>PLAN DE DESARROLLO TERRITORIAL </a:t>
            </a:r>
            <a:r>
              <a:rPr lang="es-CO" sz="2800" dirty="0">
                <a:solidFill>
                  <a:srgbClr val="92D050"/>
                </a:solidFill>
              </a:rPr>
              <a:t/>
            </a:r>
            <a:br>
              <a:rPr lang="es-CO" sz="2800" dirty="0">
                <a:solidFill>
                  <a:srgbClr val="92D050"/>
                </a:solidFill>
              </a:rPr>
            </a:br>
            <a:endParaRPr lang="es-CO" sz="2800" dirty="0">
              <a:solidFill>
                <a:srgbClr val="92D050"/>
              </a:solidFill>
            </a:endParaRPr>
          </a:p>
        </p:txBody>
      </p:sp>
      <p:sp>
        <p:nvSpPr>
          <p:cNvPr id="3" name="2 Rectángulo redondeado"/>
          <p:cNvSpPr/>
          <p:nvPr/>
        </p:nvSpPr>
        <p:spPr>
          <a:xfrm>
            <a:off x="3131840" y="2204864"/>
            <a:ext cx="2448272" cy="72008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dirty="0" smtClean="0"/>
              <a:t>$403.289.434.362,91</a:t>
            </a:r>
            <a:endParaRPr lang="es-CO" dirty="0"/>
          </a:p>
        </p:txBody>
      </p:sp>
      <p:sp>
        <p:nvSpPr>
          <p:cNvPr id="8" name="Título 1">
            <a:extLst>
              <a:ext uri="{FF2B5EF4-FFF2-40B4-BE49-F238E27FC236}">
                <a16:creationId xmlns="" xmlns:a16="http://schemas.microsoft.com/office/drawing/2014/main" id="{CC1FB3BB-EE1C-1D47-8DB9-3C60E0CE117B}"/>
              </a:ext>
            </a:extLst>
          </p:cNvPr>
          <p:cNvSpPr txBox="1">
            <a:spLocks/>
          </p:cNvSpPr>
          <p:nvPr/>
        </p:nvSpPr>
        <p:spPr>
          <a:xfrm>
            <a:off x="827584" y="3147195"/>
            <a:ext cx="7784360" cy="516103"/>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lang="es-CO" sz="2400" b="1" kern="1200" dirty="0">
                <a:solidFill>
                  <a:schemeClr val="tx1">
                    <a:lumMod val="65000"/>
                    <a:lumOff val="35000"/>
                  </a:schemeClr>
                </a:solidFill>
                <a:latin typeface="Myriad Pro" panose="020B0503030403020204" pitchFamily="34" charset="0"/>
                <a:ea typeface="+mj-ea"/>
                <a:cs typeface="+mj-cs"/>
              </a:defRPr>
            </a:lvl1pPr>
          </a:lstStyle>
          <a:p>
            <a:pPr algn="ctr"/>
            <a:r>
              <a:rPr lang="es-CO" dirty="0" smtClean="0"/>
              <a:t/>
            </a:r>
            <a:br>
              <a:rPr lang="es-CO" dirty="0" smtClean="0"/>
            </a:br>
            <a:r>
              <a:rPr lang="es-CO" sz="2800" dirty="0" smtClean="0">
                <a:solidFill>
                  <a:schemeClr val="accent6"/>
                </a:solidFill>
              </a:rPr>
              <a:t>LÍNEAS ESTRATÉGICAS </a:t>
            </a:r>
            <a:r>
              <a:rPr lang="es-CO" sz="2800" dirty="0" smtClean="0">
                <a:solidFill>
                  <a:srgbClr val="92D050"/>
                </a:solidFill>
              </a:rPr>
              <a:t/>
            </a:r>
            <a:br>
              <a:rPr lang="es-CO" sz="2800" dirty="0" smtClean="0">
                <a:solidFill>
                  <a:srgbClr val="92D050"/>
                </a:solidFill>
              </a:rPr>
            </a:br>
            <a:endParaRPr lang="es-CO" sz="2800" dirty="0">
              <a:solidFill>
                <a:srgbClr val="92D050"/>
              </a:solidFill>
            </a:endParaRPr>
          </a:p>
        </p:txBody>
      </p:sp>
      <p:sp>
        <p:nvSpPr>
          <p:cNvPr id="9" name="8 Rectángulo redondeado"/>
          <p:cNvSpPr/>
          <p:nvPr/>
        </p:nvSpPr>
        <p:spPr>
          <a:xfrm>
            <a:off x="107504" y="3789039"/>
            <a:ext cx="2664296"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Avancemos en Seguridad  con Inversión Social,  en Educación, Salud, Cultura y Deporte </a:t>
            </a:r>
            <a:endParaRPr lang="es-CO" sz="1300" dirty="0"/>
          </a:p>
        </p:txBody>
      </p:sp>
      <p:sp>
        <p:nvSpPr>
          <p:cNvPr id="12" name="11 Rectángulo redondeado"/>
          <p:cNvSpPr/>
          <p:nvPr/>
        </p:nvSpPr>
        <p:spPr>
          <a:xfrm>
            <a:off x="2919564" y="3809827"/>
            <a:ext cx="180020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Avancemos en Desarrollo Territorial</a:t>
            </a:r>
            <a:endParaRPr lang="es-CO" sz="1300" dirty="0"/>
          </a:p>
        </p:txBody>
      </p:sp>
      <p:sp>
        <p:nvSpPr>
          <p:cNvPr id="13" name="12 Rectángulo redondeado"/>
          <p:cNvSpPr/>
          <p:nvPr/>
        </p:nvSpPr>
        <p:spPr>
          <a:xfrm>
            <a:off x="4860032" y="3798681"/>
            <a:ext cx="180020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Avancemos  en Medio Ambiente Sostenible</a:t>
            </a:r>
            <a:endParaRPr lang="es-CO" sz="1300" dirty="0"/>
          </a:p>
        </p:txBody>
      </p:sp>
      <p:sp>
        <p:nvSpPr>
          <p:cNvPr id="14" name="13 Rectángulo redondeado"/>
          <p:cNvSpPr/>
          <p:nvPr/>
        </p:nvSpPr>
        <p:spPr>
          <a:xfrm>
            <a:off x="6964144" y="3834426"/>
            <a:ext cx="180020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Avancemos en Desarrollo Económico e Institucional</a:t>
            </a:r>
            <a:endParaRPr lang="es-CO" sz="1300" dirty="0"/>
          </a:p>
        </p:txBody>
      </p:sp>
      <p:sp>
        <p:nvSpPr>
          <p:cNvPr id="15" name="14 Rectángulo redondeado"/>
          <p:cNvSpPr/>
          <p:nvPr/>
        </p:nvSpPr>
        <p:spPr>
          <a:xfrm>
            <a:off x="142411" y="5220323"/>
            <a:ext cx="2664296"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2000" dirty="0"/>
              <a:t>$</a:t>
            </a:r>
            <a:r>
              <a:rPr lang="es-CO" sz="2000" dirty="0" smtClean="0"/>
              <a:t> 193.972.455.700,06</a:t>
            </a:r>
          </a:p>
        </p:txBody>
      </p:sp>
      <p:sp>
        <p:nvSpPr>
          <p:cNvPr id="17" name="16 Rectángulo redondeado"/>
          <p:cNvSpPr/>
          <p:nvPr/>
        </p:nvSpPr>
        <p:spPr>
          <a:xfrm>
            <a:off x="2931664" y="5198600"/>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400" dirty="0"/>
              <a:t>$</a:t>
            </a:r>
            <a:r>
              <a:rPr lang="es-CO" sz="1400" dirty="0" smtClean="0"/>
              <a:t>175.829.996.874,30</a:t>
            </a:r>
            <a:endParaRPr lang="es-CO" sz="1400" dirty="0"/>
          </a:p>
        </p:txBody>
      </p:sp>
      <p:sp>
        <p:nvSpPr>
          <p:cNvPr id="18" name="17 Rectángulo redondeado"/>
          <p:cNvSpPr/>
          <p:nvPr/>
        </p:nvSpPr>
        <p:spPr>
          <a:xfrm>
            <a:off x="4860032" y="5209497"/>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8.198.610.141,42</a:t>
            </a:r>
            <a:endParaRPr lang="es-CO" sz="1300" dirty="0"/>
          </a:p>
        </p:txBody>
      </p:sp>
      <p:sp>
        <p:nvSpPr>
          <p:cNvPr id="19" name="18 Rectángulo redondeado"/>
          <p:cNvSpPr/>
          <p:nvPr/>
        </p:nvSpPr>
        <p:spPr>
          <a:xfrm>
            <a:off x="6964144" y="5216549"/>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25.288.371.647,11</a:t>
            </a:r>
            <a:endParaRPr lang="es-CO" sz="1300" dirty="0"/>
          </a:p>
        </p:txBody>
      </p:sp>
      <p:cxnSp>
        <p:nvCxnSpPr>
          <p:cNvPr id="21" name="20 Conector recto de flecha"/>
          <p:cNvCxnSpPr>
            <a:stCxn id="9" idx="2"/>
            <a:endCxn id="15" idx="0"/>
          </p:cNvCxnSpPr>
          <p:nvPr/>
        </p:nvCxnSpPr>
        <p:spPr>
          <a:xfrm>
            <a:off x="1439652" y="4402394"/>
            <a:ext cx="34907" cy="817929"/>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2" name="21 Conector recto de flecha"/>
          <p:cNvCxnSpPr>
            <a:stCxn id="12" idx="2"/>
            <a:endCxn id="17" idx="0"/>
          </p:cNvCxnSpPr>
          <p:nvPr/>
        </p:nvCxnSpPr>
        <p:spPr>
          <a:xfrm>
            <a:off x="3819664" y="4423182"/>
            <a:ext cx="12100" cy="77541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7" name="26 Conector recto de flecha"/>
          <p:cNvCxnSpPr/>
          <p:nvPr/>
        </p:nvCxnSpPr>
        <p:spPr>
          <a:xfrm>
            <a:off x="5704255" y="4412036"/>
            <a:ext cx="0" cy="797461"/>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1" name="30 Conector recto de flecha"/>
          <p:cNvCxnSpPr>
            <a:stCxn id="14" idx="2"/>
            <a:endCxn id="19" idx="0"/>
          </p:cNvCxnSpPr>
          <p:nvPr/>
        </p:nvCxnSpPr>
        <p:spPr>
          <a:xfrm>
            <a:off x="7864244" y="4447781"/>
            <a:ext cx="0" cy="76876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44422676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1619672" y="1268760"/>
            <a:ext cx="6128176" cy="516103"/>
          </a:xfrm>
        </p:spPr>
        <p:txBody>
          <a:bodyPr/>
          <a:lstStyle/>
          <a:p>
            <a:pPr lvl="0" algn="ctr"/>
            <a:r>
              <a:rPr lang="es-CO" dirty="0" smtClean="0"/>
              <a:t/>
            </a:r>
            <a:br>
              <a:rPr lang="es-CO" dirty="0" smtClean="0"/>
            </a:br>
            <a:r>
              <a:rPr lang="es-CO" sz="2800" dirty="0">
                <a:solidFill>
                  <a:schemeClr val="accent6"/>
                </a:solidFill>
              </a:rPr>
              <a:t>I</a:t>
            </a:r>
            <a:r>
              <a:rPr lang="es-CO" sz="2800" dirty="0" smtClean="0">
                <a:solidFill>
                  <a:schemeClr val="accent6"/>
                </a:solidFill>
              </a:rPr>
              <a:t>nversión por Línea Estratégica</a:t>
            </a:r>
            <a:r>
              <a:rPr lang="es-CO" sz="2800" dirty="0">
                <a:solidFill>
                  <a:srgbClr val="92D050"/>
                </a:solidFill>
              </a:rPr>
              <a:t/>
            </a:r>
            <a:br>
              <a:rPr lang="es-CO" sz="2800" dirty="0">
                <a:solidFill>
                  <a:srgbClr val="92D050"/>
                </a:solidFill>
              </a:rPr>
            </a:br>
            <a:endParaRPr lang="es-CO" sz="2800" dirty="0">
              <a:solidFill>
                <a:srgbClr val="92D050"/>
              </a:solidFill>
            </a:endParaRPr>
          </a:p>
        </p:txBody>
      </p:sp>
      <p:graphicFrame>
        <p:nvGraphicFramePr>
          <p:cNvPr id="3" name="3 Gráfico"/>
          <p:cNvGraphicFramePr>
            <a:graphicFrameLocks/>
          </p:cNvGraphicFramePr>
          <p:nvPr>
            <p:extLst>
              <p:ext uri="{D42A27DB-BD31-4B8C-83A1-F6EECF244321}">
                <p14:modId xmlns:p14="http://schemas.microsoft.com/office/powerpoint/2010/main" val="2940185983"/>
              </p:ext>
            </p:extLst>
          </p:nvPr>
        </p:nvGraphicFramePr>
        <p:xfrm>
          <a:off x="971600" y="1916832"/>
          <a:ext cx="6840760" cy="388843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535079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95536" y="1628800"/>
            <a:ext cx="8300548" cy="516103"/>
          </a:xfrm>
        </p:spPr>
        <p:txBody>
          <a:bodyPr/>
          <a:lstStyle/>
          <a:p>
            <a:pPr lvl="0" algn="ctr"/>
            <a:r>
              <a:rPr lang="es-CO" sz="1800" dirty="0" smtClean="0">
                <a:solidFill>
                  <a:schemeClr val="accent6"/>
                </a:solidFill>
              </a:rPr>
              <a:t>LINEA  ESTRATÉGICA 1.  </a:t>
            </a:r>
            <a:br>
              <a:rPr lang="es-CO" sz="1800" dirty="0" smtClean="0">
                <a:solidFill>
                  <a:schemeClr val="accent6"/>
                </a:solidFill>
              </a:rPr>
            </a:br>
            <a:r>
              <a:rPr lang="es-CO" sz="1800" dirty="0" smtClean="0">
                <a:solidFill>
                  <a:schemeClr val="accent6"/>
                </a:solidFill>
              </a:rPr>
              <a:t>Avancemos en Seguridad con Inversión Social, Educación Salud, </a:t>
            </a:r>
            <a:br>
              <a:rPr lang="es-CO" sz="1800" dirty="0" smtClean="0">
                <a:solidFill>
                  <a:schemeClr val="accent6"/>
                </a:solidFill>
              </a:rPr>
            </a:br>
            <a:r>
              <a:rPr lang="es-CO" sz="1800" dirty="0" smtClean="0">
                <a:solidFill>
                  <a:schemeClr val="accent6"/>
                </a:solidFill>
              </a:rPr>
              <a:t>Cultura y Deportes</a:t>
            </a:r>
            <a:br>
              <a:rPr lang="es-CO" sz="18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800" dirty="0" smtClean="0">
                <a:solidFill>
                  <a:schemeClr val="tx1"/>
                </a:solidFill>
              </a:rPr>
              <a:t>Dimensiones</a:t>
            </a:r>
            <a:r>
              <a:rPr lang="es-CO" sz="1800" dirty="0" smtClean="0">
                <a:solidFill>
                  <a:schemeClr val="accent6"/>
                </a:solidFill>
              </a:rPr>
              <a:t> </a:t>
            </a:r>
            <a:r>
              <a:rPr lang="es-CO" sz="1800" dirty="0">
                <a:solidFill>
                  <a:srgbClr val="92D050"/>
                </a:solidFill>
              </a:rPr>
              <a:t/>
            </a:r>
            <a:br>
              <a:rPr lang="es-CO" sz="1800" dirty="0">
                <a:solidFill>
                  <a:srgbClr val="92D050"/>
                </a:solidFill>
              </a:rPr>
            </a:br>
            <a:endParaRPr lang="es-CO" sz="1800" dirty="0">
              <a:solidFill>
                <a:srgbClr val="92D050"/>
              </a:solidFill>
            </a:endParaRPr>
          </a:p>
        </p:txBody>
      </p:sp>
      <p:sp>
        <p:nvSpPr>
          <p:cNvPr id="12" name="11 Rectángulo redondeado"/>
          <p:cNvSpPr/>
          <p:nvPr/>
        </p:nvSpPr>
        <p:spPr>
          <a:xfrm>
            <a:off x="260836" y="2258226"/>
            <a:ext cx="180020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Trabajamos en Seguridad y Convivencia</a:t>
            </a:r>
            <a:endParaRPr lang="es-CO" sz="1300" dirty="0"/>
          </a:p>
        </p:txBody>
      </p:sp>
      <p:sp>
        <p:nvSpPr>
          <p:cNvPr id="13" name="12 Rectángulo redondeado"/>
          <p:cNvSpPr/>
          <p:nvPr/>
        </p:nvSpPr>
        <p:spPr>
          <a:xfrm>
            <a:off x="2195736" y="2862054"/>
            <a:ext cx="180020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Trabajamos en Desarrollo Social</a:t>
            </a:r>
            <a:endParaRPr lang="es-CO" sz="1300" dirty="0"/>
          </a:p>
        </p:txBody>
      </p:sp>
      <p:sp>
        <p:nvSpPr>
          <p:cNvPr id="14" name="13 Rectángulo redondeado"/>
          <p:cNvSpPr/>
          <p:nvPr/>
        </p:nvSpPr>
        <p:spPr>
          <a:xfrm>
            <a:off x="4273774" y="2577431"/>
            <a:ext cx="180020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Trabajamos en Salud</a:t>
            </a:r>
            <a:endParaRPr lang="es-CO" sz="1300" dirty="0"/>
          </a:p>
        </p:txBody>
      </p:sp>
      <p:sp>
        <p:nvSpPr>
          <p:cNvPr id="17" name="16 Rectángulo redondeado"/>
          <p:cNvSpPr/>
          <p:nvPr/>
        </p:nvSpPr>
        <p:spPr>
          <a:xfrm>
            <a:off x="251520" y="3329413"/>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35.400.631.475,0</a:t>
            </a:r>
            <a:endParaRPr lang="es-CO" sz="1300" dirty="0"/>
          </a:p>
        </p:txBody>
      </p:sp>
      <p:sp>
        <p:nvSpPr>
          <p:cNvPr id="18" name="17 Rectángulo redondeado"/>
          <p:cNvSpPr/>
          <p:nvPr/>
        </p:nvSpPr>
        <p:spPr>
          <a:xfrm>
            <a:off x="2195736" y="3942525"/>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41.171.228.446,67</a:t>
            </a:r>
            <a:endParaRPr lang="es-CO" sz="1300" dirty="0"/>
          </a:p>
        </p:txBody>
      </p:sp>
      <p:sp>
        <p:nvSpPr>
          <p:cNvPr id="19" name="18 Rectángulo redondeado"/>
          <p:cNvSpPr/>
          <p:nvPr/>
        </p:nvSpPr>
        <p:spPr>
          <a:xfrm>
            <a:off x="4301346" y="3636090"/>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28.862.226.572,57</a:t>
            </a:r>
            <a:endParaRPr lang="es-CO" sz="1300" dirty="0"/>
          </a:p>
        </p:txBody>
      </p:sp>
      <p:cxnSp>
        <p:nvCxnSpPr>
          <p:cNvPr id="27" name="26 Conector recto de flecha"/>
          <p:cNvCxnSpPr>
            <a:stCxn id="13" idx="2"/>
            <a:endCxn id="18" idx="0"/>
          </p:cNvCxnSpPr>
          <p:nvPr/>
        </p:nvCxnSpPr>
        <p:spPr>
          <a:xfrm>
            <a:off x="3095836" y="3475409"/>
            <a:ext cx="0" cy="46711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31" name="30 Conector recto de flecha"/>
          <p:cNvCxnSpPr>
            <a:stCxn id="14" idx="2"/>
            <a:endCxn id="19" idx="0"/>
          </p:cNvCxnSpPr>
          <p:nvPr/>
        </p:nvCxnSpPr>
        <p:spPr>
          <a:xfrm>
            <a:off x="5173874" y="3190786"/>
            <a:ext cx="27572" cy="44530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3" name="22 Conector recto de flecha"/>
          <p:cNvCxnSpPr>
            <a:stCxn id="12" idx="2"/>
            <a:endCxn id="17" idx="0"/>
          </p:cNvCxnSpPr>
          <p:nvPr/>
        </p:nvCxnSpPr>
        <p:spPr>
          <a:xfrm flipH="1">
            <a:off x="1151620" y="2871581"/>
            <a:ext cx="9316" cy="45783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40" name="39 Rectángulo redondeado"/>
          <p:cNvSpPr/>
          <p:nvPr/>
        </p:nvSpPr>
        <p:spPr>
          <a:xfrm>
            <a:off x="6732240" y="2270753"/>
            <a:ext cx="180020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Trabajamos en Educación</a:t>
            </a:r>
            <a:endParaRPr lang="es-CO" sz="1300" dirty="0"/>
          </a:p>
        </p:txBody>
      </p:sp>
      <p:sp>
        <p:nvSpPr>
          <p:cNvPr id="41" name="40 Rectángulo redondeado"/>
          <p:cNvSpPr/>
          <p:nvPr/>
        </p:nvSpPr>
        <p:spPr>
          <a:xfrm>
            <a:off x="6732240" y="3350401"/>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57.461.180.550,50</a:t>
            </a:r>
            <a:endParaRPr lang="es-CO" sz="1300" dirty="0"/>
          </a:p>
        </p:txBody>
      </p:sp>
      <p:cxnSp>
        <p:nvCxnSpPr>
          <p:cNvPr id="42" name="41 Conector recto de flecha"/>
          <p:cNvCxnSpPr>
            <a:stCxn id="40" idx="2"/>
            <a:endCxn id="41" idx="0"/>
          </p:cNvCxnSpPr>
          <p:nvPr/>
        </p:nvCxnSpPr>
        <p:spPr>
          <a:xfrm>
            <a:off x="7632340" y="2884108"/>
            <a:ext cx="0" cy="46629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45" name="44 Rectángulo redondeado"/>
          <p:cNvSpPr/>
          <p:nvPr/>
        </p:nvSpPr>
        <p:spPr>
          <a:xfrm>
            <a:off x="260836" y="4365104"/>
            <a:ext cx="180020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Trabajamos en  Cultura y Patrimonio</a:t>
            </a:r>
            <a:endParaRPr lang="es-CO" sz="1300" dirty="0"/>
          </a:p>
        </p:txBody>
      </p:sp>
      <p:sp>
        <p:nvSpPr>
          <p:cNvPr id="46" name="45 Rectángulo redondeado"/>
          <p:cNvSpPr/>
          <p:nvPr/>
        </p:nvSpPr>
        <p:spPr>
          <a:xfrm>
            <a:off x="264140" y="5445224"/>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23.005.639.688,81</a:t>
            </a:r>
            <a:endParaRPr lang="es-CO" sz="1300" dirty="0"/>
          </a:p>
        </p:txBody>
      </p:sp>
      <p:cxnSp>
        <p:nvCxnSpPr>
          <p:cNvPr id="47" name="46 Conector recto de flecha"/>
          <p:cNvCxnSpPr>
            <a:stCxn id="45" idx="2"/>
            <a:endCxn id="46" idx="0"/>
          </p:cNvCxnSpPr>
          <p:nvPr/>
        </p:nvCxnSpPr>
        <p:spPr>
          <a:xfrm>
            <a:off x="1160936" y="4978459"/>
            <a:ext cx="3304" cy="46676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51" name="50 Rectángulo redondeado"/>
          <p:cNvSpPr/>
          <p:nvPr/>
        </p:nvSpPr>
        <p:spPr>
          <a:xfrm>
            <a:off x="5173874" y="4555880"/>
            <a:ext cx="2826938"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Trabajamos por el Deporte , la Recreación y la Actividad Física</a:t>
            </a:r>
            <a:endParaRPr lang="es-CO" sz="1300" dirty="0"/>
          </a:p>
        </p:txBody>
      </p:sp>
      <p:sp>
        <p:nvSpPr>
          <p:cNvPr id="52" name="51 Rectángulo redondeado"/>
          <p:cNvSpPr/>
          <p:nvPr/>
        </p:nvSpPr>
        <p:spPr>
          <a:xfrm>
            <a:off x="5724128" y="5596387"/>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8.071.548.966,5</a:t>
            </a:r>
            <a:endParaRPr lang="es-CO" sz="1300" dirty="0"/>
          </a:p>
        </p:txBody>
      </p:sp>
      <p:cxnSp>
        <p:nvCxnSpPr>
          <p:cNvPr id="53" name="52 Conector recto de flecha"/>
          <p:cNvCxnSpPr>
            <a:stCxn id="51" idx="2"/>
            <a:endCxn id="52" idx="0"/>
          </p:cNvCxnSpPr>
          <p:nvPr/>
        </p:nvCxnSpPr>
        <p:spPr>
          <a:xfrm>
            <a:off x="6587343" y="5169235"/>
            <a:ext cx="36885" cy="42715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6097781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1619672" y="1268760"/>
            <a:ext cx="6128176" cy="516103"/>
          </a:xfrm>
        </p:spPr>
        <p:txBody>
          <a:bodyPr/>
          <a:lstStyle/>
          <a:p>
            <a:pPr lvl="0" algn="ctr"/>
            <a:r>
              <a:rPr lang="es-CO" dirty="0" smtClean="0"/>
              <a:t/>
            </a:r>
            <a:br>
              <a:rPr lang="es-CO" dirty="0" smtClean="0"/>
            </a:br>
            <a:r>
              <a:rPr lang="es-CO" sz="2800" dirty="0">
                <a:solidFill>
                  <a:schemeClr val="accent6"/>
                </a:solidFill>
              </a:rPr>
              <a:t>I</a:t>
            </a:r>
            <a:r>
              <a:rPr lang="es-CO" sz="2800" dirty="0" smtClean="0">
                <a:solidFill>
                  <a:schemeClr val="accent6"/>
                </a:solidFill>
              </a:rPr>
              <a:t>nversión por Dimensiones Línea Estratégica 1.</a:t>
            </a:r>
            <a:r>
              <a:rPr lang="es-CO" sz="2800" dirty="0">
                <a:solidFill>
                  <a:srgbClr val="92D050"/>
                </a:solidFill>
              </a:rPr>
              <a:t/>
            </a:r>
            <a:br>
              <a:rPr lang="es-CO" sz="2800" dirty="0">
                <a:solidFill>
                  <a:srgbClr val="92D050"/>
                </a:solidFill>
              </a:rPr>
            </a:br>
            <a:endParaRPr lang="es-CO" sz="2800" dirty="0">
              <a:solidFill>
                <a:srgbClr val="92D050"/>
              </a:solidFill>
            </a:endParaRPr>
          </a:p>
        </p:txBody>
      </p:sp>
      <p:graphicFrame>
        <p:nvGraphicFramePr>
          <p:cNvPr id="3" name="2 Gráfico"/>
          <p:cNvGraphicFramePr>
            <a:graphicFrameLocks/>
          </p:cNvGraphicFramePr>
          <p:nvPr>
            <p:extLst>
              <p:ext uri="{D42A27DB-BD31-4B8C-83A1-F6EECF244321}">
                <p14:modId xmlns:p14="http://schemas.microsoft.com/office/powerpoint/2010/main" val="4057845371"/>
              </p:ext>
            </p:extLst>
          </p:nvPr>
        </p:nvGraphicFramePr>
        <p:xfrm>
          <a:off x="1115616" y="1664493"/>
          <a:ext cx="6768752" cy="457281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524965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95536" y="1628800"/>
            <a:ext cx="8300548" cy="516103"/>
          </a:xfrm>
        </p:spPr>
        <p:txBody>
          <a:bodyPr/>
          <a:lstStyle/>
          <a:p>
            <a:pPr lvl="0" algn="ctr"/>
            <a:r>
              <a:rPr lang="es-CO" sz="1800" dirty="0" smtClean="0">
                <a:solidFill>
                  <a:schemeClr val="accent6"/>
                </a:solidFill>
              </a:rPr>
              <a:t>LINEA  ESTRATÉGICA 2.  </a:t>
            </a:r>
            <a:br>
              <a:rPr lang="es-CO" sz="1800" dirty="0" smtClean="0">
                <a:solidFill>
                  <a:schemeClr val="accent6"/>
                </a:solidFill>
              </a:rPr>
            </a:br>
            <a:r>
              <a:rPr lang="es-CO" sz="1800" dirty="0" smtClean="0">
                <a:solidFill>
                  <a:schemeClr val="accent6"/>
                </a:solidFill>
              </a:rPr>
              <a:t>Avancemos en Desarrollo Territorial </a:t>
            </a:r>
            <a:br>
              <a:rPr lang="es-CO" sz="18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800" dirty="0" smtClean="0">
                <a:solidFill>
                  <a:schemeClr val="tx1"/>
                </a:solidFill>
              </a:rPr>
              <a:t>Dimensiones</a:t>
            </a:r>
            <a:r>
              <a:rPr lang="es-CO" sz="1800" dirty="0" smtClean="0">
                <a:solidFill>
                  <a:schemeClr val="accent6"/>
                </a:solidFill>
              </a:rPr>
              <a:t> </a:t>
            </a:r>
            <a:r>
              <a:rPr lang="es-CO" sz="1800" dirty="0">
                <a:solidFill>
                  <a:srgbClr val="92D050"/>
                </a:solidFill>
              </a:rPr>
              <a:t/>
            </a:r>
            <a:br>
              <a:rPr lang="es-CO" sz="1800" dirty="0">
                <a:solidFill>
                  <a:srgbClr val="92D050"/>
                </a:solidFill>
              </a:rPr>
            </a:br>
            <a:endParaRPr lang="es-CO" sz="1800" dirty="0">
              <a:solidFill>
                <a:srgbClr val="92D050"/>
              </a:solidFill>
            </a:endParaRPr>
          </a:p>
        </p:txBody>
      </p:sp>
      <p:sp>
        <p:nvSpPr>
          <p:cNvPr id="12" name="11 Rectángulo redondeado"/>
          <p:cNvSpPr/>
          <p:nvPr/>
        </p:nvSpPr>
        <p:spPr>
          <a:xfrm>
            <a:off x="260836" y="2504130"/>
            <a:ext cx="229494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Trabajamos en  Planeación  y Gestión del Territorio</a:t>
            </a:r>
            <a:endParaRPr lang="es-CO" sz="1300" dirty="0"/>
          </a:p>
        </p:txBody>
      </p:sp>
      <p:sp>
        <p:nvSpPr>
          <p:cNvPr id="13" name="12 Rectángulo redondeado"/>
          <p:cNvSpPr/>
          <p:nvPr/>
        </p:nvSpPr>
        <p:spPr>
          <a:xfrm>
            <a:off x="3491880" y="3429000"/>
            <a:ext cx="180020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Trabajamos en Infraestructura Vial  y Equipamiento Público</a:t>
            </a:r>
            <a:endParaRPr lang="es-CO" sz="1300" dirty="0"/>
          </a:p>
        </p:txBody>
      </p:sp>
      <p:sp>
        <p:nvSpPr>
          <p:cNvPr id="17" name="16 Rectángulo redondeado"/>
          <p:cNvSpPr/>
          <p:nvPr/>
        </p:nvSpPr>
        <p:spPr>
          <a:xfrm>
            <a:off x="508206" y="3755158"/>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15.403.368.219,21</a:t>
            </a:r>
            <a:endParaRPr lang="es-CO" sz="1300" dirty="0"/>
          </a:p>
        </p:txBody>
      </p:sp>
      <p:sp>
        <p:nvSpPr>
          <p:cNvPr id="18" name="17 Rectángulo redondeado"/>
          <p:cNvSpPr/>
          <p:nvPr/>
        </p:nvSpPr>
        <p:spPr>
          <a:xfrm>
            <a:off x="3491880" y="4581128"/>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151.292.978.939,62</a:t>
            </a:r>
            <a:endParaRPr lang="es-CO" sz="1300" dirty="0"/>
          </a:p>
        </p:txBody>
      </p:sp>
      <p:cxnSp>
        <p:nvCxnSpPr>
          <p:cNvPr id="27" name="26 Conector recto de flecha"/>
          <p:cNvCxnSpPr>
            <a:stCxn id="13" idx="2"/>
            <a:endCxn id="18" idx="0"/>
          </p:cNvCxnSpPr>
          <p:nvPr/>
        </p:nvCxnSpPr>
        <p:spPr>
          <a:xfrm>
            <a:off x="4391980" y="4042355"/>
            <a:ext cx="0" cy="53877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23" name="22 Conector recto de flecha"/>
          <p:cNvCxnSpPr>
            <a:stCxn id="12" idx="2"/>
            <a:endCxn id="17" idx="0"/>
          </p:cNvCxnSpPr>
          <p:nvPr/>
        </p:nvCxnSpPr>
        <p:spPr>
          <a:xfrm>
            <a:off x="1408306" y="3117485"/>
            <a:ext cx="0" cy="63767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40" name="39 Rectángulo redondeado"/>
          <p:cNvSpPr/>
          <p:nvPr/>
        </p:nvSpPr>
        <p:spPr>
          <a:xfrm>
            <a:off x="6740442" y="2504130"/>
            <a:ext cx="180020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Trabajamos en </a:t>
            </a:r>
            <a:r>
              <a:rPr lang="es-CO" sz="1300" dirty="0"/>
              <a:t> </a:t>
            </a:r>
            <a:r>
              <a:rPr lang="es-CO" sz="1300" dirty="0" smtClean="0"/>
              <a:t>Acceso a Servicios Públicos Esenciales</a:t>
            </a:r>
            <a:endParaRPr lang="es-CO" sz="1300" dirty="0"/>
          </a:p>
        </p:txBody>
      </p:sp>
      <p:sp>
        <p:nvSpPr>
          <p:cNvPr id="41" name="40 Rectángulo redondeado"/>
          <p:cNvSpPr/>
          <p:nvPr/>
        </p:nvSpPr>
        <p:spPr>
          <a:xfrm>
            <a:off x="6732240" y="3657077"/>
            <a:ext cx="180020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9.133.649.715,46</a:t>
            </a:r>
            <a:endParaRPr lang="es-CO" sz="1300" dirty="0"/>
          </a:p>
        </p:txBody>
      </p:sp>
      <p:cxnSp>
        <p:nvCxnSpPr>
          <p:cNvPr id="42" name="41 Conector recto de flecha"/>
          <p:cNvCxnSpPr>
            <a:stCxn id="40" idx="2"/>
            <a:endCxn id="41" idx="0"/>
          </p:cNvCxnSpPr>
          <p:nvPr/>
        </p:nvCxnSpPr>
        <p:spPr>
          <a:xfrm flipH="1">
            <a:off x="7632340" y="3117485"/>
            <a:ext cx="8202" cy="53959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7740904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1619672" y="1268760"/>
            <a:ext cx="6128176" cy="516103"/>
          </a:xfrm>
        </p:spPr>
        <p:txBody>
          <a:bodyPr/>
          <a:lstStyle/>
          <a:p>
            <a:pPr lvl="0" algn="ctr"/>
            <a:r>
              <a:rPr lang="es-CO" dirty="0" smtClean="0"/>
              <a:t/>
            </a:r>
            <a:br>
              <a:rPr lang="es-CO" dirty="0" smtClean="0"/>
            </a:br>
            <a:r>
              <a:rPr lang="es-CO" sz="2800" dirty="0">
                <a:solidFill>
                  <a:schemeClr val="accent6"/>
                </a:solidFill>
              </a:rPr>
              <a:t>I</a:t>
            </a:r>
            <a:r>
              <a:rPr lang="es-CO" sz="2800" dirty="0" smtClean="0">
                <a:solidFill>
                  <a:schemeClr val="accent6"/>
                </a:solidFill>
              </a:rPr>
              <a:t>nversión por Dimensiones Línea Estratégica 4.</a:t>
            </a:r>
            <a:r>
              <a:rPr lang="es-CO" sz="2800" dirty="0">
                <a:solidFill>
                  <a:srgbClr val="92D050"/>
                </a:solidFill>
              </a:rPr>
              <a:t/>
            </a:r>
            <a:br>
              <a:rPr lang="es-CO" sz="2800" dirty="0">
                <a:solidFill>
                  <a:srgbClr val="92D050"/>
                </a:solidFill>
              </a:rPr>
            </a:br>
            <a:endParaRPr lang="es-CO" sz="2800" dirty="0">
              <a:solidFill>
                <a:srgbClr val="92D050"/>
              </a:solidFill>
            </a:endParaRPr>
          </a:p>
        </p:txBody>
      </p:sp>
      <p:graphicFrame>
        <p:nvGraphicFramePr>
          <p:cNvPr id="3" name="3 Gráfico"/>
          <p:cNvGraphicFramePr>
            <a:graphicFrameLocks/>
          </p:cNvGraphicFramePr>
          <p:nvPr>
            <p:extLst>
              <p:ext uri="{D42A27DB-BD31-4B8C-83A1-F6EECF244321}">
                <p14:modId xmlns:p14="http://schemas.microsoft.com/office/powerpoint/2010/main" val="3169676252"/>
              </p:ext>
            </p:extLst>
          </p:nvPr>
        </p:nvGraphicFramePr>
        <p:xfrm>
          <a:off x="899592" y="1835943"/>
          <a:ext cx="7344816" cy="382530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4734611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23528" y="1779414"/>
            <a:ext cx="8300548" cy="516103"/>
          </a:xfrm>
        </p:spPr>
        <p:txBody>
          <a:bodyPr/>
          <a:lstStyle/>
          <a:p>
            <a:pPr lvl="0" algn="ctr"/>
            <a:r>
              <a:rPr lang="es-CO" sz="1800" dirty="0" smtClean="0">
                <a:solidFill>
                  <a:schemeClr val="accent6"/>
                </a:solidFill>
              </a:rPr>
              <a:t>LINEA  ESTRATÉGICA 3.  </a:t>
            </a:r>
            <a:br>
              <a:rPr lang="es-CO" sz="1800" dirty="0" smtClean="0">
                <a:solidFill>
                  <a:schemeClr val="accent6"/>
                </a:solidFill>
              </a:rPr>
            </a:br>
            <a:r>
              <a:rPr lang="es-CO" sz="1800" dirty="0" smtClean="0">
                <a:solidFill>
                  <a:schemeClr val="accent6"/>
                </a:solidFill>
              </a:rPr>
              <a:t>Avancemos en Medio Ambiente Sostenible</a:t>
            </a:r>
            <a:br>
              <a:rPr lang="es-CO" sz="18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800" dirty="0" smtClean="0">
                <a:solidFill>
                  <a:schemeClr val="tx1"/>
                </a:solidFill>
              </a:rPr>
              <a:t>Dimensiones</a:t>
            </a:r>
            <a:r>
              <a:rPr lang="es-CO" sz="1800" dirty="0" smtClean="0">
                <a:solidFill>
                  <a:schemeClr val="accent6"/>
                </a:solidFill>
              </a:rPr>
              <a:t> </a:t>
            </a:r>
            <a:r>
              <a:rPr lang="es-CO" sz="1800" dirty="0">
                <a:solidFill>
                  <a:srgbClr val="92D050"/>
                </a:solidFill>
              </a:rPr>
              <a:t/>
            </a:r>
            <a:br>
              <a:rPr lang="es-CO" sz="1800" dirty="0">
                <a:solidFill>
                  <a:srgbClr val="92D050"/>
                </a:solidFill>
              </a:rPr>
            </a:br>
            <a:endParaRPr lang="es-CO" sz="1800" dirty="0">
              <a:solidFill>
                <a:srgbClr val="92D050"/>
              </a:solidFill>
            </a:endParaRPr>
          </a:p>
        </p:txBody>
      </p:sp>
      <p:sp>
        <p:nvSpPr>
          <p:cNvPr id="13" name="12 Rectángulo redondeado"/>
          <p:cNvSpPr/>
          <p:nvPr/>
        </p:nvSpPr>
        <p:spPr>
          <a:xfrm>
            <a:off x="2771800" y="2852936"/>
            <a:ext cx="324036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dirty="0" smtClean="0"/>
              <a:t>Trabajamos por el Medio Ambiente</a:t>
            </a:r>
            <a:endParaRPr lang="es-CO" dirty="0"/>
          </a:p>
        </p:txBody>
      </p:sp>
      <p:sp>
        <p:nvSpPr>
          <p:cNvPr id="18" name="17 Rectángulo redondeado"/>
          <p:cNvSpPr/>
          <p:nvPr/>
        </p:nvSpPr>
        <p:spPr>
          <a:xfrm>
            <a:off x="2771800" y="4365104"/>
            <a:ext cx="324036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dirty="0"/>
              <a:t>$</a:t>
            </a:r>
            <a:r>
              <a:rPr lang="es-CO" dirty="0" smtClean="0"/>
              <a:t>8.052.562.813,92</a:t>
            </a:r>
            <a:endParaRPr lang="es-CO" dirty="0"/>
          </a:p>
        </p:txBody>
      </p:sp>
      <p:cxnSp>
        <p:nvCxnSpPr>
          <p:cNvPr id="27" name="26 Conector recto de flecha"/>
          <p:cNvCxnSpPr>
            <a:stCxn id="13" idx="2"/>
            <a:endCxn id="18" idx="0"/>
          </p:cNvCxnSpPr>
          <p:nvPr/>
        </p:nvCxnSpPr>
        <p:spPr>
          <a:xfrm>
            <a:off x="4391980" y="3466291"/>
            <a:ext cx="0" cy="89881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36183782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3004" y="1914262"/>
            <a:ext cx="8300548" cy="516103"/>
          </a:xfrm>
        </p:spPr>
        <p:txBody>
          <a:bodyPr/>
          <a:lstStyle/>
          <a:p>
            <a:pPr lvl="0" algn="ctr"/>
            <a:r>
              <a:rPr lang="es-CO" sz="1800" dirty="0" smtClean="0">
                <a:solidFill>
                  <a:schemeClr val="accent6"/>
                </a:solidFill>
              </a:rPr>
              <a:t>LINEA  ESTRATÉGICA 4.  </a:t>
            </a:r>
            <a:br>
              <a:rPr lang="es-CO" sz="1800" dirty="0" smtClean="0">
                <a:solidFill>
                  <a:schemeClr val="accent6"/>
                </a:solidFill>
              </a:rPr>
            </a:br>
            <a:r>
              <a:rPr lang="es-CO" sz="1800" dirty="0" smtClean="0">
                <a:solidFill>
                  <a:schemeClr val="accent6"/>
                </a:solidFill>
              </a:rPr>
              <a:t>Avancemos en Desarrollo Económico e Institucional </a:t>
            </a:r>
            <a:br>
              <a:rPr lang="es-CO" sz="18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800" dirty="0" smtClean="0">
                <a:solidFill>
                  <a:schemeClr val="tx1"/>
                </a:solidFill>
              </a:rPr>
              <a:t>Dimensiones</a:t>
            </a:r>
            <a:r>
              <a:rPr lang="es-CO" sz="1800" dirty="0" smtClean="0">
                <a:solidFill>
                  <a:schemeClr val="accent6"/>
                </a:solidFill>
              </a:rPr>
              <a:t> </a:t>
            </a:r>
            <a:r>
              <a:rPr lang="es-CO" sz="1800" dirty="0">
                <a:solidFill>
                  <a:srgbClr val="92D050"/>
                </a:solidFill>
              </a:rPr>
              <a:t/>
            </a:r>
            <a:br>
              <a:rPr lang="es-CO" sz="1800" dirty="0">
                <a:solidFill>
                  <a:srgbClr val="92D050"/>
                </a:solidFill>
              </a:rPr>
            </a:br>
            <a:endParaRPr lang="es-CO" sz="1800" dirty="0">
              <a:solidFill>
                <a:srgbClr val="92D050"/>
              </a:solidFill>
            </a:endParaRPr>
          </a:p>
        </p:txBody>
      </p:sp>
      <p:sp>
        <p:nvSpPr>
          <p:cNvPr id="12" name="11 Rectángulo redondeado"/>
          <p:cNvSpPr/>
          <p:nvPr/>
        </p:nvSpPr>
        <p:spPr>
          <a:xfrm>
            <a:off x="1043608" y="3043721"/>
            <a:ext cx="2592288"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Trabajamos en </a:t>
            </a:r>
            <a:r>
              <a:rPr lang="es-CO" sz="1300" dirty="0"/>
              <a:t> </a:t>
            </a:r>
            <a:r>
              <a:rPr lang="es-CO" sz="1300" dirty="0" smtClean="0"/>
              <a:t>Desarrollo Económico</a:t>
            </a:r>
            <a:endParaRPr lang="es-CO" sz="1300" dirty="0"/>
          </a:p>
        </p:txBody>
      </p:sp>
      <p:sp>
        <p:nvSpPr>
          <p:cNvPr id="17" name="16 Rectángulo redondeado"/>
          <p:cNvSpPr/>
          <p:nvPr/>
        </p:nvSpPr>
        <p:spPr>
          <a:xfrm>
            <a:off x="1043608" y="4270432"/>
            <a:ext cx="2592288"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dirty="0"/>
              <a:t>$</a:t>
            </a:r>
            <a:r>
              <a:rPr lang="es-CO" dirty="0" smtClean="0"/>
              <a:t>6.510.303.035,52</a:t>
            </a:r>
            <a:endParaRPr lang="es-CO" dirty="0"/>
          </a:p>
        </p:txBody>
      </p:sp>
      <p:cxnSp>
        <p:nvCxnSpPr>
          <p:cNvPr id="23" name="22 Conector recto de flecha"/>
          <p:cNvCxnSpPr>
            <a:stCxn id="12" idx="2"/>
            <a:endCxn id="17" idx="0"/>
          </p:cNvCxnSpPr>
          <p:nvPr/>
        </p:nvCxnSpPr>
        <p:spPr>
          <a:xfrm>
            <a:off x="2339752" y="3657076"/>
            <a:ext cx="0" cy="61335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40" name="39 Rectángulo redondeado"/>
          <p:cNvSpPr/>
          <p:nvPr/>
        </p:nvSpPr>
        <p:spPr>
          <a:xfrm>
            <a:off x="4572000" y="3043721"/>
            <a:ext cx="2520280" cy="6133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300" dirty="0" smtClean="0"/>
              <a:t>Trabajamos </a:t>
            </a:r>
            <a:r>
              <a:rPr lang="es-CO" sz="1300" dirty="0"/>
              <a:t> </a:t>
            </a:r>
            <a:r>
              <a:rPr lang="es-CO" sz="1300" dirty="0" smtClean="0"/>
              <a:t>por una Institucionalidad al Servicio de la Comunidad</a:t>
            </a:r>
            <a:endParaRPr lang="es-CO" sz="1300" dirty="0"/>
          </a:p>
        </p:txBody>
      </p:sp>
      <p:sp>
        <p:nvSpPr>
          <p:cNvPr id="41" name="40 Rectángulo redondeado"/>
          <p:cNvSpPr/>
          <p:nvPr/>
        </p:nvSpPr>
        <p:spPr>
          <a:xfrm>
            <a:off x="4572000" y="4270432"/>
            <a:ext cx="2520280" cy="613355"/>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dirty="0"/>
              <a:t>$</a:t>
            </a:r>
            <a:r>
              <a:rPr lang="es-CO" dirty="0" smtClean="0"/>
              <a:t>18.778.068.611,59</a:t>
            </a:r>
            <a:endParaRPr lang="es-CO" dirty="0"/>
          </a:p>
        </p:txBody>
      </p:sp>
      <p:cxnSp>
        <p:nvCxnSpPr>
          <p:cNvPr id="42" name="41 Conector recto de flecha"/>
          <p:cNvCxnSpPr>
            <a:stCxn id="40" idx="2"/>
            <a:endCxn id="41" idx="0"/>
          </p:cNvCxnSpPr>
          <p:nvPr/>
        </p:nvCxnSpPr>
        <p:spPr>
          <a:xfrm>
            <a:off x="5832140" y="3657076"/>
            <a:ext cx="0" cy="61335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5154446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1619672" y="1268760"/>
            <a:ext cx="6128176" cy="516103"/>
          </a:xfrm>
        </p:spPr>
        <p:txBody>
          <a:bodyPr/>
          <a:lstStyle/>
          <a:p>
            <a:pPr lvl="0" algn="ctr"/>
            <a:r>
              <a:rPr lang="es-CO" dirty="0" smtClean="0"/>
              <a:t/>
            </a:r>
            <a:br>
              <a:rPr lang="es-CO" dirty="0" smtClean="0"/>
            </a:br>
            <a:r>
              <a:rPr lang="es-CO" sz="2800" dirty="0">
                <a:solidFill>
                  <a:schemeClr val="accent6"/>
                </a:solidFill>
              </a:rPr>
              <a:t>I</a:t>
            </a:r>
            <a:r>
              <a:rPr lang="es-CO" sz="2800" dirty="0" smtClean="0">
                <a:solidFill>
                  <a:schemeClr val="accent6"/>
                </a:solidFill>
              </a:rPr>
              <a:t>nversión por Dimensiones Línea Estratégica 3.</a:t>
            </a:r>
            <a:r>
              <a:rPr lang="es-CO" sz="2800" dirty="0">
                <a:solidFill>
                  <a:srgbClr val="92D050"/>
                </a:solidFill>
              </a:rPr>
              <a:t/>
            </a:r>
            <a:br>
              <a:rPr lang="es-CO" sz="2800" dirty="0">
                <a:solidFill>
                  <a:srgbClr val="92D050"/>
                </a:solidFill>
              </a:rPr>
            </a:br>
            <a:endParaRPr lang="es-CO" sz="2800" dirty="0">
              <a:solidFill>
                <a:srgbClr val="92D050"/>
              </a:solidFill>
            </a:endParaRPr>
          </a:p>
        </p:txBody>
      </p:sp>
      <p:graphicFrame>
        <p:nvGraphicFramePr>
          <p:cNvPr id="3" name="7 Gráfico"/>
          <p:cNvGraphicFramePr>
            <a:graphicFrameLocks/>
          </p:cNvGraphicFramePr>
          <p:nvPr>
            <p:extLst>
              <p:ext uri="{D42A27DB-BD31-4B8C-83A1-F6EECF244321}">
                <p14:modId xmlns:p14="http://schemas.microsoft.com/office/powerpoint/2010/main" val="1904799437"/>
              </p:ext>
            </p:extLst>
          </p:nvPr>
        </p:nvGraphicFramePr>
        <p:xfrm>
          <a:off x="971600" y="1854993"/>
          <a:ext cx="7056784" cy="423830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0481687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95536" y="1476441"/>
            <a:ext cx="8300548" cy="516103"/>
          </a:xfrm>
        </p:spPr>
        <p:txBody>
          <a:bodyPr/>
          <a:lstStyle/>
          <a:p>
            <a:pPr lvl="0"/>
            <a:r>
              <a:rPr lang="es-CO" sz="1400" dirty="0" smtClean="0">
                <a:solidFill>
                  <a:schemeClr val="accent6"/>
                </a:solidFill>
              </a:rPr>
              <a:t>LINEA  ESTRATÉGICA 1.    Avancemos en Seguridad con Inversión Social, Educación Salud, Cultura y Deportes</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411760" y="1685867"/>
            <a:ext cx="1538608" cy="44698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smtClean="0"/>
              <a:t>Trabajamos en Seguridad y Convivencia</a:t>
            </a:r>
            <a:endParaRPr lang="es-CO" sz="1050" dirty="0"/>
          </a:p>
        </p:txBody>
      </p:sp>
      <p:sp>
        <p:nvSpPr>
          <p:cNvPr id="17" name="16 Rectángulo redondeado"/>
          <p:cNvSpPr/>
          <p:nvPr/>
        </p:nvSpPr>
        <p:spPr>
          <a:xfrm>
            <a:off x="6228184" y="1685867"/>
            <a:ext cx="1656184"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$$35.400.631.475,0</a:t>
            </a:r>
          </a:p>
          <a:p>
            <a:pPr algn="ctr"/>
            <a:endParaRPr lang="es-CO" sz="1300" dirty="0"/>
          </a:p>
        </p:txBody>
      </p:sp>
      <p:cxnSp>
        <p:nvCxnSpPr>
          <p:cNvPr id="23" name="22 Conector recto de flecha"/>
          <p:cNvCxnSpPr>
            <a:stCxn id="12" idx="3"/>
            <a:endCxn id="17" idx="1"/>
          </p:cNvCxnSpPr>
          <p:nvPr/>
        </p:nvCxnSpPr>
        <p:spPr>
          <a:xfrm>
            <a:off x="3950368" y="1909362"/>
            <a:ext cx="2277816"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355976" y="1952003"/>
            <a:ext cx="1255600" cy="369332"/>
          </a:xfrm>
          <a:prstGeom prst="rect">
            <a:avLst/>
          </a:prstGeom>
        </p:spPr>
        <p:txBody>
          <a:bodyPr wrap="none">
            <a:spAutoFit/>
          </a:bodyPr>
          <a:lstStyle/>
          <a:p>
            <a:r>
              <a:rPr lang="es-CO" b="1" dirty="0" smtClean="0"/>
              <a:t>Programas </a:t>
            </a:r>
            <a:endParaRPr lang="es-CO" b="1"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492896"/>
            <a:ext cx="8100392" cy="4076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573256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95536" y="1476441"/>
            <a:ext cx="8300548" cy="516103"/>
          </a:xfrm>
        </p:spPr>
        <p:txBody>
          <a:bodyPr/>
          <a:lstStyle/>
          <a:p>
            <a:pPr lvl="0"/>
            <a:r>
              <a:rPr lang="es-CO" sz="1400" dirty="0" smtClean="0">
                <a:solidFill>
                  <a:schemeClr val="accent6"/>
                </a:solidFill>
              </a:rPr>
              <a:t>LINEA  ESTRATÉGICA 1.    Avancemos en Seguridad con Inversión Social, Educación Salud, Cultura y Deportes</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411760" y="1685867"/>
            <a:ext cx="1538608" cy="44698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smtClean="0"/>
              <a:t>Trabajamos en Desarrollo Social</a:t>
            </a:r>
            <a:endParaRPr lang="es-CO" sz="1050" dirty="0"/>
          </a:p>
        </p:txBody>
      </p:sp>
      <p:sp>
        <p:nvSpPr>
          <p:cNvPr id="17" name="16 Rectángulo redondeado"/>
          <p:cNvSpPr/>
          <p:nvPr/>
        </p:nvSpPr>
        <p:spPr>
          <a:xfrm>
            <a:off x="6228184" y="1685867"/>
            <a:ext cx="1656184"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41.171.228.446,67</a:t>
            </a:r>
            <a:endParaRPr lang="es-CO" sz="1300" dirty="0"/>
          </a:p>
          <a:p>
            <a:pPr algn="ctr"/>
            <a:endParaRPr lang="es-CO" sz="1300" dirty="0"/>
          </a:p>
        </p:txBody>
      </p:sp>
      <p:cxnSp>
        <p:nvCxnSpPr>
          <p:cNvPr id="23" name="22 Conector recto de flecha"/>
          <p:cNvCxnSpPr>
            <a:stCxn id="12" idx="3"/>
            <a:endCxn id="17" idx="1"/>
          </p:cNvCxnSpPr>
          <p:nvPr/>
        </p:nvCxnSpPr>
        <p:spPr>
          <a:xfrm>
            <a:off x="3950368" y="1909362"/>
            <a:ext cx="2277816"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461476" y="2185859"/>
            <a:ext cx="1255600" cy="369332"/>
          </a:xfrm>
          <a:prstGeom prst="rect">
            <a:avLst/>
          </a:prstGeom>
        </p:spPr>
        <p:txBody>
          <a:bodyPr wrap="none">
            <a:spAutoFit/>
          </a:bodyPr>
          <a:lstStyle/>
          <a:p>
            <a:r>
              <a:rPr lang="es-CO" b="1" dirty="0" smtClean="0"/>
              <a:t>Programas </a:t>
            </a:r>
            <a:endParaRPr lang="es-CO" b="1"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143" y="2587270"/>
            <a:ext cx="8506665" cy="34198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750041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11202" y="1874804"/>
            <a:ext cx="8300548" cy="516103"/>
          </a:xfrm>
        </p:spPr>
        <p:txBody>
          <a:bodyPr/>
          <a:lstStyle/>
          <a:p>
            <a:pPr lvl="0"/>
            <a:r>
              <a:rPr lang="es-CO" sz="1400" dirty="0" smtClean="0">
                <a:solidFill>
                  <a:schemeClr val="accent6"/>
                </a:solidFill>
              </a:rPr>
              <a:t>LINEA  ESTRATÉGICA 1.    Avancemos en Seguridad con Inversión Social, Educación Salud, Cultura y Deportes</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411760" y="2132856"/>
            <a:ext cx="1538608" cy="44698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smtClean="0"/>
              <a:t>Trabajamos en </a:t>
            </a:r>
            <a:r>
              <a:rPr lang="es-CO" sz="1050" dirty="0"/>
              <a:t> </a:t>
            </a:r>
            <a:r>
              <a:rPr lang="es-CO" sz="1050" dirty="0" smtClean="0"/>
              <a:t>Salud</a:t>
            </a:r>
            <a:endParaRPr lang="es-CO" sz="1050" dirty="0"/>
          </a:p>
        </p:txBody>
      </p:sp>
      <p:sp>
        <p:nvSpPr>
          <p:cNvPr id="17" name="16 Rectángulo redondeado"/>
          <p:cNvSpPr/>
          <p:nvPr/>
        </p:nvSpPr>
        <p:spPr>
          <a:xfrm>
            <a:off x="6249353" y="2104403"/>
            <a:ext cx="1656184"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s-CO" sz="1300" dirty="0" smtClean="0"/>
          </a:p>
          <a:p>
            <a:pPr algn="ctr"/>
            <a:r>
              <a:rPr lang="es-CO" sz="1300" dirty="0" smtClean="0"/>
              <a:t>$$28.862.226.572,57</a:t>
            </a:r>
            <a:endParaRPr lang="es-CO" sz="1300" dirty="0"/>
          </a:p>
          <a:p>
            <a:pPr algn="ctr"/>
            <a:endParaRPr lang="es-CO" sz="1300" dirty="0"/>
          </a:p>
        </p:txBody>
      </p:sp>
      <p:cxnSp>
        <p:nvCxnSpPr>
          <p:cNvPr id="23" name="22 Conector recto de flecha"/>
          <p:cNvCxnSpPr>
            <a:stCxn id="12" idx="3"/>
            <a:endCxn id="17" idx="1"/>
          </p:cNvCxnSpPr>
          <p:nvPr/>
        </p:nvCxnSpPr>
        <p:spPr>
          <a:xfrm flipV="1">
            <a:off x="3950368" y="2327898"/>
            <a:ext cx="2298985" cy="2845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418252" y="3082622"/>
            <a:ext cx="1255600" cy="369332"/>
          </a:xfrm>
          <a:prstGeom prst="rect">
            <a:avLst/>
          </a:prstGeom>
        </p:spPr>
        <p:txBody>
          <a:bodyPr wrap="none">
            <a:spAutoFit/>
          </a:bodyPr>
          <a:lstStyle/>
          <a:p>
            <a:r>
              <a:rPr lang="es-CO" b="1" dirty="0" smtClean="0"/>
              <a:t>Programas </a:t>
            </a:r>
            <a:endParaRPr lang="es-CO" b="1"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645024"/>
            <a:ext cx="8496944" cy="836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73685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95536" y="1476441"/>
            <a:ext cx="8300548" cy="516103"/>
          </a:xfrm>
        </p:spPr>
        <p:txBody>
          <a:bodyPr/>
          <a:lstStyle/>
          <a:p>
            <a:pPr lvl="0"/>
            <a:r>
              <a:rPr lang="es-CO" sz="1400" dirty="0" smtClean="0">
                <a:solidFill>
                  <a:schemeClr val="accent6"/>
                </a:solidFill>
              </a:rPr>
              <a:t>LINEA  ESTRATÉGICA 1.    Avancemos en Seguridad con Inversión Social, Educación Salud, Cultura y Deportes</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411760" y="1685867"/>
            <a:ext cx="1538608" cy="44698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smtClean="0"/>
              <a:t>Trabajamos en Educación</a:t>
            </a:r>
            <a:endParaRPr lang="es-CO" sz="1050" dirty="0"/>
          </a:p>
        </p:txBody>
      </p:sp>
      <p:sp>
        <p:nvSpPr>
          <p:cNvPr id="17" name="16 Rectángulo redondeado"/>
          <p:cNvSpPr/>
          <p:nvPr/>
        </p:nvSpPr>
        <p:spPr>
          <a:xfrm>
            <a:off x="6228184" y="1685867"/>
            <a:ext cx="1656184"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57.461.180.550,50</a:t>
            </a:r>
            <a:endParaRPr lang="es-CO" sz="1300" dirty="0"/>
          </a:p>
        </p:txBody>
      </p:sp>
      <p:cxnSp>
        <p:nvCxnSpPr>
          <p:cNvPr id="23" name="22 Conector recto de flecha"/>
          <p:cNvCxnSpPr>
            <a:stCxn id="12" idx="3"/>
            <a:endCxn id="17" idx="1"/>
          </p:cNvCxnSpPr>
          <p:nvPr/>
        </p:nvCxnSpPr>
        <p:spPr>
          <a:xfrm>
            <a:off x="3950368" y="1909362"/>
            <a:ext cx="2277816"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283968" y="2502188"/>
            <a:ext cx="1255600" cy="369332"/>
          </a:xfrm>
          <a:prstGeom prst="rect">
            <a:avLst/>
          </a:prstGeom>
        </p:spPr>
        <p:txBody>
          <a:bodyPr wrap="none">
            <a:spAutoFit/>
          </a:bodyPr>
          <a:lstStyle/>
          <a:p>
            <a:r>
              <a:rPr lang="es-CO" b="1" dirty="0" smtClean="0"/>
              <a:t>Programas </a:t>
            </a:r>
            <a:endParaRPr lang="es-CO" b="1"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140968"/>
            <a:ext cx="8568952" cy="1710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589040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95536" y="1476441"/>
            <a:ext cx="8300548" cy="516103"/>
          </a:xfrm>
        </p:spPr>
        <p:txBody>
          <a:bodyPr/>
          <a:lstStyle/>
          <a:p>
            <a:pPr lvl="0"/>
            <a:r>
              <a:rPr lang="es-CO" sz="1400" dirty="0" smtClean="0">
                <a:solidFill>
                  <a:schemeClr val="accent6"/>
                </a:solidFill>
              </a:rPr>
              <a:t>LINEA  ESTRATÉGICA 1.    Avancemos en Seguridad con Inversión Social, Educación Salud, Cultura y Deportes</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411760" y="1685867"/>
            <a:ext cx="1538608" cy="44698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smtClean="0"/>
              <a:t>Trabajamos en Cultura y Patrimonio</a:t>
            </a:r>
            <a:endParaRPr lang="es-CO" sz="1050" dirty="0"/>
          </a:p>
        </p:txBody>
      </p:sp>
      <p:sp>
        <p:nvSpPr>
          <p:cNvPr id="17" name="16 Rectángulo redondeado"/>
          <p:cNvSpPr/>
          <p:nvPr/>
        </p:nvSpPr>
        <p:spPr>
          <a:xfrm>
            <a:off x="6228184" y="1685867"/>
            <a:ext cx="1656184"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23.005.639.688,81</a:t>
            </a:r>
            <a:endParaRPr lang="es-CO" sz="1300" dirty="0"/>
          </a:p>
        </p:txBody>
      </p:sp>
      <p:cxnSp>
        <p:nvCxnSpPr>
          <p:cNvPr id="23" name="22 Conector recto de flecha"/>
          <p:cNvCxnSpPr>
            <a:stCxn id="12" idx="3"/>
            <a:endCxn id="17" idx="1"/>
          </p:cNvCxnSpPr>
          <p:nvPr/>
        </p:nvCxnSpPr>
        <p:spPr>
          <a:xfrm>
            <a:off x="3950368" y="1909362"/>
            <a:ext cx="2277816"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247062" y="2113517"/>
            <a:ext cx="1255600" cy="369332"/>
          </a:xfrm>
          <a:prstGeom prst="rect">
            <a:avLst/>
          </a:prstGeom>
        </p:spPr>
        <p:txBody>
          <a:bodyPr wrap="none">
            <a:spAutoFit/>
          </a:bodyPr>
          <a:lstStyle/>
          <a:p>
            <a:r>
              <a:rPr lang="es-CO" b="1" dirty="0" smtClean="0"/>
              <a:t>Programas </a:t>
            </a:r>
            <a:endParaRPr lang="es-CO" b="1"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344" y="3356992"/>
            <a:ext cx="8568952" cy="1277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99233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95536" y="1476441"/>
            <a:ext cx="8300548" cy="516103"/>
          </a:xfrm>
        </p:spPr>
        <p:txBody>
          <a:bodyPr/>
          <a:lstStyle/>
          <a:p>
            <a:pPr lvl="0"/>
            <a:r>
              <a:rPr lang="es-CO" sz="1400" dirty="0" smtClean="0">
                <a:solidFill>
                  <a:schemeClr val="accent6"/>
                </a:solidFill>
              </a:rPr>
              <a:t>LINEA  ESTRATÉGICA 1.    Avancemos en Seguridad con Inversión Social, Educación Salud, Cultura y Deportes</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411760" y="1685867"/>
            <a:ext cx="1538608" cy="79698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a:t>Trabajamos por el Deporte , la Recreación y la Actividad Física</a:t>
            </a:r>
          </a:p>
          <a:p>
            <a:pPr algn="ctr"/>
            <a:endParaRPr lang="es-CO" sz="1050" dirty="0"/>
          </a:p>
        </p:txBody>
      </p:sp>
      <p:sp>
        <p:nvSpPr>
          <p:cNvPr id="17" name="16 Rectángulo redondeado"/>
          <p:cNvSpPr/>
          <p:nvPr/>
        </p:nvSpPr>
        <p:spPr>
          <a:xfrm>
            <a:off x="6012160" y="1851194"/>
            <a:ext cx="1656184"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8.071.548.966,5</a:t>
            </a:r>
            <a:endParaRPr lang="es-CO" sz="1300" dirty="0"/>
          </a:p>
        </p:txBody>
      </p:sp>
      <p:cxnSp>
        <p:nvCxnSpPr>
          <p:cNvPr id="23" name="22 Conector recto de flecha"/>
          <p:cNvCxnSpPr>
            <a:stCxn id="12" idx="3"/>
            <a:endCxn id="17" idx="1"/>
          </p:cNvCxnSpPr>
          <p:nvPr/>
        </p:nvCxnSpPr>
        <p:spPr>
          <a:xfrm flipV="1">
            <a:off x="3950368" y="2074689"/>
            <a:ext cx="2061792" cy="9669"/>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247062" y="2113517"/>
            <a:ext cx="1255600" cy="369332"/>
          </a:xfrm>
          <a:prstGeom prst="rect">
            <a:avLst/>
          </a:prstGeom>
        </p:spPr>
        <p:txBody>
          <a:bodyPr wrap="none">
            <a:spAutoFit/>
          </a:bodyPr>
          <a:lstStyle/>
          <a:p>
            <a:r>
              <a:rPr lang="es-CO" b="1" dirty="0" smtClean="0"/>
              <a:t>Programas </a:t>
            </a:r>
            <a:endParaRPr lang="es-CO" b="1"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501008"/>
            <a:ext cx="8568952" cy="1277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347518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95536" y="1476441"/>
            <a:ext cx="8300548" cy="516103"/>
          </a:xfrm>
        </p:spPr>
        <p:txBody>
          <a:bodyPr/>
          <a:lstStyle/>
          <a:p>
            <a:pPr lvl="0"/>
            <a:r>
              <a:rPr lang="es-CO" sz="1400" dirty="0" smtClean="0">
                <a:solidFill>
                  <a:schemeClr val="accent6"/>
                </a:solidFill>
              </a:rPr>
              <a:t>LINEA  ESTRATÉGICA 2.    Avancemos en Desarrollo Territorial</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411760" y="1685867"/>
            <a:ext cx="1538608" cy="79698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a:t>Trabajamos  </a:t>
            </a:r>
            <a:r>
              <a:rPr lang="es-CO" sz="1050" dirty="0" smtClean="0"/>
              <a:t>en Planeación y Gestión del Territorio </a:t>
            </a:r>
            <a:endParaRPr lang="es-CO" sz="1050" dirty="0"/>
          </a:p>
          <a:p>
            <a:pPr algn="ctr"/>
            <a:endParaRPr lang="es-CO" sz="1050" dirty="0"/>
          </a:p>
        </p:txBody>
      </p:sp>
      <p:sp>
        <p:nvSpPr>
          <p:cNvPr id="17" name="16 Rectángulo redondeado"/>
          <p:cNvSpPr/>
          <p:nvPr/>
        </p:nvSpPr>
        <p:spPr>
          <a:xfrm>
            <a:off x="6012160" y="1851194"/>
            <a:ext cx="1656184"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$15.403.368.219,21</a:t>
            </a:r>
          </a:p>
        </p:txBody>
      </p:sp>
      <p:cxnSp>
        <p:nvCxnSpPr>
          <p:cNvPr id="23" name="22 Conector recto de flecha"/>
          <p:cNvCxnSpPr>
            <a:stCxn id="12" idx="3"/>
            <a:endCxn id="17" idx="1"/>
          </p:cNvCxnSpPr>
          <p:nvPr/>
        </p:nvCxnSpPr>
        <p:spPr>
          <a:xfrm flipV="1">
            <a:off x="3950368" y="2074689"/>
            <a:ext cx="2061792" cy="9669"/>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247062" y="2113517"/>
            <a:ext cx="1255600" cy="369332"/>
          </a:xfrm>
          <a:prstGeom prst="rect">
            <a:avLst/>
          </a:prstGeom>
        </p:spPr>
        <p:txBody>
          <a:bodyPr wrap="none">
            <a:spAutoFit/>
          </a:bodyPr>
          <a:lstStyle/>
          <a:p>
            <a:r>
              <a:rPr lang="es-CO" b="1" dirty="0" smtClean="0"/>
              <a:t>Programas </a:t>
            </a:r>
            <a:endParaRPr lang="es-CO" b="1"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771" y="3140968"/>
            <a:ext cx="8509555" cy="2990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848843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23528" y="1220795"/>
            <a:ext cx="8300548" cy="516103"/>
          </a:xfrm>
        </p:spPr>
        <p:txBody>
          <a:bodyPr/>
          <a:lstStyle/>
          <a:p>
            <a:pPr lvl="0"/>
            <a:r>
              <a:rPr lang="es-CO" sz="1400" dirty="0" smtClean="0">
                <a:solidFill>
                  <a:schemeClr val="accent6"/>
                </a:solidFill>
              </a:rPr>
              <a:t>LINEA  ESTRATÉGICA 2.    Avancemos en Desarrollo Territorial</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390056" y="1331114"/>
            <a:ext cx="1538608" cy="79698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a:t>Trabajamos  </a:t>
            </a:r>
            <a:r>
              <a:rPr lang="es-CO" sz="1050" dirty="0" smtClean="0"/>
              <a:t>en  Infraestructura Vial y Equipamiento Público</a:t>
            </a:r>
            <a:endParaRPr lang="es-CO" sz="1050" dirty="0"/>
          </a:p>
        </p:txBody>
      </p:sp>
      <p:sp>
        <p:nvSpPr>
          <p:cNvPr id="17" name="16 Rectángulo redondeado"/>
          <p:cNvSpPr/>
          <p:nvPr/>
        </p:nvSpPr>
        <p:spPr>
          <a:xfrm>
            <a:off x="5868144" y="1493968"/>
            <a:ext cx="1656184"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151.292.978.939,62</a:t>
            </a:r>
            <a:endParaRPr lang="es-CO" sz="1300" dirty="0"/>
          </a:p>
        </p:txBody>
      </p:sp>
      <p:cxnSp>
        <p:nvCxnSpPr>
          <p:cNvPr id="23" name="22 Conector recto de flecha"/>
          <p:cNvCxnSpPr>
            <a:stCxn id="12" idx="3"/>
            <a:endCxn id="17" idx="1"/>
          </p:cNvCxnSpPr>
          <p:nvPr/>
        </p:nvCxnSpPr>
        <p:spPr>
          <a:xfrm flipV="1">
            <a:off x="3928664" y="1717463"/>
            <a:ext cx="1939480" cy="1214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247062" y="1716425"/>
            <a:ext cx="1255600" cy="369332"/>
          </a:xfrm>
          <a:prstGeom prst="rect">
            <a:avLst/>
          </a:prstGeom>
        </p:spPr>
        <p:txBody>
          <a:bodyPr wrap="none">
            <a:spAutoFit/>
          </a:bodyPr>
          <a:lstStyle/>
          <a:p>
            <a:r>
              <a:rPr lang="es-CO" b="1" dirty="0" smtClean="0"/>
              <a:t>Programas </a:t>
            </a:r>
            <a:endParaRPr lang="es-CO" b="1" dirty="0"/>
          </a:p>
        </p:txBody>
      </p:sp>
      <p:pic>
        <p:nvPicPr>
          <p:cNvPr id="102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3" y="2327793"/>
            <a:ext cx="7704857" cy="4267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573187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382448" y="1700808"/>
            <a:ext cx="8300548" cy="516103"/>
          </a:xfrm>
        </p:spPr>
        <p:txBody>
          <a:bodyPr/>
          <a:lstStyle/>
          <a:p>
            <a:pPr lvl="0"/>
            <a:r>
              <a:rPr lang="es-CO" sz="1400" dirty="0" smtClean="0">
                <a:solidFill>
                  <a:schemeClr val="accent6"/>
                </a:solidFill>
              </a:rPr>
              <a:t>LINEA  ESTRATÉGICA 2.    Avancemos en Desarrollo Territorial</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411760" y="2298183"/>
            <a:ext cx="1538608" cy="79698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a:t>Trabajamos en  Acceso a Servicios Públicos </a:t>
            </a:r>
            <a:r>
              <a:rPr lang="es-CO" sz="1050" dirty="0" smtClean="0"/>
              <a:t>Esenciales</a:t>
            </a:r>
            <a:endParaRPr lang="es-CO" sz="1050" dirty="0"/>
          </a:p>
        </p:txBody>
      </p:sp>
      <p:sp>
        <p:nvSpPr>
          <p:cNvPr id="17" name="16 Rectángulo redondeado"/>
          <p:cNvSpPr/>
          <p:nvPr/>
        </p:nvSpPr>
        <p:spPr>
          <a:xfrm>
            <a:off x="6011269" y="2473179"/>
            <a:ext cx="1656184"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300" dirty="0"/>
              <a:t>$</a:t>
            </a:r>
            <a:r>
              <a:rPr lang="es-CO" sz="1300" dirty="0" smtClean="0"/>
              <a:t>9.133.649.715,46</a:t>
            </a:r>
            <a:endParaRPr lang="es-CO" sz="1300" dirty="0"/>
          </a:p>
        </p:txBody>
      </p:sp>
      <p:cxnSp>
        <p:nvCxnSpPr>
          <p:cNvPr id="23" name="22 Conector recto de flecha"/>
          <p:cNvCxnSpPr>
            <a:stCxn id="12" idx="3"/>
            <a:endCxn id="17" idx="1"/>
          </p:cNvCxnSpPr>
          <p:nvPr/>
        </p:nvCxnSpPr>
        <p:spPr>
          <a:xfrm>
            <a:off x="3950368" y="2696674"/>
            <a:ext cx="2060901"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427984" y="3088937"/>
            <a:ext cx="1255600" cy="369332"/>
          </a:xfrm>
          <a:prstGeom prst="rect">
            <a:avLst/>
          </a:prstGeom>
        </p:spPr>
        <p:txBody>
          <a:bodyPr wrap="none">
            <a:spAutoFit/>
          </a:bodyPr>
          <a:lstStyle/>
          <a:p>
            <a:r>
              <a:rPr lang="es-CO" b="1" dirty="0" smtClean="0"/>
              <a:t>Programas </a:t>
            </a:r>
            <a:endParaRPr lang="es-CO" b="1"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789040"/>
            <a:ext cx="8496944" cy="836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652319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277710" y="1340768"/>
            <a:ext cx="8300548" cy="516103"/>
          </a:xfrm>
        </p:spPr>
        <p:txBody>
          <a:bodyPr/>
          <a:lstStyle/>
          <a:p>
            <a:pPr lvl="0"/>
            <a:r>
              <a:rPr lang="es-CO" sz="1400" dirty="0" smtClean="0">
                <a:solidFill>
                  <a:schemeClr val="accent6"/>
                </a:solidFill>
              </a:rPr>
              <a:t>LINEA  ESTRATÉGICA </a:t>
            </a:r>
            <a:r>
              <a:rPr lang="es-CO" sz="1400" dirty="0">
                <a:solidFill>
                  <a:schemeClr val="accent6"/>
                </a:solidFill>
              </a:rPr>
              <a:t> </a:t>
            </a:r>
            <a:r>
              <a:rPr lang="es-CO" sz="1400" dirty="0" smtClean="0">
                <a:solidFill>
                  <a:schemeClr val="accent6"/>
                </a:solidFill>
              </a:rPr>
              <a:t>3.    Avancemos en Medio Ambiente Sostenible</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411760" y="1501201"/>
            <a:ext cx="1538608" cy="79698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a:t>Trabajamos en  </a:t>
            </a:r>
            <a:r>
              <a:rPr lang="es-CO" sz="1050" dirty="0" smtClean="0"/>
              <a:t>el Medio Ambiente</a:t>
            </a:r>
            <a:endParaRPr lang="es-CO" sz="1050" dirty="0"/>
          </a:p>
        </p:txBody>
      </p:sp>
      <p:sp>
        <p:nvSpPr>
          <p:cNvPr id="17" name="16 Rectángulo redondeado"/>
          <p:cNvSpPr/>
          <p:nvPr/>
        </p:nvSpPr>
        <p:spPr>
          <a:xfrm>
            <a:off x="6012160" y="1676197"/>
            <a:ext cx="1656184"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400" dirty="0"/>
              <a:t>$</a:t>
            </a:r>
            <a:r>
              <a:rPr lang="es-CO" sz="1400" dirty="0" smtClean="0"/>
              <a:t>8.052.562.813,92</a:t>
            </a:r>
            <a:endParaRPr lang="es-CO" sz="1400" dirty="0"/>
          </a:p>
        </p:txBody>
      </p:sp>
      <p:cxnSp>
        <p:nvCxnSpPr>
          <p:cNvPr id="23" name="22 Conector recto de flecha"/>
          <p:cNvCxnSpPr>
            <a:stCxn id="12" idx="3"/>
            <a:endCxn id="17" idx="1"/>
          </p:cNvCxnSpPr>
          <p:nvPr/>
        </p:nvCxnSpPr>
        <p:spPr>
          <a:xfrm>
            <a:off x="3950368" y="1899692"/>
            <a:ext cx="2061792"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427984" y="1969788"/>
            <a:ext cx="1255600" cy="369332"/>
          </a:xfrm>
          <a:prstGeom prst="rect">
            <a:avLst/>
          </a:prstGeom>
        </p:spPr>
        <p:txBody>
          <a:bodyPr wrap="none">
            <a:spAutoFit/>
          </a:bodyPr>
          <a:lstStyle/>
          <a:p>
            <a:r>
              <a:rPr lang="es-CO" b="1" dirty="0" smtClean="0"/>
              <a:t>Programas </a:t>
            </a:r>
            <a:endParaRPr lang="es-CO" b="1"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068960"/>
            <a:ext cx="8784976" cy="3087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89850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277710" y="1340768"/>
            <a:ext cx="8300548" cy="516103"/>
          </a:xfrm>
        </p:spPr>
        <p:txBody>
          <a:bodyPr/>
          <a:lstStyle/>
          <a:p>
            <a:pPr lvl="0"/>
            <a:r>
              <a:rPr lang="es-CO" sz="1400" dirty="0" smtClean="0">
                <a:solidFill>
                  <a:schemeClr val="accent6"/>
                </a:solidFill>
              </a:rPr>
              <a:t>LINEA  ESTRATÉGICA </a:t>
            </a:r>
            <a:r>
              <a:rPr lang="es-CO" sz="1400" dirty="0">
                <a:solidFill>
                  <a:schemeClr val="accent6"/>
                </a:solidFill>
              </a:rPr>
              <a:t> </a:t>
            </a:r>
            <a:r>
              <a:rPr lang="es-CO" sz="1400" dirty="0" smtClean="0">
                <a:solidFill>
                  <a:schemeClr val="accent6"/>
                </a:solidFill>
              </a:rPr>
              <a:t>4..    Avancemos en Desarrollo Económico e Institucional</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411760" y="1501201"/>
            <a:ext cx="1538608" cy="79698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a:t>Trabajamos en  </a:t>
            </a:r>
            <a:r>
              <a:rPr lang="es-CO" sz="1050" dirty="0" smtClean="0"/>
              <a:t>Desarrollo Económico</a:t>
            </a:r>
            <a:endParaRPr lang="es-CO" sz="1050" dirty="0"/>
          </a:p>
        </p:txBody>
      </p:sp>
      <p:sp>
        <p:nvSpPr>
          <p:cNvPr id="17" name="16 Rectángulo redondeado"/>
          <p:cNvSpPr/>
          <p:nvPr/>
        </p:nvSpPr>
        <p:spPr>
          <a:xfrm>
            <a:off x="6012160" y="1676197"/>
            <a:ext cx="1656184"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400" dirty="0"/>
              <a:t>$</a:t>
            </a:r>
            <a:r>
              <a:rPr lang="es-CO" sz="1400" dirty="0" smtClean="0"/>
              <a:t>6.510.303.035,52</a:t>
            </a:r>
            <a:endParaRPr lang="es-CO" sz="1400" dirty="0"/>
          </a:p>
        </p:txBody>
      </p:sp>
      <p:cxnSp>
        <p:nvCxnSpPr>
          <p:cNvPr id="23" name="22 Conector recto de flecha"/>
          <p:cNvCxnSpPr>
            <a:stCxn id="12" idx="3"/>
            <a:endCxn id="17" idx="1"/>
          </p:cNvCxnSpPr>
          <p:nvPr/>
        </p:nvCxnSpPr>
        <p:spPr>
          <a:xfrm>
            <a:off x="3950368" y="1899692"/>
            <a:ext cx="2061792"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427984" y="1969788"/>
            <a:ext cx="1255600" cy="369332"/>
          </a:xfrm>
          <a:prstGeom prst="rect">
            <a:avLst/>
          </a:prstGeom>
        </p:spPr>
        <p:txBody>
          <a:bodyPr wrap="none">
            <a:spAutoFit/>
          </a:bodyPr>
          <a:lstStyle/>
          <a:p>
            <a:r>
              <a:rPr lang="es-CO" b="1" dirty="0" smtClean="0"/>
              <a:t>Programas </a:t>
            </a:r>
            <a:endParaRPr lang="es-CO" b="1"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621" y="3356992"/>
            <a:ext cx="8299835" cy="2076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597307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 xmlns:a16="http://schemas.microsoft.com/office/drawing/2014/main" id="{CC1FB3BB-EE1C-1D47-8DB9-3C60E0CE117B}"/>
              </a:ext>
            </a:extLst>
          </p:cNvPr>
          <p:cNvSpPr>
            <a:spLocks noGrp="1"/>
          </p:cNvSpPr>
          <p:nvPr>
            <p:ph type="title"/>
          </p:nvPr>
        </p:nvSpPr>
        <p:spPr>
          <a:xfrm>
            <a:off x="277710" y="1340768"/>
            <a:ext cx="8300548" cy="516103"/>
          </a:xfrm>
        </p:spPr>
        <p:txBody>
          <a:bodyPr/>
          <a:lstStyle/>
          <a:p>
            <a:pPr lvl="0"/>
            <a:r>
              <a:rPr lang="es-CO" sz="1400" dirty="0" smtClean="0">
                <a:solidFill>
                  <a:schemeClr val="accent6"/>
                </a:solidFill>
              </a:rPr>
              <a:t>LINEA  ESTRATÉGICA </a:t>
            </a:r>
            <a:r>
              <a:rPr lang="es-CO" sz="1400" dirty="0">
                <a:solidFill>
                  <a:schemeClr val="accent6"/>
                </a:solidFill>
              </a:rPr>
              <a:t> </a:t>
            </a:r>
            <a:r>
              <a:rPr lang="es-CO" sz="1400" dirty="0" smtClean="0">
                <a:solidFill>
                  <a:schemeClr val="accent6"/>
                </a:solidFill>
              </a:rPr>
              <a:t>4..    Avancemos en Desarrollo Económico e Institucional</a:t>
            </a:r>
            <a:br>
              <a:rPr lang="es-CO" sz="1400" dirty="0" smtClean="0">
                <a:solidFill>
                  <a:schemeClr val="accent6"/>
                </a:solidFill>
              </a:rPr>
            </a:br>
            <a:r>
              <a:rPr lang="es-CO" sz="1800" dirty="0" smtClean="0">
                <a:solidFill>
                  <a:schemeClr val="accent6"/>
                </a:solidFill>
              </a:rPr>
              <a:t/>
            </a:r>
            <a:br>
              <a:rPr lang="es-CO" sz="1800" dirty="0" smtClean="0">
                <a:solidFill>
                  <a:schemeClr val="accent6"/>
                </a:solidFill>
              </a:rPr>
            </a:br>
            <a:r>
              <a:rPr lang="es-CO" sz="1400" dirty="0" smtClean="0">
                <a:solidFill>
                  <a:schemeClr val="accent6"/>
                </a:solidFill>
              </a:rPr>
              <a:t>            </a:t>
            </a:r>
            <a:r>
              <a:rPr lang="es-CO" sz="1400" dirty="0" smtClean="0">
                <a:solidFill>
                  <a:schemeClr val="tx1"/>
                </a:solidFill>
              </a:rPr>
              <a:t>Dimensión 1.</a:t>
            </a:r>
            <a:r>
              <a:rPr lang="es-CO" sz="1400" dirty="0" smtClean="0">
                <a:solidFill>
                  <a:schemeClr val="accent6"/>
                </a:solidFill>
              </a:rPr>
              <a:t> </a:t>
            </a:r>
            <a:r>
              <a:rPr lang="es-CO" sz="1400" dirty="0">
                <a:solidFill>
                  <a:srgbClr val="92D050"/>
                </a:solidFill>
              </a:rPr>
              <a:t/>
            </a:r>
            <a:br>
              <a:rPr lang="es-CO" sz="1400" dirty="0">
                <a:solidFill>
                  <a:srgbClr val="92D050"/>
                </a:solidFill>
              </a:rPr>
            </a:br>
            <a:endParaRPr lang="es-CO" sz="1400" dirty="0">
              <a:solidFill>
                <a:srgbClr val="92D050"/>
              </a:solidFill>
            </a:endParaRPr>
          </a:p>
        </p:txBody>
      </p:sp>
      <p:sp>
        <p:nvSpPr>
          <p:cNvPr id="12" name="11 Rectángulo redondeado"/>
          <p:cNvSpPr/>
          <p:nvPr/>
        </p:nvSpPr>
        <p:spPr>
          <a:xfrm>
            <a:off x="2411760" y="1501201"/>
            <a:ext cx="1538608" cy="79698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s-CO" sz="1050" dirty="0"/>
              <a:t>Trabajamos  por una Institucionalidad al Servicio de la </a:t>
            </a:r>
            <a:r>
              <a:rPr lang="es-CO" sz="1050" dirty="0" smtClean="0"/>
              <a:t>Comunidad</a:t>
            </a:r>
            <a:endParaRPr lang="es-CO" sz="1050" dirty="0"/>
          </a:p>
        </p:txBody>
      </p:sp>
      <p:sp>
        <p:nvSpPr>
          <p:cNvPr id="17" name="16 Rectángulo redondeado"/>
          <p:cNvSpPr/>
          <p:nvPr/>
        </p:nvSpPr>
        <p:spPr>
          <a:xfrm>
            <a:off x="6012160" y="1676197"/>
            <a:ext cx="1944216" cy="446989"/>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s-CO" sz="1400" dirty="0"/>
              <a:t>$</a:t>
            </a:r>
            <a:r>
              <a:rPr lang="es-CO" sz="1400" dirty="0" smtClean="0"/>
              <a:t>18.778.068.611,59</a:t>
            </a:r>
            <a:endParaRPr lang="es-CO" sz="1400" dirty="0"/>
          </a:p>
        </p:txBody>
      </p:sp>
      <p:cxnSp>
        <p:nvCxnSpPr>
          <p:cNvPr id="23" name="22 Conector recto de flecha"/>
          <p:cNvCxnSpPr>
            <a:stCxn id="12" idx="3"/>
            <a:endCxn id="17" idx="1"/>
          </p:cNvCxnSpPr>
          <p:nvPr/>
        </p:nvCxnSpPr>
        <p:spPr>
          <a:xfrm>
            <a:off x="3950368" y="1899692"/>
            <a:ext cx="2061792"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6" name="Rectángulo 15"/>
          <p:cNvSpPr/>
          <p:nvPr/>
        </p:nvSpPr>
        <p:spPr>
          <a:xfrm>
            <a:off x="4427984" y="1969788"/>
            <a:ext cx="1255600" cy="369332"/>
          </a:xfrm>
          <a:prstGeom prst="rect">
            <a:avLst/>
          </a:prstGeom>
        </p:spPr>
        <p:txBody>
          <a:bodyPr wrap="none">
            <a:spAutoFit/>
          </a:bodyPr>
          <a:lstStyle/>
          <a:p>
            <a:r>
              <a:rPr lang="es-CO" b="1" dirty="0" smtClean="0"/>
              <a:t>Programas </a:t>
            </a:r>
            <a:endParaRPr lang="es-CO" b="1"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082" y="2790714"/>
            <a:ext cx="8361382" cy="336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lecha derecha 2">
            <a:hlinkClick r:id="rId3" action="ppaction://hlinkfile"/>
          </p:cNvPr>
          <p:cNvSpPr/>
          <p:nvPr/>
        </p:nvSpPr>
        <p:spPr>
          <a:xfrm>
            <a:off x="7956376" y="6453336"/>
            <a:ext cx="432048" cy="288032"/>
          </a:xfrm>
          <a:prstGeom prst="right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412631210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xmlns="" id="{0C022783-B4AC-47A2-BBB6-72DCC8902004}"/>
              </a:ext>
            </a:extLst>
          </p:cNvPr>
          <p:cNvSpPr/>
          <p:nvPr/>
        </p:nvSpPr>
        <p:spPr>
          <a:xfrm>
            <a:off x="1259632" y="1196752"/>
            <a:ext cx="6361044" cy="4939814"/>
          </a:xfrm>
          <a:prstGeom prst="rect">
            <a:avLst/>
          </a:prstGeom>
        </p:spPr>
        <p:txBody>
          <a:bodyPr wrap="square">
            <a:spAutoFit/>
          </a:bodyPr>
          <a:lstStyle/>
          <a:p>
            <a:pPr algn="ctr" defTabSz="685800">
              <a:lnSpc>
                <a:spcPct val="90000"/>
              </a:lnSpc>
              <a:spcBef>
                <a:spcPct val="0"/>
              </a:spcBef>
            </a:pPr>
            <a:endParaRPr lang="es-CO" sz="2500" b="1" dirty="0">
              <a:latin typeface="Myriad Pro" panose="020B0503030403020204" pitchFamily="34" charset="0"/>
              <a:ea typeface="+mj-ea"/>
              <a:cs typeface="+mj-cs"/>
            </a:endParaRPr>
          </a:p>
          <a:p>
            <a:pPr algn="ctr" defTabSz="685800">
              <a:lnSpc>
                <a:spcPct val="90000"/>
              </a:lnSpc>
              <a:spcBef>
                <a:spcPct val="0"/>
              </a:spcBef>
            </a:pPr>
            <a:r>
              <a:rPr lang="es-CO" sz="2500" b="1" dirty="0" smtClean="0">
                <a:solidFill>
                  <a:schemeClr val="accent6"/>
                </a:solidFill>
                <a:latin typeface="Myriad Pro" panose="020B0503030403020204" pitchFamily="34" charset="0"/>
                <a:ea typeface="+mj-ea"/>
                <a:cs typeface="+mj-cs"/>
              </a:rPr>
              <a:t>MUCHAS </a:t>
            </a:r>
            <a:r>
              <a:rPr lang="es-CO" sz="2500" b="1" dirty="0">
                <a:solidFill>
                  <a:schemeClr val="accent6"/>
                </a:solidFill>
                <a:latin typeface="Myriad Pro" panose="020B0503030403020204" pitchFamily="34" charset="0"/>
                <a:ea typeface="+mj-ea"/>
                <a:cs typeface="+mj-cs"/>
              </a:rPr>
              <a:t>GRACIAS</a:t>
            </a:r>
            <a:br>
              <a:rPr lang="es-CO" sz="2500" b="1" dirty="0">
                <a:solidFill>
                  <a:schemeClr val="accent6"/>
                </a:solidFill>
                <a:latin typeface="Myriad Pro" panose="020B0503030403020204" pitchFamily="34" charset="0"/>
                <a:ea typeface="+mj-ea"/>
                <a:cs typeface="+mj-cs"/>
              </a:rPr>
            </a:br>
            <a:r>
              <a:rPr lang="es-CO" sz="2500" b="1" dirty="0">
                <a:latin typeface="Myriad Pro" panose="020B0503030403020204" pitchFamily="34" charset="0"/>
                <a:ea typeface="+mj-ea"/>
                <a:cs typeface="+mj-cs"/>
              </a:rPr>
              <a:t/>
            </a:r>
            <a:br>
              <a:rPr lang="es-CO" sz="2500" b="1" dirty="0">
                <a:latin typeface="Myriad Pro" panose="020B0503030403020204" pitchFamily="34" charset="0"/>
                <a:ea typeface="+mj-ea"/>
                <a:cs typeface="+mj-cs"/>
              </a:rPr>
            </a:br>
            <a:r>
              <a:rPr lang="es-CO" sz="2500" b="1" dirty="0">
                <a:latin typeface="Myriad Pro" panose="020B0503030403020204" pitchFamily="34" charset="0"/>
                <a:ea typeface="+mj-ea"/>
                <a:cs typeface="+mj-cs"/>
              </a:rPr>
              <a:t>OSCAR HARVEY ROJAS CARRILLO</a:t>
            </a:r>
            <a:br>
              <a:rPr lang="es-CO" sz="2500" b="1" dirty="0">
                <a:latin typeface="Myriad Pro" panose="020B0503030403020204" pitchFamily="34" charset="0"/>
                <a:ea typeface="+mj-ea"/>
                <a:cs typeface="+mj-cs"/>
              </a:rPr>
            </a:br>
            <a:r>
              <a:rPr lang="es-CO" sz="2500" b="1" dirty="0">
                <a:latin typeface="Myriad Pro" panose="020B0503030403020204" pitchFamily="34" charset="0"/>
                <a:ea typeface="+mj-ea"/>
                <a:cs typeface="+mj-cs"/>
              </a:rPr>
              <a:t>SECRETARIO DE </a:t>
            </a:r>
            <a:r>
              <a:rPr lang="es-CO" sz="2500" b="1" dirty="0" smtClean="0">
                <a:latin typeface="Myriad Pro" panose="020B0503030403020204" pitchFamily="34" charset="0"/>
                <a:ea typeface="+mj-ea"/>
                <a:cs typeface="+mj-cs"/>
              </a:rPr>
              <a:t>HACIENDA</a:t>
            </a:r>
          </a:p>
          <a:p>
            <a:pPr algn="ctr" defTabSz="685800">
              <a:lnSpc>
                <a:spcPct val="90000"/>
              </a:lnSpc>
              <a:spcBef>
                <a:spcPct val="0"/>
              </a:spcBef>
            </a:pPr>
            <a:endParaRPr lang="es-CO" sz="2500" b="1" dirty="0">
              <a:latin typeface="Myriad Pro" panose="020B0503030403020204" pitchFamily="34" charset="0"/>
              <a:ea typeface="+mj-ea"/>
              <a:cs typeface="+mj-cs"/>
            </a:endParaRPr>
          </a:p>
          <a:p>
            <a:pPr algn="ctr" defTabSz="685800">
              <a:lnSpc>
                <a:spcPct val="90000"/>
              </a:lnSpc>
              <a:spcBef>
                <a:spcPct val="0"/>
              </a:spcBef>
            </a:pPr>
            <a:r>
              <a:rPr lang="es-CO" sz="2500" b="1" dirty="0" smtClean="0">
                <a:latin typeface="Myriad Pro" panose="020B0503030403020204" pitchFamily="34" charset="0"/>
                <a:ea typeface="+mj-ea"/>
                <a:cs typeface="+mj-cs"/>
              </a:rPr>
              <a:t>GIOVANNA PAÉZ CORTÉS</a:t>
            </a:r>
          </a:p>
          <a:p>
            <a:pPr algn="ctr" defTabSz="685800">
              <a:lnSpc>
                <a:spcPct val="90000"/>
              </a:lnSpc>
              <a:spcBef>
                <a:spcPct val="0"/>
              </a:spcBef>
            </a:pPr>
            <a:r>
              <a:rPr lang="es-CO" sz="2500" b="1" dirty="0" smtClean="0">
                <a:latin typeface="Myriad Pro" panose="020B0503030403020204" pitchFamily="34" charset="0"/>
                <a:ea typeface="+mj-ea"/>
                <a:cs typeface="+mj-cs"/>
              </a:rPr>
              <a:t>SECRETARIA DE PLANEACION</a:t>
            </a:r>
          </a:p>
          <a:p>
            <a:pPr algn="ctr" defTabSz="685800">
              <a:lnSpc>
                <a:spcPct val="90000"/>
              </a:lnSpc>
              <a:spcBef>
                <a:spcPct val="0"/>
              </a:spcBef>
            </a:pPr>
            <a:endParaRPr lang="es-CO" sz="2500" b="1" dirty="0">
              <a:latin typeface="Myriad Pro" panose="020B0503030403020204" pitchFamily="34" charset="0"/>
              <a:ea typeface="+mj-ea"/>
              <a:cs typeface="+mj-cs"/>
            </a:endParaRPr>
          </a:p>
          <a:p>
            <a:pPr algn="ctr" defTabSz="685800">
              <a:lnSpc>
                <a:spcPct val="90000"/>
              </a:lnSpc>
              <a:spcBef>
                <a:spcPct val="0"/>
              </a:spcBef>
            </a:pPr>
            <a:r>
              <a:rPr lang="es-CO" sz="2500" b="1" dirty="0" smtClean="0">
                <a:latin typeface="Myriad Pro" panose="020B0503030403020204" pitchFamily="34" charset="0"/>
                <a:ea typeface="+mj-ea"/>
                <a:cs typeface="+mj-cs"/>
              </a:rPr>
              <a:t>PATRICIA ROSAS ENRÍQUEZ </a:t>
            </a:r>
          </a:p>
          <a:p>
            <a:pPr algn="ctr" defTabSz="685800">
              <a:lnSpc>
                <a:spcPct val="90000"/>
              </a:lnSpc>
              <a:spcBef>
                <a:spcPct val="0"/>
              </a:spcBef>
            </a:pPr>
            <a:r>
              <a:rPr lang="es-CO" sz="2500" b="1" dirty="0" smtClean="0">
                <a:latin typeface="Myriad Pro" panose="020B0503030403020204" pitchFamily="34" charset="0"/>
                <a:ea typeface="+mj-ea"/>
                <a:cs typeface="+mj-cs"/>
              </a:rPr>
              <a:t>PROFESIONAL ESPECIALIZADO DE PLANEACIÓN</a:t>
            </a:r>
          </a:p>
          <a:p>
            <a:pPr algn="ctr" defTabSz="685800">
              <a:lnSpc>
                <a:spcPct val="90000"/>
              </a:lnSpc>
              <a:spcBef>
                <a:spcPct val="0"/>
              </a:spcBef>
            </a:pPr>
            <a:r>
              <a:rPr lang="es-CO" sz="2500" b="1" dirty="0">
                <a:latin typeface="Myriad Pro" panose="020B0503030403020204" pitchFamily="34" charset="0"/>
                <a:ea typeface="+mj-ea"/>
                <a:cs typeface="+mj-cs"/>
              </a:rPr>
              <a:t/>
            </a:r>
            <a:br>
              <a:rPr lang="es-CO" sz="2500" b="1" dirty="0">
                <a:latin typeface="Myriad Pro" panose="020B0503030403020204" pitchFamily="34" charset="0"/>
                <a:ea typeface="+mj-ea"/>
                <a:cs typeface="+mj-cs"/>
              </a:rPr>
            </a:br>
            <a:r>
              <a:rPr lang="es-CO" sz="2500" b="1" dirty="0">
                <a:solidFill>
                  <a:schemeClr val="accent4"/>
                </a:solidFill>
                <a:latin typeface="Myriad Pro" panose="020B0503030403020204" pitchFamily="34" charset="0"/>
                <a:ea typeface="+mj-ea"/>
                <a:cs typeface="+mj-cs"/>
              </a:rPr>
              <a:t>ALCALDÍA DE TOCANCIPÁ</a:t>
            </a:r>
          </a:p>
        </p:txBody>
      </p:sp>
    </p:spTree>
    <p:extLst>
      <p:ext uri="{BB962C8B-B14F-4D97-AF65-F5344CB8AC3E}">
        <p14:creationId xmlns:p14="http://schemas.microsoft.com/office/powerpoint/2010/main" val="283757177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Presentación" id="{F3EBEB04-9653-EE48-86F6-FC26A8C53D38}" vid="{0CEDEF1E-2931-9B4A-A195-51E1290F4B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Activo de imagen" ma:contentTypeID="0x0101009148F5A04DDD49CBA7127AADA5FB792B00AADE34325A8B49CDA8BB4DB53328F21400CA5093BB8FF66949BDD8DF5B2DB2C178" ma:contentTypeVersion="1" ma:contentTypeDescription="Cargar una imagen." ma:contentTypeScope="" ma:versionID="f6c2416bba0d7ccf814f7164f6bb2057">
  <xsd:schema xmlns:xsd="http://www.w3.org/2001/XMLSchema" xmlns:xs="http://www.w3.org/2001/XMLSchema" xmlns:p="http://schemas.microsoft.com/office/2006/metadata/properties" xmlns:ns1="http://schemas.microsoft.com/sharepoint/v3" xmlns:ns2="E9ACC615-AE57-4916-B284-E0A5FBB976C1" xmlns:ns3="http://schemas.microsoft.com/sharepoint/v3/fields" targetNamespace="http://schemas.microsoft.com/office/2006/metadata/properties" ma:root="true" ma:fieldsID="78cfeae4589ad46cc9ebb013ab4670d2" ns1:_="" ns2:_="" ns3:_="">
    <xsd:import namespace="http://schemas.microsoft.com/sharepoint/v3"/>
    <xsd:import namespace="E9ACC615-AE57-4916-B284-E0A5FBB976C1"/>
    <xsd:import namespace="http://schemas.microsoft.com/sharepoint/v3/fields"/>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Dirección URL" ma:hidden="true" ma:list="Docs" ma:internalName="FileRef" ma:readOnly="true" ma:showField="FullUrl">
      <xsd:simpleType>
        <xsd:restriction base="dms:Lookup"/>
      </xsd:simpleType>
    </xsd:element>
    <xsd:element name="File_x0020_Type" ma:index="9" nillable="true" ma:displayName="Tipo de archivo" ma:hidden="true" ma:internalName="File_x0020_Type" ma:readOnly="true">
      <xsd:simpleType>
        <xsd:restriction base="dms:Text"/>
      </xsd:simpleType>
    </xsd:element>
    <xsd:element name="HTML_x0020_File_x0020_Type" ma:index="10" nillable="true" ma:displayName="Tipo de archivo HTML" ma:hidden="true" ma:internalName="HTML_x0020_File_x0020_Type" ma:readOnly="true">
      <xsd:simpleType>
        <xsd:restriction base="dms:Text"/>
      </xsd:simpleType>
    </xsd:element>
    <xsd:element name="FSObjType" ma:index="11" nillable="true" ma:displayName="Tipo de elemento" ma:hidden="true" ma:list="Docs" ma:internalName="FSObjType" ma:readOnly="true" ma:showField="FSType">
      <xsd:simpleType>
        <xsd:restriction base="dms:Lookup"/>
      </xsd:simpleType>
    </xsd:element>
    <xsd:element name="PublishingStartDate" ma:index="27" nillable="true" ma:displayName="Fecha de inicio programada" ma:description="" ma:hidden="true" ma:internalName="PublishingStartDate">
      <xsd:simpleType>
        <xsd:restriction base="dms:Unknown"/>
      </xsd:simpleType>
    </xsd:element>
    <xsd:element name="PublishingExpirationDate" ma:index="28" nillable="true" ma:displayName="Fecha de finalización programada"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9ACC615-AE57-4916-B284-E0A5FBB976C1" elementFormDefault="qualified">
    <xsd:import namespace="http://schemas.microsoft.com/office/2006/documentManagement/types"/>
    <xsd:import namespace="http://schemas.microsoft.com/office/infopath/2007/PartnerControls"/>
    <xsd:element name="ThumbnailExists" ma:index="18" nillable="true" ma:displayName="La miniatura ya existe" ma:default="FALSE" ma:hidden="true" ma:internalName="ThumbnailExists" ma:readOnly="true">
      <xsd:simpleType>
        <xsd:restriction base="dms:Boolean"/>
      </xsd:simpleType>
    </xsd:element>
    <xsd:element name="PreviewExists" ma:index="19" nillable="true" ma:displayName="La vista previa ya existe" ma:default="FALSE" ma:hidden="true" ma:internalName="PreviewExists" ma:readOnly="true">
      <xsd:simpleType>
        <xsd:restriction base="dms:Boolean"/>
      </xsd:simpleType>
    </xsd:element>
    <xsd:element name="ImageWidth" ma:index="20" nillable="true" ma:displayName="Ancho" ma:internalName="ImageWidth" ma:readOnly="true">
      <xsd:simpleType>
        <xsd:restriction base="dms:Unknown"/>
      </xsd:simpleType>
    </xsd:element>
    <xsd:element name="ImageHeight" ma:index="22" nillable="true" ma:displayName="Alto" ma:internalName="ImageHeight" ma:readOnly="true">
      <xsd:simpleType>
        <xsd:restriction base="dms:Unknown"/>
      </xsd:simpleType>
    </xsd:element>
    <xsd:element name="ImageCreateDate" ma:index="25" nillable="true" ma:displayName="Fecha de captura de la imag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or"/>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ma:index="23" ma:displayName="Comentarios"/>
        <xsd:element name="keywords" minOccurs="0" maxOccurs="1" type="xsd:string" ma:index="14" ma:displayName="Palabras clave"/>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ImageCreateDate xmlns="E9ACC615-AE57-4916-B284-E0A5FBB976C1" xsi:nil="true"/>
    <PublishingExpirationDate xmlns="http://schemas.microsoft.com/sharepoint/v3" xsi:nil="true"/>
    <PublishingStartDate xmlns="http://schemas.microsoft.com/sharepoint/v3" xsi:nil="true"/>
    <wic_System_Copyright xmlns="http://schemas.microsoft.com/sharepoint/v3/fields" xsi:nil="true"/>
  </documentManagement>
</p:properties>
</file>

<file path=customXml/itemProps1.xml><?xml version="1.0" encoding="utf-8"?>
<ds:datastoreItem xmlns:ds="http://schemas.openxmlformats.org/officeDocument/2006/customXml" ds:itemID="{5FF822B4-31FF-400A-874D-EFA4FCB70D71}"/>
</file>

<file path=customXml/itemProps2.xml><?xml version="1.0" encoding="utf-8"?>
<ds:datastoreItem xmlns:ds="http://schemas.openxmlformats.org/officeDocument/2006/customXml" ds:itemID="{251A87A9-07A7-4626-8CD9-0C64C8DA7D33}"/>
</file>

<file path=customXml/itemProps3.xml><?xml version="1.0" encoding="utf-8"?>
<ds:datastoreItem xmlns:ds="http://schemas.openxmlformats.org/officeDocument/2006/customXml" ds:itemID="{951FDD99-8B13-403C-ADE3-1664E64CC4B1}"/>
</file>

<file path=docProps/app.xml><?xml version="1.0" encoding="utf-8"?>
<Properties xmlns="http://schemas.openxmlformats.org/officeDocument/2006/extended-properties" xmlns:vt="http://schemas.openxmlformats.org/officeDocument/2006/docPropsVTypes">
  <TotalTime>879</TotalTime>
  <Words>1265</Words>
  <Application>Microsoft Office PowerPoint</Application>
  <PresentationFormat>Presentación en pantalla (4:3)</PresentationFormat>
  <Paragraphs>327</Paragraphs>
  <Slides>46</Slides>
  <Notes>0</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46</vt:i4>
      </vt:variant>
    </vt:vector>
  </HeadingPairs>
  <TitlesOfParts>
    <vt:vector size="48" baseType="lpstr">
      <vt:lpstr>Tema de Office</vt:lpstr>
      <vt:lpstr>Worksheet</vt:lpstr>
      <vt:lpstr>Audiencia Pública            </vt:lpstr>
      <vt:lpstr>Diagnóstico Financiero  2016 - 2019 </vt:lpstr>
      <vt:lpstr>Composición Presupuesto de Ingresos Vigencias 2016 – 2019</vt:lpstr>
      <vt:lpstr>Presentación de PowerPoint</vt:lpstr>
      <vt:lpstr>Evolución Histórica de los Ingresos Corrientes de Libre Destinación 2016 – 2019 </vt:lpstr>
      <vt:lpstr>Participación del Impuesto Predial – Industria y Comercio en los Ingresos Corrientes 2016 - 2019</vt:lpstr>
      <vt:lpstr>Evolución de los Gastos Totales  2016 - 2019</vt:lpstr>
      <vt:lpstr>Composición de los Gastos Totales  2016 - 2019 </vt:lpstr>
      <vt:lpstr>Gastos de Funcionamiento  2016 - 2019</vt:lpstr>
      <vt:lpstr>Evolución Servicio de la Deuda  2016 - 2019</vt:lpstr>
      <vt:lpstr> Estado de Deuda Pública a 31 de diciembre de 2019</vt:lpstr>
      <vt:lpstr>Cumplimiento de Indicadores de Ley vigencia 2019</vt:lpstr>
      <vt:lpstr>Cumplimiento del Indicador Ley 617 de 2000 vigencia 2019</vt:lpstr>
      <vt:lpstr>ESTRATEGIAS FINANCIERAS</vt:lpstr>
      <vt:lpstr>Presentación de PowerPoint</vt:lpstr>
      <vt:lpstr>Presentación de PowerPoint</vt:lpstr>
      <vt:lpstr>Presentación de PowerPoint</vt:lpstr>
      <vt:lpstr>Presentación de PowerPoint</vt:lpstr>
      <vt:lpstr>Presentación de PowerPoint</vt:lpstr>
      <vt:lpstr>Presentación de PowerPoint</vt:lpstr>
      <vt:lpstr>Plan de Desarrollo   2020 – 2023 Plan Plurianual de Inversiones </vt:lpstr>
      <vt:lpstr> Plan Plurianual de Inversiones  Plan de Desarrollo Territorial 2020- 2023  </vt:lpstr>
      <vt:lpstr> Estructura Plan de Desarrollo Territorial  </vt:lpstr>
      <vt:lpstr> Estructura Plan de Desarrollo  </vt:lpstr>
      <vt:lpstr> INVERSIÓN  PLAN DE DESARROLLO TERRITORIAL  </vt:lpstr>
      <vt:lpstr> Inversión por Línea Estratégica </vt:lpstr>
      <vt:lpstr>LINEA  ESTRATÉGICA 1.   Avancemos en Seguridad con Inversión Social, Educación Salud,  Cultura y Deportes  Dimensiones  </vt:lpstr>
      <vt:lpstr> Inversión por Dimensiones Línea Estratégica 1. </vt:lpstr>
      <vt:lpstr>LINEA  ESTRATÉGICA 2.   Avancemos en Desarrollo Territorial   Dimensiones  </vt:lpstr>
      <vt:lpstr> Inversión por Dimensiones Línea Estratégica 4. </vt:lpstr>
      <vt:lpstr>LINEA  ESTRATÉGICA 3.   Avancemos en Medio Ambiente Sostenible  Dimensiones  </vt:lpstr>
      <vt:lpstr>LINEA  ESTRATÉGICA 4.   Avancemos en Desarrollo Económico e Institucional   Dimensiones  </vt:lpstr>
      <vt:lpstr> Inversión por Dimensiones Línea Estratégica 3. </vt:lpstr>
      <vt:lpstr>LINEA  ESTRATÉGICA 1.    Avancemos en Seguridad con Inversión Social, Educación Salud, Cultura y Deportes              Dimensión 1.  </vt:lpstr>
      <vt:lpstr>LINEA  ESTRATÉGICA 1.    Avancemos en Seguridad con Inversión Social, Educación Salud, Cultura y Deportes              Dimensión 1.  </vt:lpstr>
      <vt:lpstr>LINEA  ESTRATÉGICA 1.    Avancemos en Seguridad con Inversión Social, Educación Salud, Cultura y Deportes              Dimensión 1.  </vt:lpstr>
      <vt:lpstr>LINEA  ESTRATÉGICA 1.    Avancemos en Seguridad con Inversión Social, Educación Salud, Cultura y Deportes              Dimensión 1.  </vt:lpstr>
      <vt:lpstr>LINEA  ESTRATÉGICA 1.    Avancemos en Seguridad con Inversión Social, Educación Salud, Cultura y Deportes              Dimensión 1.  </vt:lpstr>
      <vt:lpstr>LINEA  ESTRATÉGICA 1.    Avancemos en Seguridad con Inversión Social, Educación Salud, Cultura y Deportes              Dimensión 1.  </vt:lpstr>
      <vt:lpstr>LINEA  ESTRATÉGICA 2.    Avancemos en Desarrollo Territorial              Dimensión 1.  </vt:lpstr>
      <vt:lpstr>LINEA  ESTRATÉGICA 2.    Avancemos en Desarrollo Territorial              Dimensión 1.  </vt:lpstr>
      <vt:lpstr>LINEA  ESTRATÉGICA 2.    Avancemos en Desarrollo Territorial              Dimensión 1.  </vt:lpstr>
      <vt:lpstr>LINEA  ESTRATÉGICA  3.    Avancemos en Medio Ambiente Sostenible              Dimensión 1.  </vt:lpstr>
      <vt:lpstr>LINEA  ESTRATÉGICA  4..    Avancemos en Desarrollo Económico e Institucional              Dimensión 1.  </vt:lpstr>
      <vt:lpstr>LINEA  ESTRATÉGICA  4..    Avancemos en Desarrollo Económico e Institucional              Dimensión 1.  </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 de Desarrollo Territorial  Tocancipá Trabajamos Para Ti         2020 - 2023</dc:title>
  <dc:creator>USUARIO</dc:creator>
  <cp:keywords/>
  <dc:description/>
  <cp:lastModifiedBy>Luffi</cp:lastModifiedBy>
  <cp:revision>90</cp:revision>
  <dcterms:modified xsi:type="dcterms:W3CDTF">2020-05-22T14:40:54Z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0x0101009148F5A04DDD49CBA7127AADA5FB792B00AADE34325A8B49CDA8BB4DB53328F21400CA5093BB8FF66949BDD8DF5B2DB2C178</vt:lpwstr>
  </property>
</Properties>
</file>