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2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8" r:id="rId2"/>
    <p:sldId id="316" r:id="rId3"/>
    <p:sldId id="319" r:id="rId4"/>
    <p:sldId id="320" r:id="rId5"/>
    <p:sldId id="321" r:id="rId6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23B"/>
    <a:srgbClr val="C3CF51"/>
    <a:srgbClr val="FF66CC"/>
    <a:srgbClr val="00CC00"/>
    <a:srgbClr val="FF9933"/>
    <a:srgbClr val="99FF33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759" autoAdjust="0"/>
    <p:restoredTop sz="94629" autoAdjust="0"/>
  </p:normalViewPr>
  <p:slideViewPr>
    <p:cSldViewPr>
      <p:cViewPr varScale="1">
        <p:scale>
          <a:sx n="70" d="100"/>
          <a:sy n="70" d="100"/>
        </p:scale>
        <p:origin x="1566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88841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548739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55705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079852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70563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992385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31229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88841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27836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6811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21041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16735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24" y="566"/>
            <a:ext cx="9143245" cy="685743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742967" y="357166"/>
            <a:ext cx="101822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36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 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051720" y="566"/>
            <a:ext cx="521885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000" dirty="0" smtClean="0">
                <a:solidFill>
                  <a:prstClr val="white"/>
                </a:solidFill>
                <a:cs typeface="Calibri" pitchFamily="34" charset="0"/>
              </a:rPr>
              <a:t>OFICINA DE COMUNICACIONES Y PRENSA</a:t>
            </a:r>
            <a:endParaRPr lang="es-CO" sz="2000" dirty="0">
              <a:solidFill>
                <a:prstClr val="white"/>
              </a:solidFill>
              <a:cs typeface="Calibri" pitchFamily="34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467544" y="1412776"/>
            <a:ext cx="237626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dirty="0" smtClean="0">
                <a:solidFill>
                  <a:prstClr val="black"/>
                </a:solidFill>
              </a:rPr>
              <a:t>“Pregúntele al alcalde”</a:t>
            </a:r>
          </a:p>
          <a:p>
            <a:pPr algn="just"/>
            <a:endParaRPr lang="es-CO" dirty="0">
              <a:solidFill>
                <a:prstClr val="black"/>
              </a:solidFill>
            </a:endParaRPr>
          </a:p>
          <a:p>
            <a:pPr algn="just"/>
            <a:r>
              <a:rPr lang="es-CO" dirty="0" smtClean="0">
                <a:solidFill>
                  <a:prstClr val="black"/>
                </a:solidFill>
              </a:rPr>
              <a:t>Programa de participación ciudadana a través de los medios de comunicación local (Radio y Televisión) donde el alcalde responde en vivo las inquietudes de la comunidad.</a:t>
            </a:r>
            <a:endParaRPr lang="es-CO" dirty="0">
              <a:solidFill>
                <a:prstClr val="black"/>
              </a:solidFill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4572000" y="908720"/>
            <a:ext cx="3312368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dirty="0" smtClean="0">
                <a:solidFill>
                  <a:prstClr val="black"/>
                </a:solidFill>
              </a:rPr>
              <a:t>Valor de Inversión </a:t>
            </a:r>
          </a:p>
          <a:p>
            <a:pPr algn="ctr"/>
            <a:r>
              <a:rPr lang="es-CO" dirty="0" smtClean="0">
                <a:solidFill>
                  <a:prstClr val="black"/>
                </a:solidFill>
              </a:rPr>
              <a:t>$36.960.000</a:t>
            </a:r>
            <a:endParaRPr lang="es-CO" dirty="0">
              <a:solidFill>
                <a:prstClr val="black"/>
              </a:solidFill>
            </a:endParaRP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8312" y="2119827"/>
            <a:ext cx="3780071" cy="2835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178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464" y="-22613"/>
            <a:ext cx="9143245" cy="685743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742967" y="357166"/>
            <a:ext cx="101822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cs typeface="+mn-cs"/>
              </a:rPr>
              <a:t>       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051720" y="566"/>
            <a:ext cx="521885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0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OFICINA DE COMUNICACIONES Y PRENSA</a:t>
            </a:r>
            <a:endParaRPr lang="es-CO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505113" y="2369557"/>
            <a:ext cx="237626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dirty="0" smtClean="0"/>
              <a:t>“Programas de radio”</a:t>
            </a:r>
          </a:p>
          <a:p>
            <a:pPr algn="just"/>
            <a:endParaRPr lang="es-CO" dirty="0"/>
          </a:p>
          <a:p>
            <a:pPr algn="just"/>
            <a:r>
              <a:rPr lang="es-CO" dirty="0" smtClean="0"/>
              <a:t>Noticiero institucional, de lunes a viernes de 8:00 a 8:30 am</a:t>
            </a:r>
          </a:p>
          <a:p>
            <a:pPr algn="just"/>
            <a:r>
              <a:rPr lang="es-CO" dirty="0" smtClean="0"/>
              <a:t>Tocancipá Social, miércoles 4:00 pm</a:t>
            </a:r>
          </a:p>
          <a:p>
            <a:pPr algn="just"/>
            <a:r>
              <a:rPr lang="es-CO" dirty="0" smtClean="0"/>
              <a:t>4:30 en Familia, miércoles 4:30 pm</a:t>
            </a:r>
            <a:endParaRPr lang="es-CO" dirty="0"/>
          </a:p>
        </p:txBody>
      </p:sp>
      <p:sp>
        <p:nvSpPr>
          <p:cNvPr id="6" name="CuadroTexto 5"/>
          <p:cNvSpPr txBox="1"/>
          <p:nvPr/>
        </p:nvSpPr>
        <p:spPr>
          <a:xfrm>
            <a:off x="4572000" y="908720"/>
            <a:ext cx="3312368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dirty="0" smtClean="0"/>
              <a:t>Valor de Inversión </a:t>
            </a:r>
          </a:p>
          <a:p>
            <a:pPr algn="ctr"/>
            <a:r>
              <a:rPr lang="es-CO" dirty="0" smtClean="0"/>
              <a:t>$34.066.977</a:t>
            </a:r>
            <a:endParaRPr lang="es-CO" dirty="0"/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8312" y="2119827"/>
            <a:ext cx="3780070" cy="2835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013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24" y="566"/>
            <a:ext cx="9143245" cy="685743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742967" y="357166"/>
            <a:ext cx="101822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36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 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051720" y="566"/>
            <a:ext cx="521885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000" dirty="0" smtClean="0">
                <a:solidFill>
                  <a:prstClr val="white"/>
                </a:solidFill>
                <a:cs typeface="Calibri" pitchFamily="34" charset="0"/>
              </a:rPr>
              <a:t>OFICINA DE COMUNICACIONES Y PRENSA</a:t>
            </a:r>
            <a:endParaRPr lang="es-CO" sz="2000" dirty="0">
              <a:solidFill>
                <a:prstClr val="white"/>
              </a:solidFill>
              <a:cs typeface="Calibri" pitchFamily="34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684505" y="2060848"/>
            <a:ext cx="23762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dirty="0" smtClean="0">
                <a:solidFill>
                  <a:prstClr val="black"/>
                </a:solidFill>
              </a:rPr>
              <a:t>“Campañas institucionales”</a:t>
            </a:r>
          </a:p>
          <a:p>
            <a:pPr algn="just"/>
            <a:endParaRPr lang="es-CO" dirty="0">
              <a:solidFill>
                <a:prstClr val="black"/>
              </a:solidFill>
            </a:endParaRPr>
          </a:p>
          <a:p>
            <a:pPr algn="just"/>
            <a:r>
              <a:rPr lang="es-CO" dirty="0" smtClean="0">
                <a:solidFill>
                  <a:prstClr val="black"/>
                </a:solidFill>
              </a:rPr>
              <a:t>Campañas cívicas, de seguridad, sociales y de salud entre otras.</a:t>
            </a:r>
            <a:endParaRPr lang="es-CO" dirty="0">
              <a:solidFill>
                <a:prstClr val="black"/>
              </a:solidFill>
            </a:endParaRP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1131798"/>
            <a:ext cx="3312368" cy="4286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178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24" y="566"/>
            <a:ext cx="9143245" cy="685743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742967" y="357166"/>
            <a:ext cx="101822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36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 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051720" y="566"/>
            <a:ext cx="521885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000" dirty="0" smtClean="0">
                <a:solidFill>
                  <a:prstClr val="white"/>
                </a:solidFill>
                <a:cs typeface="Calibri" pitchFamily="34" charset="0"/>
              </a:rPr>
              <a:t>OFICINA DE COMUNICACIONES Y PRENSA</a:t>
            </a:r>
            <a:endParaRPr lang="es-CO" sz="2000" dirty="0">
              <a:solidFill>
                <a:prstClr val="white"/>
              </a:solidFill>
              <a:cs typeface="Calibri" pitchFamily="34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863588" y="1305624"/>
            <a:ext cx="237626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dirty="0" smtClean="0">
                <a:solidFill>
                  <a:prstClr val="black"/>
                </a:solidFill>
              </a:rPr>
              <a:t>“Boletines de Prensa”</a:t>
            </a:r>
          </a:p>
          <a:p>
            <a:pPr algn="just"/>
            <a:endParaRPr lang="es-CO" dirty="0">
              <a:solidFill>
                <a:prstClr val="black"/>
              </a:solidFill>
            </a:endParaRPr>
          </a:p>
          <a:p>
            <a:pPr algn="just"/>
            <a:r>
              <a:rPr lang="es-CO" dirty="0" smtClean="0">
                <a:solidFill>
                  <a:prstClr val="black"/>
                </a:solidFill>
              </a:rPr>
              <a:t>Boletines con las noticias más importantes de la alcaldía, difundidas en medios digitales, medios impresos, redes sociales y correos electrónicos. Además se colocan en carteleras ubicadas en diferentes sectores del municipio junto con el periódico mural. </a:t>
            </a:r>
            <a:endParaRPr lang="es-CO" dirty="0">
              <a:solidFill>
                <a:prstClr val="black"/>
              </a:solidFill>
            </a:endParaRP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2080" y="1080525"/>
            <a:ext cx="3416264" cy="4449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178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24" y="27950"/>
            <a:ext cx="9143245" cy="685743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742967" y="357166"/>
            <a:ext cx="101822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36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 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051720" y="566"/>
            <a:ext cx="521885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000" dirty="0" smtClean="0">
                <a:solidFill>
                  <a:prstClr val="white"/>
                </a:solidFill>
                <a:cs typeface="Calibri" pitchFamily="34" charset="0"/>
              </a:rPr>
              <a:t>OFICINA DE COMUNICACIONES Y PRENSA</a:t>
            </a:r>
            <a:endParaRPr lang="es-CO" sz="2000" dirty="0">
              <a:solidFill>
                <a:prstClr val="white"/>
              </a:solidFill>
              <a:cs typeface="Calibri" pitchFamily="34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522670" y="1628800"/>
            <a:ext cx="283039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dirty="0" smtClean="0">
                <a:solidFill>
                  <a:prstClr val="black"/>
                </a:solidFill>
              </a:rPr>
              <a:t>“Redes sociales y página web”</a:t>
            </a:r>
          </a:p>
          <a:p>
            <a:pPr algn="just"/>
            <a:endParaRPr lang="es-CO" dirty="0">
              <a:solidFill>
                <a:prstClr val="black"/>
              </a:solidFill>
            </a:endParaRPr>
          </a:p>
          <a:p>
            <a:pPr algn="just"/>
            <a:r>
              <a:rPr lang="es-CO" dirty="0" smtClean="0">
                <a:solidFill>
                  <a:prstClr val="black"/>
                </a:solidFill>
              </a:rPr>
              <a:t>Actualización permanente de la información en redes sociales Facebook, </a:t>
            </a:r>
            <a:r>
              <a:rPr lang="es-CO" dirty="0" err="1" smtClean="0">
                <a:solidFill>
                  <a:prstClr val="black"/>
                </a:solidFill>
              </a:rPr>
              <a:t>Twitter</a:t>
            </a:r>
            <a:r>
              <a:rPr lang="es-CO" dirty="0">
                <a:solidFill>
                  <a:prstClr val="black"/>
                </a:solidFill>
              </a:rPr>
              <a:t> </a:t>
            </a:r>
            <a:r>
              <a:rPr lang="es-CO" dirty="0" smtClean="0">
                <a:solidFill>
                  <a:prstClr val="black"/>
                </a:solidFill>
              </a:rPr>
              <a:t>e </a:t>
            </a:r>
            <a:r>
              <a:rPr lang="es-CO" dirty="0" err="1" smtClean="0">
                <a:solidFill>
                  <a:prstClr val="black"/>
                </a:solidFill>
              </a:rPr>
              <a:t>Instagram</a:t>
            </a:r>
            <a:r>
              <a:rPr lang="es-CO" dirty="0" smtClean="0">
                <a:solidFill>
                  <a:prstClr val="black"/>
                </a:solidFill>
              </a:rPr>
              <a:t>. 5.000 amigos y más de 5.500 seguidores.</a:t>
            </a:r>
          </a:p>
          <a:p>
            <a:pPr algn="just"/>
            <a:r>
              <a:rPr lang="es-CO" dirty="0" smtClean="0">
                <a:solidFill>
                  <a:prstClr val="black"/>
                </a:solidFill>
              </a:rPr>
              <a:t>En página web se registra un promedio de 32.900 visitas mensuales.</a:t>
            </a:r>
            <a:endParaRPr lang="es-CO" dirty="0">
              <a:solidFill>
                <a:prstClr val="black"/>
              </a:solidFill>
            </a:endParaRPr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1772816"/>
            <a:ext cx="4572000" cy="2261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178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D28C194CC67FF34BAA1B2490A7FF9DF3" ma:contentTypeVersion="3" ma:contentTypeDescription="Crear nuevo documento." ma:contentTypeScope="" ma:versionID="e1f65330f89ae5643b06903b396260ee">
  <xsd:schema xmlns:xsd="http://www.w3.org/2001/XMLSchema" xmlns:xs="http://www.w3.org/2001/XMLSchema" xmlns:p="http://schemas.microsoft.com/office/2006/metadata/properties" xmlns:ns2="a8a3685a-eeb7-4cf4-aee6-a49a1bd38b98" targetNamespace="http://schemas.microsoft.com/office/2006/metadata/properties" ma:root="true" ma:fieldsID="274808a7948cb534f78a71faa9fe5799" ns2:_="">
    <xsd:import namespace="a8a3685a-eeb7-4cf4-aee6-a49a1bd38b98"/>
    <xsd:element name="properties">
      <xsd:complexType>
        <xsd:sequence>
          <xsd:element name="documentManagement">
            <xsd:complexType>
              <xsd:all>
                <xsd:element ref="ns2:Descrpci_x00f3_n" minOccurs="0"/>
                <xsd:element ref="ns2:Clasificaci_x00f3_n" minOccurs="0"/>
                <xsd:element ref="ns2:Fech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a3685a-eeb7-4cf4-aee6-a49a1bd38b98" elementFormDefault="qualified">
    <xsd:import namespace="http://schemas.microsoft.com/office/2006/documentManagement/types"/>
    <xsd:import namespace="http://schemas.microsoft.com/office/infopath/2007/PartnerControls"/>
    <xsd:element name="Descrpci_x00f3_n" ma:index="8" nillable="true" ma:displayName="Descripción" ma:internalName="Descrpci_x00f3_n">
      <xsd:simpleType>
        <xsd:restriction base="dms:Note">
          <xsd:maxLength value="255"/>
        </xsd:restriction>
      </xsd:simpleType>
    </xsd:element>
    <xsd:element name="Clasificaci_x00f3_n" ma:index="9" nillable="true" ma:displayName="Clasificación" ma:format="Dropdown" ma:internalName="Clasificaci_x00f3_n">
      <xsd:simpleType>
        <xsd:restriction base="dms:Choice">
          <xsd:enumeration value="Informes a la Ciudadanía"/>
          <xsd:enumeration value="Informes al Concejo"/>
          <xsd:enumeration value="Informes a Órganos de Control"/>
          <xsd:enumeration value="Informes de Gestión Gobierno en Línea"/>
          <xsd:enumeration value="Cumpliendo Metas"/>
          <xsd:enumeration value="Rendición de Cuentas"/>
        </xsd:restriction>
      </xsd:simpleType>
    </xsd:element>
    <xsd:element name="Fecha" ma:index="10" nillable="true" ma:displayName="Fecha" ma:internalName="Fecha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Fecha xmlns="a8a3685a-eeb7-4cf4-aee6-a49a1bd38b98" xsi:nil="true"/>
    <Descrpci_x00f3_n xmlns="a8a3685a-eeb7-4cf4-aee6-a49a1bd38b98" xsi:nil="true"/>
    <Clasificaci_x00f3_n xmlns="a8a3685a-eeb7-4cf4-aee6-a49a1bd38b98">Informes a la Ciudadanía</Clasificaci_x00f3_n>
  </documentManagement>
</p:properties>
</file>

<file path=customXml/itemProps1.xml><?xml version="1.0" encoding="utf-8"?>
<ds:datastoreItem xmlns:ds="http://schemas.openxmlformats.org/officeDocument/2006/customXml" ds:itemID="{8141C51E-5870-4445-BEF0-6A0E7CA0B30A}"/>
</file>

<file path=customXml/itemProps2.xml><?xml version="1.0" encoding="utf-8"?>
<ds:datastoreItem xmlns:ds="http://schemas.openxmlformats.org/officeDocument/2006/customXml" ds:itemID="{C5BCDB28-FB1D-433B-8D58-672353BBE386}"/>
</file>

<file path=customXml/itemProps3.xml><?xml version="1.0" encoding="utf-8"?>
<ds:datastoreItem xmlns:ds="http://schemas.openxmlformats.org/officeDocument/2006/customXml" ds:itemID="{BCA60E61-1CED-4B9A-9064-06D75F997504}"/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1523</TotalTime>
  <Words>208</Words>
  <Application>Microsoft Office PowerPoint</Application>
  <PresentationFormat>Presentación en pantalla (4:3)</PresentationFormat>
  <Paragraphs>32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8" baseType="lpstr">
      <vt:lpstr>Arial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alcaldia tocancipa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miky</dc:creator>
  <cp:lastModifiedBy>Ana Patricia Rosas Enriquez</cp:lastModifiedBy>
  <cp:revision>127</cp:revision>
  <cp:lastPrinted>2016-11-02T20:45:12Z</cp:lastPrinted>
  <dcterms:created xsi:type="dcterms:W3CDTF">2016-02-16T14:14:57Z</dcterms:created>
  <dcterms:modified xsi:type="dcterms:W3CDTF">2017-05-08T14:22:36Z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0x010100D28C194CC67FF34BAA1B2490A7FF9DF3</vt:lpwstr>
  </property>
</Properties>
</file>