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8" r:id="rId2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23B"/>
    <a:srgbClr val="C3CF51"/>
    <a:srgbClr val="FF66CC"/>
    <a:srgbClr val="00CC00"/>
    <a:srgbClr val="FF9933"/>
    <a:srgbClr val="99FF33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759" autoAdjust="0"/>
    <p:restoredTop sz="94629" autoAdjust="0"/>
  </p:normalViewPr>
  <p:slideViewPr>
    <p:cSldViewPr>
      <p:cViewPr varScale="1">
        <p:scale>
          <a:sx n="70" d="100"/>
          <a:sy n="70" d="100"/>
        </p:scale>
        <p:origin x="156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pPr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88841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pPr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548739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pPr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55705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pPr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07985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pPr/>
              <a:t>08/05/2017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70563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pPr/>
              <a:t>08/05/2017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992385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pPr/>
              <a:t>08/05/2017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31229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pPr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88841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pPr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27836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pPr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6811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pPr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21041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DA0C49-1E02-4500-9A6C-F337605EFA3C}" type="datetimeFigureOut">
              <a:rPr lang="es-CO" smtClean="0"/>
              <a:pPr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7FE260-91E1-47C7-8C2C-786D9FD90F5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16735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OFICINA DE CONTROL INTERNO</a:t>
            </a:r>
            <a:endParaRPr lang="es-CO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4966928"/>
              </p:ext>
            </p:extLst>
          </p:nvPr>
        </p:nvGraphicFramePr>
        <p:xfrm>
          <a:off x="251141" y="539816"/>
          <a:ext cx="3096723" cy="350092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54450"/>
                <a:gridCol w="1442273"/>
              </a:tblGrid>
              <a:tr h="144284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O" sz="800" b="1" u="none" strike="noStrike" dirty="0">
                          <a:effectLst/>
                        </a:rPr>
                        <a:t>PROCESOS DE AUDITORÍA EJECUTADOS EN LA VIGENCIA 2016</a:t>
                      </a:r>
                      <a:endParaRPr lang="es-CO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b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</a:tr>
              <a:tr h="144284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1" u="none" strike="noStrike" dirty="0">
                          <a:effectLst/>
                        </a:rPr>
                        <a:t>AUDITORIAS</a:t>
                      </a:r>
                      <a:endParaRPr lang="es-CO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1" u="none" strike="noStrike" dirty="0">
                          <a:effectLst/>
                        </a:rPr>
                        <a:t>NÚMERO DE HALLAZGOS</a:t>
                      </a:r>
                      <a:endParaRPr lang="es-CO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</a:tr>
              <a:tr h="280773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1" u="none" strike="noStrike" dirty="0">
                          <a:effectLst/>
                        </a:rPr>
                        <a:t>INVENTARIOS DE BIENES MUEBLES</a:t>
                      </a:r>
                      <a:endParaRPr lang="es-CO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>
                          <a:effectLst/>
                        </a:rPr>
                        <a:t>9</a:t>
                      </a:r>
                      <a:endParaRPr lang="es-CO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</a:tr>
              <a:tr h="280773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1" u="none" strike="noStrike" dirty="0">
                          <a:effectLst/>
                        </a:rPr>
                        <a:t>LICENCIAS DE URBANISMO Y CONSTRUCCIÓN</a:t>
                      </a:r>
                      <a:endParaRPr lang="es-CO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>
                          <a:effectLst/>
                        </a:rPr>
                        <a:t>3</a:t>
                      </a:r>
                      <a:endParaRPr lang="es-CO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</a:tr>
              <a:tr h="144284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1" u="none" strike="noStrike" dirty="0">
                          <a:effectLst/>
                        </a:rPr>
                        <a:t>ATENCIÓN AL CIUDADANO</a:t>
                      </a:r>
                      <a:endParaRPr lang="es-CO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>
                          <a:effectLst/>
                        </a:rPr>
                        <a:t>4</a:t>
                      </a:r>
                      <a:endParaRPr lang="es-CO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</a:tr>
              <a:tr h="417262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1" u="none" strike="noStrike" dirty="0">
                          <a:effectLst/>
                        </a:rPr>
                        <a:t>SEGUIMIENTO PLAN ANTICORRUPCIÓN Y ATENCIÓN AL CIUDADANO</a:t>
                      </a:r>
                      <a:endParaRPr lang="es-CO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>
                          <a:effectLst/>
                        </a:rPr>
                        <a:t>11</a:t>
                      </a:r>
                      <a:endParaRPr lang="es-CO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</a:tr>
              <a:tr h="533317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1" u="none" strike="noStrike" dirty="0">
                          <a:effectLst/>
                        </a:rPr>
                        <a:t>AUTOEVALUACIÓN</a:t>
                      </a:r>
                      <a:endParaRPr lang="es-CO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>
                          <a:effectLst/>
                        </a:rPr>
                        <a:t>INFORME EJECUTIVO SISTEMA DE CONTROL INTERNO</a:t>
                      </a:r>
                      <a:endParaRPr lang="es-CO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</a:tr>
              <a:tr h="280773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1" u="none" strike="noStrike" dirty="0">
                          <a:effectLst/>
                        </a:rPr>
                        <a:t>EVALUACIÓN Y SEGUIMIENTO PLAN DE DESARROLLO</a:t>
                      </a:r>
                      <a:endParaRPr lang="es-CO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>
                          <a:effectLst/>
                        </a:rPr>
                        <a:t>8</a:t>
                      </a:r>
                      <a:endParaRPr lang="es-CO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</a:tr>
              <a:tr h="144284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1" u="none" strike="noStrike" dirty="0">
                          <a:effectLst/>
                        </a:rPr>
                        <a:t>IMPUESTO PREDIAL Y OTROS</a:t>
                      </a:r>
                      <a:endParaRPr lang="es-CO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>
                          <a:effectLst/>
                        </a:rPr>
                        <a:t>4</a:t>
                      </a:r>
                      <a:endParaRPr lang="es-CO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</a:tr>
              <a:tr h="280773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1" u="none" strike="noStrike" dirty="0">
                          <a:effectLst/>
                        </a:rPr>
                        <a:t>IMPUESTO DE INDUSTRIA Y COMERCIO</a:t>
                      </a:r>
                      <a:endParaRPr lang="es-CO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>
                          <a:effectLst/>
                        </a:rPr>
                        <a:t>5</a:t>
                      </a:r>
                      <a:endParaRPr lang="es-CO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</a:tr>
              <a:tr h="280773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1" u="none" strike="noStrike" dirty="0">
                          <a:effectLst/>
                        </a:rPr>
                        <a:t>SEGUIMIENTO MAPAS DE RIESGOS</a:t>
                      </a:r>
                      <a:endParaRPr lang="es-CO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 dirty="0">
                          <a:effectLst/>
                        </a:rPr>
                        <a:t>3</a:t>
                      </a:r>
                      <a:endParaRPr lang="es-CO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</a:tr>
              <a:tr h="144284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1" u="none" strike="noStrike" dirty="0">
                          <a:effectLst/>
                        </a:rPr>
                        <a:t>CONTRATACIÓN</a:t>
                      </a:r>
                      <a:endParaRPr lang="es-CO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 dirty="0">
                          <a:effectLst/>
                        </a:rPr>
                        <a:t>5</a:t>
                      </a:r>
                      <a:endParaRPr lang="es-CO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</a:tr>
              <a:tr h="280773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1" u="none" strike="noStrike" dirty="0">
                          <a:effectLst/>
                        </a:rPr>
                        <a:t>INGRESOS - GASTOS - DEUDA PÚBLICA</a:t>
                      </a:r>
                      <a:endParaRPr lang="es-CO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 dirty="0">
                          <a:effectLst/>
                        </a:rPr>
                        <a:t>8</a:t>
                      </a:r>
                      <a:endParaRPr lang="es-CO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</a:tr>
              <a:tr h="144284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1" u="none" strike="noStrike" dirty="0">
                          <a:effectLst/>
                        </a:rPr>
                        <a:t>TOTAL</a:t>
                      </a:r>
                      <a:endParaRPr lang="es-CO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1" u="none" strike="noStrike" dirty="0">
                          <a:effectLst/>
                        </a:rPr>
                        <a:t>60</a:t>
                      </a:r>
                      <a:endParaRPr lang="es-CO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</a:tr>
            </a:tbl>
          </a:graphicData>
        </a:graphic>
      </p:graphicFrame>
      <p:graphicFrame>
        <p:nvGraphicFramePr>
          <p:cNvPr id="5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2080528"/>
              </p:ext>
            </p:extLst>
          </p:nvPr>
        </p:nvGraphicFramePr>
        <p:xfrm>
          <a:off x="6028948" y="1526308"/>
          <a:ext cx="2947257" cy="23698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74597"/>
                <a:gridCol w="1372660"/>
              </a:tblGrid>
              <a:tr h="592397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>
                          <a:effectLst/>
                        </a:rPr>
                        <a:t>Apoyo y asesoría presentación planes de mejoramiento - avances: </a:t>
                      </a:r>
                      <a:endParaRPr lang="es-CO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>
                          <a:effectLst/>
                        </a:rPr>
                        <a:t>procesos de auditoría ejecutados por la Contraloría de Cundinamarca - Contraloría General de la República.</a:t>
                      </a:r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358101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>
                          <a:effectLst/>
                        </a:rPr>
                        <a:t>Apoyo y asesoría seguimiento mapas de riesgos organizacionales y de corrupción</a:t>
                      </a:r>
                      <a:endParaRPr lang="es-CO" sz="9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>
                          <a:effectLst/>
                        </a:rPr>
                        <a:t>Reunión con el equipo operativo CALIDAD - MECI </a:t>
                      </a:r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82669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>
                          <a:effectLst/>
                        </a:rPr>
                        <a:t>Apoyo y asesoría Sentencia del Rio Bogotá</a:t>
                      </a:r>
                      <a:endParaRPr lang="es-CO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>
                          <a:effectLst/>
                        </a:rPr>
                        <a:t>Expediente No. 25000-23-27-000-2001-0479-01 Acumulados Nos. 2000–0428, 2001-0122, 2001-0343 Actor: GUSTAVO MOYA ÁNGEL Y OTROS Acción Popular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40952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>
                          <a:effectLst/>
                        </a:rPr>
                        <a:t>fallo -01-479 del 25 de agosto del 2004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6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4351117"/>
              </p:ext>
            </p:extLst>
          </p:nvPr>
        </p:nvGraphicFramePr>
        <p:xfrm>
          <a:off x="251520" y="4149080"/>
          <a:ext cx="8712969" cy="18752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41648"/>
                <a:gridCol w="2141648"/>
                <a:gridCol w="1597959"/>
                <a:gridCol w="1477719"/>
                <a:gridCol w="1353995"/>
              </a:tblGrid>
              <a:tr h="140208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11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HALLAZGOS</a:t>
                      </a:r>
                      <a:r>
                        <a:rPr lang="es-CO" sz="11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AUDITORÍA CONTRALORIA DE CUNDINAMARCA CUENTA VIGENCIA 2015</a:t>
                      </a:r>
                      <a:endParaRPr lang="es-CO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O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O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14020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 b="1" dirty="0">
                          <a:solidFill>
                            <a:schemeClr val="tx1"/>
                          </a:solidFill>
                          <a:effectLst/>
                        </a:rPr>
                        <a:t>ÁREA - ENTIDAD</a:t>
                      </a:r>
                      <a:endParaRPr lang="es-CO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 b="1" dirty="0">
                          <a:solidFill>
                            <a:schemeClr val="tx1"/>
                          </a:solidFill>
                          <a:effectLst/>
                        </a:rPr>
                        <a:t>TIPO DE HALLAZGO</a:t>
                      </a:r>
                      <a:endParaRPr lang="es-CO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 b="1" dirty="0">
                          <a:solidFill>
                            <a:schemeClr val="tx1"/>
                          </a:solidFill>
                          <a:effectLst/>
                        </a:rPr>
                        <a:t>VR. HALLAZGO FISCAL</a:t>
                      </a:r>
                      <a:endParaRPr lang="es-CO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140208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 b="1">
                          <a:solidFill>
                            <a:schemeClr val="tx1"/>
                          </a:solidFill>
                          <a:effectLst/>
                        </a:rPr>
                        <a:t>ADMINISTRATIVO</a:t>
                      </a:r>
                      <a:endParaRPr lang="es-CO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 b="1">
                          <a:solidFill>
                            <a:schemeClr val="tx1"/>
                          </a:solidFill>
                          <a:effectLst/>
                        </a:rPr>
                        <a:t>DISCIPLINARIO</a:t>
                      </a:r>
                      <a:endParaRPr lang="es-CO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 b="1" dirty="0">
                          <a:solidFill>
                            <a:schemeClr val="tx1"/>
                          </a:solidFill>
                          <a:effectLst/>
                        </a:rPr>
                        <a:t>FISCAL</a:t>
                      </a:r>
                      <a:endParaRPr lang="es-CO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</a:tr>
              <a:tr h="1402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OFICINA JURIDICA Y DE CONTRATACIÓN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 dirty="0">
                          <a:solidFill>
                            <a:schemeClr val="tx1"/>
                          </a:solidFill>
                          <a:effectLst/>
                        </a:rPr>
                        <a:t>164,376,594</a:t>
                      </a:r>
                      <a:endParaRPr lang="es-CO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1402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SECRETARÍA DE HACIENDA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CO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1402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IMRDT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 dirty="0">
                          <a:solidFill>
                            <a:schemeClr val="tx1"/>
                          </a:solidFill>
                          <a:effectLst/>
                        </a:rPr>
                        <a:t>9,029,878</a:t>
                      </a:r>
                      <a:endParaRPr lang="es-CO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1402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CONCEJO MUNICIPAL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 dirty="0">
                          <a:solidFill>
                            <a:schemeClr val="tx1"/>
                          </a:solidFill>
                          <a:effectLst/>
                        </a:rPr>
                        <a:t>26,126,161</a:t>
                      </a:r>
                      <a:endParaRPr lang="es-CO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1402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ARCHIVO GENERAL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CO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14020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SECRETARÍA DE DESARROLLO SOCIAL E INTEGRACIÓN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 dirty="0">
                          <a:solidFill>
                            <a:schemeClr val="tx1"/>
                          </a:solidFill>
                          <a:effectLst/>
                        </a:rPr>
                        <a:t>2,906,000</a:t>
                      </a:r>
                      <a:endParaRPr lang="es-CO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140208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 dirty="0">
                          <a:solidFill>
                            <a:schemeClr val="tx1"/>
                          </a:solidFill>
                          <a:effectLst/>
                        </a:rPr>
                        <a:t>31,692,780</a:t>
                      </a:r>
                      <a:endParaRPr lang="es-CO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1402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SECRETARÍA DE GOBIERNO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CO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1402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SECRETARÍA DE INFRAESTRUCTURA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CO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1402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 dirty="0">
                          <a:solidFill>
                            <a:schemeClr val="tx1"/>
                          </a:solidFill>
                          <a:effectLst/>
                        </a:rPr>
                        <a:t>TOTAL</a:t>
                      </a:r>
                      <a:endParaRPr lang="es-CO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 dirty="0">
                          <a:solidFill>
                            <a:schemeClr val="tx1"/>
                          </a:solidFill>
                          <a:effectLst/>
                        </a:rPr>
                        <a:t>28</a:t>
                      </a:r>
                      <a:endParaRPr lang="es-CO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es-CO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800" dirty="0">
                          <a:solidFill>
                            <a:schemeClr val="tx1"/>
                          </a:solidFill>
                          <a:effectLst/>
                        </a:rPr>
                        <a:t>234,131,413</a:t>
                      </a:r>
                      <a:endParaRPr lang="es-CO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graphicFrame>
        <p:nvGraphicFramePr>
          <p:cNvPr id="8" name="7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4409101"/>
              </p:ext>
            </p:extLst>
          </p:nvPr>
        </p:nvGraphicFramePr>
        <p:xfrm>
          <a:off x="3582392" y="527247"/>
          <a:ext cx="5435600" cy="8135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54658"/>
                <a:gridCol w="1703980"/>
                <a:gridCol w="1015407"/>
                <a:gridCol w="761555"/>
              </a:tblGrid>
              <a:tr h="162704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O" sz="800" b="1" u="none" strike="noStrike" dirty="0">
                          <a:effectLst/>
                        </a:rPr>
                        <a:t>AUDITORÍA SGC - MECI</a:t>
                      </a:r>
                      <a:endParaRPr lang="es-CO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</a:tr>
              <a:tr h="162704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1" u="none" strike="noStrike" dirty="0">
                          <a:effectLst/>
                        </a:rPr>
                        <a:t>AUDITORIA</a:t>
                      </a:r>
                      <a:endParaRPr lang="es-CO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s-CO" sz="800" b="1" u="none" strike="noStrike" dirty="0">
                          <a:effectLst/>
                        </a:rPr>
                        <a:t>TIPOS DE ACCIONES </a:t>
                      </a:r>
                      <a:endParaRPr lang="es-CO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</a:tr>
              <a:tr h="325408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1" u="none" strike="noStrike" dirty="0">
                          <a:effectLst/>
                        </a:rPr>
                        <a:t>SISTEMA DE GESTIÓN DE LA CALIDAD - MECI</a:t>
                      </a:r>
                      <a:endParaRPr lang="es-CO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1" u="none" strike="noStrike" dirty="0">
                          <a:effectLst/>
                        </a:rPr>
                        <a:t>CORRECTIVAS</a:t>
                      </a:r>
                      <a:endParaRPr lang="es-CO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1" u="none" strike="noStrike" dirty="0">
                          <a:effectLst/>
                        </a:rPr>
                        <a:t>PREVENTIVAS </a:t>
                      </a:r>
                      <a:endParaRPr lang="es-CO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1" u="none" strike="noStrike" dirty="0">
                          <a:effectLst/>
                        </a:rPr>
                        <a:t>DE MEJORA</a:t>
                      </a:r>
                      <a:endParaRPr lang="es-CO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162704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1" u="none" strike="noStrike" dirty="0">
                          <a:effectLst/>
                        </a:rPr>
                        <a:t>TOTAL</a:t>
                      </a:r>
                      <a:endParaRPr lang="es-CO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>
                          <a:effectLst/>
                        </a:rPr>
                        <a:t>55</a:t>
                      </a:r>
                      <a:endParaRPr lang="es-CO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 dirty="0">
                          <a:effectLst/>
                        </a:rPr>
                        <a:t>2</a:t>
                      </a:r>
                      <a:endParaRPr lang="es-CO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 dirty="0">
                          <a:effectLst/>
                        </a:rPr>
                        <a:t>74</a:t>
                      </a:r>
                      <a:endParaRPr lang="es-CO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9" name="8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2291126"/>
              </p:ext>
            </p:extLst>
          </p:nvPr>
        </p:nvGraphicFramePr>
        <p:xfrm>
          <a:off x="3742966" y="1916832"/>
          <a:ext cx="2197186" cy="16344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18851"/>
                <a:gridCol w="486247"/>
                <a:gridCol w="792088"/>
              </a:tblGrid>
              <a:tr h="381000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s-CO" sz="900" b="1" u="none" strike="noStrike" dirty="0">
                          <a:effectLst/>
                        </a:rPr>
                        <a:t>RESULTADOS INFORME EJECUTIVO SISTEMA DE CONTROL INTERNO</a:t>
                      </a:r>
                      <a:endParaRPr lang="es-CO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</a:tr>
              <a:tr h="57150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u="none" strike="noStrike" dirty="0">
                          <a:effectLst/>
                        </a:rPr>
                        <a:t>CALIFICACIÓN SISTEMA DE CONTROL INTERNO ADMINISTRATIVO</a:t>
                      </a:r>
                      <a:endParaRPr lang="es-CO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>
                          <a:effectLst/>
                        </a:rPr>
                        <a:t>86.75%</a:t>
                      </a:r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>
                          <a:effectLst/>
                        </a:rPr>
                        <a:t>SATISFACTORIO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u="none" strike="noStrike" dirty="0">
                          <a:effectLst/>
                        </a:rPr>
                        <a:t>SISTEMA DE CONTROL INTERNO CONTABLE</a:t>
                      </a:r>
                      <a:endParaRPr lang="es-CO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>
                          <a:effectLst/>
                        </a:rPr>
                        <a:t>4.25</a:t>
                      </a:r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>
                          <a:effectLst/>
                        </a:rPr>
                        <a:t>ADECUADO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6465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echa xmlns="a8a3685a-eeb7-4cf4-aee6-a49a1bd38b98" xsi:nil="true"/>
    <Descrpci_x00f3_n xmlns="a8a3685a-eeb7-4cf4-aee6-a49a1bd38b98" xsi:nil="true"/>
    <Clasificaci_x00f3_n xmlns="a8a3685a-eeb7-4cf4-aee6-a49a1bd38b98">Informes a la Ciudadanía</Clasificaci_x00f3_n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D28C194CC67FF34BAA1B2490A7FF9DF3" ma:contentTypeVersion="3" ma:contentTypeDescription="Crear nuevo documento." ma:contentTypeScope="" ma:versionID="e1f65330f89ae5643b06903b396260ee">
  <xsd:schema xmlns:xsd="http://www.w3.org/2001/XMLSchema" xmlns:xs="http://www.w3.org/2001/XMLSchema" xmlns:p="http://schemas.microsoft.com/office/2006/metadata/properties" xmlns:ns2="a8a3685a-eeb7-4cf4-aee6-a49a1bd38b98" targetNamespace="http://schemas.microsoft.com/office/2006/metadata/properties" ma:root="true" ma:fieldsID="274808a7948cb534f78a71faa9fe5799" ns2:_="">
    <xsd:import namespace="a8a3685a-eeb7-4cf4-aee6-a49a1bd38b98"/>
    <xsd:element name="properties">
      <xsd:complexType>
        <xsd:sequence>
          <xsd:element name="documentManagement">
            <xsd:complexType>
              <xsd:all>
                <xsd:element ref="ns2:Descrpci_x00f3_n" minOccurs="0"/>
                <xsd:element ref="ns2:Clasificaci_x00f3_n" minOccurs="0"/>
                <xsd:element ref="ns2:Fech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a3685a-eeb7-4cf4-aee6-a49a1bd38b98" elementFormDefault="qualified">
    <xsd:import namespace="http://schemas.microsoft.com/office/2006/documentManagement/types"/>
    <xsd:import namespace="http://schemas.microsoft.com/office/infopath/2007/PartnerControls"/>
    <xsd:element name="Descrpci_x00f3_n" ma:index="8" nillable="true" ma:displayName="Descripción" ma:internalName="Descrpci_x00f3_n">
      <xsd:simpleType>
        <xsd:restriction base="dms:Note">
          <xsd:maxLength value="255"/>
        </xsd:restriction>
      </xsd:simpleType>
    </xsd:element>
    <xsd:element name="Clasificaci_x00f3_n" ma:index="9" nillable="true" ma:displayName="Clasificación" ma:format="Dropdown" ma:internalName="Clasificaci_x00f3_n">
      <xsd:simpleType>
        <xsd:restriction base="dms:Choice">
          <xsd:enumeration value="Informes a la Ciudadanía"/>
          <xsd:enumeration value="Informes al Concejo"/>
          <xsd:enumeration value="Informes a Órganos de Control"/>
          <xsd:enumeration value="Informes de Gestión Gobierno en Línea"/>
          <xsd:enumeration value="Cumpliendo Metas"/>
          <xsd:enumeration value="Rendición de Cuentas"/>
        </xsd:restriction>
      </xsd:simpleType>
    </xsd:element>
    <xsd:element name="Fecha" ma:index="10" nillable="true" ma:displayName="Fecha" ma:internalName="Fecha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D966E12-E84F-4AD6-AD3A-CEC7A46183DB}"/>
</file>

<file path=customXml/itemProps2.xml><?xml version="1.0" encoding="utf-8"?>
<ds:datastoreItem xmlns:ds="http://schemas.openxmlformats.org/officeDocument/2006/customXml" ds:itemID="{C1DA21DA-3E47-4E18-9AA6-E58252B73701}"/>
</file>

<file path=customXml/itemProps3.xml><?xml version="1.0" encoding="utf-8"?>
<ds:datastoreItem xmlns:ds="http://schemas.openxmlformats.org/officeDocument/2006/customXml" ds:itemID="{F8486662-646E-42BA-A82B-784EEEDF0F24}"/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1675</TotalTime>
  <Words>281</Words>
  <Application>Microsoft Office PowerPoint</Application>
  <PresentationFormat>Presentación en pantalla (4:3)</PresentationFormat>
  <Paragraphs>107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Tema de Office</vt:lpstr>
      <vt:lpstr>Presentación de PowerPoint</vt:lpstr>
    </vt:vector>
  </TitlesOfParts>
  <Company>alcaldia tocancipa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miky</dc:creator>
  <cp:lastModifiedBy>Ana Patricia Rosas Enriquez</cp:lastModifiedBy>
  <cp:revision>127</cp:revision>
  <cp:lastPrinted>2016-11-02T20:45:12Z</cp:lastPrinted>
  <dcterms:created xsi:type="dcterms:W3CDTF">2016-02-16T14:14:57Z</dcterms:created>
  <dcterms:modified xsi:type="dcterms:W3CDTF">2017-05-08T14:19:28Z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0x010100D28C194CC67FF34BAA1B2490A7FF9DF3</vt:lpwstr>
  </property>
</Properties>
</file>