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6" r:id="rId2"/>
    <p:sldId id="317" r:id="rId3"/>
    <p:sldId id="318" r:id="rId4"/>
    <p:sldId id="319" r:id="rId5"/>
    <p:sldId id="320" r:id="rId6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23B"/>
    <a:srgbClr val="C3CF51"/>
    <a:srgbClr val="FF66CC"/>
    <a:srgbClr val="00CC00"/>
    <a:srgbClr val="FF9933"/>
    <a:srgbClr val="99FF33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59" autoAdjust="0"/>
    <p:restoredTop sz="94629" autoAdjust="0"/>
  </p:normalViewPr>
  <p:slideViewPr>
    <p:cSldViewPr>
      <p:cViewPr varScale="1">
        <p:scale>
          <a:sx n="70" d="100"/>
          <a:sy n="70" d="100"/>
        </p:scale>
        <p:origin x="156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884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4873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55705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07985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0563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99238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31229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88841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27836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6811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1041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16735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SECRETARIA DE CULTURA Y PATRIMONIO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51520" y="816387"/>
            <a:ext cx="3672408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O" b="1" dirty="0"/>
              <a:t>CULTURA DE TODOS Y PARA TODOS</a:t>
            </a:r>
            <a:endParaRPr lang="es-CO" dirty="0" smtClean="0"/>
          </a:p>
        </p:txBody>
      </p:sp>
      <p:sp>
        <p:nvSpPr>
          <p:cNvPr id="6" name="CuadroTexto 5"/>
          <p:cNvSpPr txBox="1"/>
          <p:nvPr/>
        </p:nvSpPr>
        <p:spPr>
          <a:xfrm>
            <a:off x="4572000" y="908720"/>
            <a:ext cx="3312368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1.503. 453.oo</a:t>
            </a:r>
            <a:endParaRPr lang="es-CO" dirty="0"/>
          </a:p>
        </p:txBody>
      </p:sp>
      <p:sp>
        <p:nvSpPr>
          <p:cNvPr id="8" name="CuadroTexto 7"/>
          <p:cNvSpPr txBox="1"/>
          <p:nvPr/>
        </p:nvSpPr>
        <p:spPr>
          <a:xfrm>
            <a:off x="251520" y="1570788"/>
            <a:ext cx="381642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dirty="0"/>
              <a:t>Durante el año 2016  se beneficiaron  3204 estudiantes en los diferentes procesos de formación, se fortalecieron  </a:t>
            </a:r>
            <a:r>
              <a:rPr lang="es-CO" dirty="0" smtClean="0"/>
              <a:t>las diversas áreas artísticas , se </a:t>
            </a:r>
            <a:r>
              <a:rPr lang="es-CO" dirty="0"/>
              <a:t>implementaron </a:t>
            </a:r>
            <a:r>
              <a:rPr lang="es-CO" dirty="0" smtClean="0"/>
              <a:t>nuevos programas (Cine y Televisión, Banda </a:t>
            </a:r>
            <a:r>
              <a:rPr lang="es-CO" dirty="0" err="1" smtClean="0"/>
              <a:t>Pelayera</a:t>
            </a:r>
            <a:r>
              <a:rPr lang="es-CO" dirty="0" smtClean="0"/>
              <a:t>, Música llanera y Jazz), logrando contribuir en el desarrollo     integral de los niños, jóvenes y adultos del municipio, como también se brindaron espacios para el disfrute de la ciudadanía y la integración de la familiar</a:t>
            </a:r>
            <a:endParaRPr lang="es-CO" dirty="0"/>
          </a:p>
        </p:txBody>
      </p:sp>
      <p:sp>
        <p:nvSpPr>
          <p:cNvPr id="9" name="CuadroTexto 8"/>
          <p:cNvSpPr txBox="1"/>
          <p:nvPr/>
        </p:nvSpPr>
        <p:spPr>
          <a:xfrm>
            <a:off x="4572000" y="1772816"/>
            <a:ext cx="3168352" cy="1728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560" y="1462719"/>
            <a:ext cx="2004624" cy="1705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560" y="3157814"/>
            <a:ext cx="2004624" cy="2193027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962" y="1462718"/>
            <a:ext cx="2902564" cy="1695097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962" y="3157815"/>
            <a:ext cx="2902564" cy="2193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01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467544" y="495665"/>
            <a:ext cx="3456384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XVI FESTIVAL DE LA COLOMBIANIDAD 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594080" y="568887"/>
            <a:ext cx="3909325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</a:t>
            </a:r>
            <a:r>
              <a:rPr lang="es-CO" dirty="0"/>
              <a:t>1’041.074.035.oo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755" y="1360097"/>
            <a:ext cx="389464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dirty="0" smtClean="0"/>
              <a:t>Este evento logró un gran impacto cultural  </a:t>
            </a:r>
            <a:r>
              <a:rPr lang="es-CO" dirty="0"/>
              <a:t>no sólo para quienes </a:t>
            </a:r>
            <a:r>
              <a:rPr lang="es-CO" dirty="0" smtClean="0"/>
              <a:t>participaron como </a:t>
            </a:r>
            <a:r>
              <a:rPr lang="es-CO" dirty="0"/>
              <a:t>protagonistas, sino también a la habitantes, vecinos y </a:t>
            </a:r>
            <a:r>
              <a:rPr lang="es-CO" dirty="0" smtClean="0"/>
              <a:t>turistas, se conto con la asistencia de más de 21.000 espectadores, logrando </a:t>
            </a:r>
            <a:r>
              <a:rPr lang="es-CO" dirty="0"/>
              <a:t>rescatar las raíces culturales </a:t>
            </a:r>
            <a:r>
              <a:rPr lang="es-CO" dirty="0" smtClean="0"/>
              <a:t> </a:t>
            </a:r>
            <a:r>
              <a:rPr lang="es-CO" dirty="0"/>
              <a:t>de diferentes regiones </a:t>
            </a:r>
            <a:r>
              <a:rPr lang="es-CO" dirty="0" smtClean="0"/>
              <a:t>del país donde </a:t>
            </a:r>
            <a:r>
              <a:rPr lang="es-CO" dirty="0"/>
              <a:t>se integró la música, la danza y el teatro y así posicionar el Festival de la </a:t>
            </a:r>
            <a:r>
              <a:rPr lang="es-CO" dirty="0" err="1"/>
              <a:t>colombianidad</a:t>
            </a:r>
            <a:r>
              <a:rPr lang="es-CO" dirty="0"/>
              <a:t> dentro de los eventos  culturales más importantes a nivel del departamento y del </a:t>
            </a:r>
            <a:r>
              <a:rPr lang="es-CO" dirty="0" smtClean="0"/>
              <a:t>país.</a:t>
            </a:r>
            <a:endParaRPr lang="es-CO" dirty="0"/>
          </a:p>
          <a:p>
            <a:pPr algn="just"/>
            <a:r>
              <a:rPr lang="es-CO" dirty="0" smtClean="0"/>
              <a:t> </a:t>
            </a:r>
            <a:endParaRPr lang="es-CO" dirty="0"/>
          </a:p>
        </p:txBody>
      </p:sp>
      <p:sp>
        <p:nvSpPr>
          <p:cNvPr id="9" name="CuadroTexto 8"/>
          <p:cNvSpPr txBox="1"/>
          <p:nvPr/>
        </p:nvSpPr>
        <p:spPr>
          <a:xfrm>
            <a:off x="4572000" y="1772816"/>
            <a:ext cx="3168352" cy="1728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042" y="1085803"/>
            <a:ext cx="2735807" cy="241520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042" y="3473459"/>
            <a:ext cx="2735807" cy="2223377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49" y="1075090"/>
            <a:ext cx="2423151" cy="2409647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49" y="3450538"/>
            <a:ext cx="2423151" cy="2246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09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" y="188640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457392" y="1051213"/>
            <a:ext cx="345638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SEPTIMAZOS CULTURALES 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5508104" y="237283"/>
            <a:ext cx="3312368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32.000.000.oo</a:t>
            </a:r>
            <a:endParaRPr lang="es-CO" dirty="0"/>
          </a:p>
        </p:txBody>
      </p:sp>
      <p:sp>
        <p:nvSpPr>
          <p:cNvPr id="9" name="CuadroTexto 8"/>
          <p:cNvSpPr txBox="1"/>
          <p:nvPr/>
        </p:nvSpPr>
        <p:spPr>
          <a:xfrm>
            <a:off x="4572000" y="1772816"/>
            <a:ext cx="3168352" cy="1728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dirty="0"/>
          </a:p>
        </p:txBody>
      </p:sp>
      <p:sp>
        <p:nvSpPr>
          <p:cNvPr id="2" name="CuadroTexto 1"/>
          <p:cNvSpPr txBox="1"/>
          <p:nvPr/>
        </p:nvSpPr>
        <p:spPr>
          <a:xfrm>
            <a:off x="436830" y="2057026"/>
            <a:ext cx="32754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dirty="0" smtClean="0"/>
              <a:t>A través de estos eventos se fortalecieron los valores,   se generaron espacios  de  intercambios culturales, donde   más de 3.000 personas del municipio tuvieron la oportunidad de disfrutar y compartir en familia.</a:t>
            </a:r>
            <a:endParaRPr lang="es-CO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610" y="3459209"/>
            <a:ext cx="2757774" cy="223224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610" y="1057555"/>
            <a:ext cx="2747118" cy="2395312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728" y="1051213"/>
            <a:ext cx="2591272" cy="240165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957" y="3452867"/>
            <a:ext cx="2593043" cy="2238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35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467544" y="495665"/>
            <a:ext cx="3456384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PARTICIPACIÓN EN EVENTOS Y CONCURSOS 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594081" y="568887"/>
            <a:ext cx="3312368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123.676.394</a:t>
            </a:r>
            <a:endParaRPr lang="es-CO" dirty="0"/>
          </a:p>
        </p:txBody>
      </p:sp>
      <p:sp>
        <p:nvSpPr>
          <p:cNvPr id="9" name="CuadroTexto 8"/>
          <p:cNvSpPr txBox="1"/>
          <p:nvPr/>
        </p:nvSpPr>
        <p:spPr>
          <a:xfrm>
            <a:off x="4572000" y="1772816"/>
            <a:ext cx="3168352" cy="1728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dirty="0"/>
          </a:p>
        </p:txBody>
      </p:sp>
      <p:sp>
        <p:nvSpPr>
          <p:cNvPr id="2" name="CuadroTexto 1"/>
          <p:cNvSpPr txBox="1"/>
          <p:nvPr/>
        </p:nvSpPr>
        <p:spPr>
          <a:xfrm>
            <a:off x="467544" y="1412776"/>
            <a:ext cx="327542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dirty="0" smtClean="0"/>
              <a:t>En el año 2016 las agrupaciones artísticas de la Escuela de Formación, participaron en diferentes concursos y eventos dentro de los cuales se destacaron la banda sinfónica, música </a:t>
            </a:r>
            <a:r>
              <a:rPr lang="es-CO" dirty="0" err="1" smtClean="0"/>
              <a:t>carranguera</a:t>
            </a:r>
            <a:r>
              <a:rPr lang="es-CO" dirty="0" smtClean="0"/>
              <a:t>, banda </a:t>
            </a:r>
            <a:r>
              <a:rPr lang="es-CO" dirty="0" err="1" smtClean="0"/>
              <a:t>pelayera</a:t>
            </a:r>
            <a:r>
              <a:rPr lang="es-CO" dirty="0" smtClean="0"/>
              <a:t>, coros,  obteniendo los primeros lugares a nivel departamental y nacional.</a:t>
            </a:r>
          </a:p>
          <a:p>
            <a:pPr algn="just"/>
            <a:r>
              <a:rPr lang="es-CO" dirty="0"/>
              <a:t>D</a:t>
            </a:r>
            <a:r>
              <a:rPr lang="es-CO" dirty="0" smtClean="0"/>
              <a:t>e </a:t>
            </a:r>
            <a:r>
              <a:rPr lang="es-CO" dirty="0"/>
              <a:t>igual forma se obtuvieron logros importantes en el área de artes escénicas con la participación de los grupos de danzas en diversos festivales nacionales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680" y="1215218"/>
            <a:ext cx="2699792" cy="229252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878" y="3486742"/>
            <a:ext cx="2732544" cy="216024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997" y="1215218"/>
            <a:ext cx="2487528" cy="228579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274" y="3501008"/>
            <a:ext cx="2479726" cy="2145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22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467544" y="495665"/>
            <a:ext cx="345638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TOCANCIPA CANTA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594081" y="568887"/>
            <a:ext cx="3312368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25.000.000.oo</a:t>
            </a:r>
            <a:endParaRPr lang="es-CO" dirty="0"/>
          </a:p>
        </p:txBody>
      </p:sp>
      <p:sp>
        <p:nvSpPr>
          <p:cNvPr id="9" name="CuadroTexto 8"/>
          <p:cNvSpPr txBox="1"/>
          <p:nvPr/>
        </p:nvSpPr>
        <p:spPr>
          <a:xfrm>
            <a:off x="4572000" y="1772816"/>
            <a:ext cx="3168352" cy="1728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dirty="0"/>
          </a:p>
        </p:txBody>
      </p:sp>
      <p:sp>
        <p:nvSpPr>
          <p:cNvPr id="2" name="CuadroTexto 1"/>
          <p:cNvSpPr txBox="1"/>
          <p:nvPr/>
        </p:nvSpPr>
        <p:spPr>
          <a:xfrm>
            <a:off x="467544" y="1412776"/>
            <a:ext cx="327542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dirty="0" smtClean="0"/>
              <a:t>En este concurso se evidenció la habilidad de nuevos talentos, la alegría </a:t>
            </a:r>
            <a:r>
              <a:rPr lang="es-CO" dirty="0"/>
              <a:t>y creatividad  cargado de ritmos </a:t>
            </a:r>
            <a:r>
              <a:rPr lang="es-CO" dirty="0" smtClean="0"/>
              <a:t>colombianos, </a:t>
            </a:r>
            <a:r>
              <a:rPr lang="es-CO" dirty="0"/>
              <a:t>estilos modernos y arreglos contemporáneos; en el que intérpretes y asistentes </a:t>
            </a:r>
            <a:r>
              <a:rPr lang="es-CO" dirty="0" smtClean="0"/>
              <a:t>tuvieron la oportunidad de disfrutar e un magnifico evento  </a:t>
            </a:r>
            <a:endParaRPr lang="es-CO" dirty="0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206" y="1132543"/>
            <a:ext cx="2646981" cy="228579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87" y="1132543"/>
            <a:ext cx="2737813" cy="2285790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206" y="3418333"/>
            <a:ext cx="2685002" cy="2386931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6019" y="3429282"/>
            <a:ext cx="2734220" cy="2375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04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28C194CC67FF34BAA1B2490A7FF9DF3" ma:contentTypeVersion="3" ma:contentTypeDescription="Crear nuevo documento." ma:contentTypeScope="" ma:versionID="e1f65330f89ae5643b06903b396260ee">
  <xsd:schema xmlns:xsd="http://www.w3.org/2001/XMLSchema" xmlns:xs="http://www.w3.org/2001/XMLSchema" xmlns:p="http://schemas.microsoft.com/office/2006/metadata/properties" xmlns:ns2="a8a3685a-eeb7-4cf4-aee6-a49a1bd38b98" targetNamespace="http://schemas.microsoft.com/office/2006/metadata/properties" ma:root="true" ma:fieldsID="274808a7948cb534f78a71faa9fe5799" ns2:_="">
    <xsd:import namespace="a8a3685a-eeb7-4cf4-aee6-a49a1bd38b98"/>
    <xsd:element name="properties">
      <xsd:complexType>
        <xsd:sequence>
          <xsd:element name="documentManagement">
            <xsd:complexType>
              <xsd:all>
                <xsd:element ref="ns2:Descrpci_x00f3_n" minOccurs="0"/>
                <xsd:element ref="ns2:Clasifica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a3685a-eeb7-4cf4-aee6-a49a1bd38b98" elementFormDefault="qualified">
    <xsd:import namespace="http://schemas.microsoft.com/office/2006/documentManagement/types"/>
    <xsd:import namespace="http://schemas.microsoft.com/office/infopath/2007/PartnerControls"/>
    <xsd:element name="Descrpci_x00f3_n" ma:index="8" nillable="true" ma:displayName="Descripción" ma:internalName="Descrpci_x00f3_n">
      <xsd:simpleType>
        <xsd:restriction base="dms:Note">
          <xsd:maxLength value="255"/>
        </xsd:restriction>
      </xsd:simpleType>
    </xsd:element>
    <xsd:element name="Clasificaci_x00f3_n" ma:index="9" nillable="true" ma:displayName="Clasificación" ma:format="Dropdown" ma:internalName="Clasificaci_x00f3_n">
      <xsd:simpleType>
        <xsd:restriction base="dms:Choice">
          <xsd:enumeration value="Informes a la Ciudadanía"/>
          <xsd:enumeration value="Informes al Concejo"/>
          <xsd:enumeration value="Informes a Órganos de Control"/>
          <xsd:enumeration value="Informes de Gestión Gobierno en Línea"/>
          <xsd:enumeration value="Cumpliendo Metas"/>
          <xsd:enumeration value="Rendición de Cuentas"/>
        </xsd:restriction>
      </xsd:simpleType>
    </xsd:element>
    <xsd:element name="Fecha" ma:index="10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a8a3685a-eeb7-4cf4-aee6-a49a1bd38b98" xsi:nil="true"/>
    <Descrpci_x00f3_n xmlns="a8a3685a-eeb7-4cf4-aee6-a49a1bd38b98" xsi:nil="true"/>
    <Clasificaci_x00f3_n xmlns="a8a3685a-eeb7-4cf4-aee6-a49a1bd38b98">Informes a la Ciudadanía</Clasificaci_x00f3_n>
  </documentManagement>
</p:properties>
</file>

<file path=customXml/itemProps1.xml><?xml version="1.0" encoding="utf-8"?>
<ds:datastoreItem xmlns:ds="http://schemas.openxmlformats.org/officeDocument/2006/customXml" ds:itemID="{5B14FF2C-6B61-4B64-BBA9-224B0C7A32AA}"/>
</file>

<file path=customXml/itemProps2.xml><?xml version="1.0" encoding="utf-8"?>
<ds:datastoreItem xmlns:ds="http://schemas.openxmlformats.org/officeDocument/2006/customXml" ds:itemID="{1EB93892-701B-428F-B9C4-BC14D420215A}"/>
</file>

<file path=customXml/itemProps3.xml><?xml version="1.0" encoding="utf-8"?>
<ds:datastoreItem xmlns:ds="http://schemas.openxmlformats.org/officeDocument/2006/customXml" ds:itemID="{8E39F917-884A-476C-B84C-508BDCBCDA25}"/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1684</TotalTime>
  <Words>326</Words>
  <Application>Microsoft Office PowerPoint</Application>
  <PresentationFormat>Presentación en pantalla (4:3)</PresentationFormat>
  <Paragraphs>23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8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alcaldia tocancipa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miky</dc:creator>
  <cp:lastModifiedBy>Ana Patricia Rosas Enriquez</cp:lastModifiedBy>
  <cp:revision>152</cp:revision>
  <cp:lastPrinted>2016-11-02T20:45:12Z</cp:lastPrinted>
  <dcterms:created xsi:type="dcterms:W3CDTF">2016-02-16T14:14:57Z</dcterms:created>
  <dcterms:modified xsi:type="dcterms:W3CDTF">2017-05-08T14:19:39Z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0x010100D28C194CC67FF34BAA1B2490A7FF9DF3</vt:lpwstr>
  </property>
</Properties>
</file>