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8" r:id="rId2"/>
    <p:sldId id="316" r:id="rId3"/>
    <p:sldId id="320" r:id="rId4"/>
    <p:sldId id="321" r:id="rId5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23B"/>
    <a:srgbClr val="C3CF51"/>
    <a:srgbClr val="FF66CC"/>
    <a:srgbClr val="00CC00"/>
    <a:srgbClr val="FF9933"/>
    <a:srgbClr val="99FF33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9" autoAdjust="0"/>
    <p:restoredTop sz="94629" autoAdjust="0"/>
  </p:normalViewPr>
  <p:slideViewPr>
    <p:cSldViewPr>
      <p:cViewPr varScale="1">
        <p:scale>
          <a:sx n="70" d="100"/>
          <a:sy n="70" d="100"/>
        </p:scale>
        <p:origin x="156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884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4873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5705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7985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056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9238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31229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8884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2783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811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04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A0C49-1E02-4500-9A6C-F337605EFA3C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E260-91E1-47C7-8C2C-786D9FD90F5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6735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del Ambiente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67543" y="680331"/>
            <a:ext cx="327542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600" b="1" dirty="0" smtClean="0"/>
              <a:t>GESTIÓN DE RECURSOS NATURALES</a:t>
            </a:r>
          </a:p>
          <a:p>
            <a:pPr algn="ctr"/>
            <a:r>
              <a:rPr lang="es-CO" sz="1600" b="1" dirty="0" smtClean="0"/>
              <a:t>Logros:</a:t>
            </a:r>
            <a:endParaRPr lang="es-CO" sz="1600" b="1" dirty="0"/>
          </a:p>
          <a:p>
            <a:pPr algn="just"/>
            <a:r>
              <a:rPr lang="es-CO" sz="1600" dirty="0" smtClean="0"/>
              <a:t>1.   Adquisición predio de interés hídrico (19 ha aprox.).</a:t>
            </a:r>
          </a:p>
          <a:p>
            <a:pPr algn="just"/>
            <a:r>
              <a:rPr lang="es-CO" sz="1600" dirty="0" smtClean="0"/>
              <a:t>2. Reforestación con más 2700 árboles donados por empresas del Sector Industrial y 4000 más gestionados con la CAR.</a:t>
            </a:r>
          </a:p>
          <a:p>
            <a:pPr algn="just"/>
            <a:r>
              <a:rPr lang="es-CO" sz="1600" dirty="0" smtClean="0"/>
              <a:t>3. Gestión de Recursos ante la CAR Cundinamarca por 2´588,722,803.  </a:t>
            </a:r>
          </a:p>
          <a:p>
            <a:pPr algn="ctr"/>
            <a:r>
              <a:rPr lang="es-CO" sz="1600" b="1" dirty="0" smtClean="0"/>
              <a:t>Retos:</a:t>
            </a:r>
          </a:p>
          <a:p>
            <a:pPr algn="just"/>
            <a:r>
              <a:rPr lang="es-CO" sz="1600" dirty="0" smtClean="0"/>
              <a:t>1.  Continuar con la adquisición de predios de interés hídrico e implementar PSA.</a:t>
            </a:r>
          </a:p>
          <a:p>
            <a:pPr algn="just"/>
            <a:r>
              <a:rPr lang="es-CO" sz="1600" dirty="0"/>
              <a:t>2</a:t>
            </a:r>
            <a:r>
              <a:rPr lang="es-CO" sz="1600" dirty="0" smtClean="0"/>
              <a:t>. Efectuar la adecuación Hidráulica de las </a:t>
            </a:r>
            <a:r>
              <a:rPr lang="es-CO" sz="1600" dirty="0"/>
              <a:t>Quebradas Laureles y </a:t>
            </a:r>
            <a:r>
              <a:rPr lang="es-CO" sz="1600" dirty="0" smtClean="0"/>
              <a:t>Manzanos.</a:t>
            </a:r>
          </a:p>
          <a:p>
            <a:pPr algn="just"/>
            <a:r>
              <a:rPr lang="es-CO" sz="1600" dirty="0" smtClean="0"/>
              <a:t>3. Conformar el proyecto de guardabosques y  restaurar los predios de Interés Hídrico. </a:t>
            </a:r>
          </a:p>
          <a:p>
            <a:pPr algn="just"/>
            <a:r>
              <a:rPr lang="es-CO" sz="1600" dirty="0" smtClean="0"/>
              <a:t>5. Reducción polígono minero.</a:t>
            </a:r>
            <a:endParaRPr lang="es-CO" sz="1600" dirty="0"/>
          </a:p>
          <a:p>
            <a:pPr algn="just"/>
            <a:endParaRPr lang="es-CO" sz="1600" dirty="0" smtClean="0"/>
          </a:p>
        </p:txBody>
      </p:sp>
      <p:sp>
        <p:nvSpPr>
          <p:cNvPr id="6" name="CuadroTexto 5"/>
          <p:cNvSpPr txBox="1"/>
          <p:nvPr/>
        </p:nvSpPr>
        <p:spPr>
          <a:xfrm>
            <a:off x="4572000" y="908720"/>
            <a:ext cx="331236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Valor de Inversión  $1`745,363,600</a:t>
            </a:r>
            <a:endParaRPr lang="es-CO" dirty="0"/>
          </a:p>
        </p:txBody>
      </p:sp>
      <p:pic>
        <p:nvPicPr>
          <p:cNvPr id="1026" name="Picture 2" descr="\\ambiente08-hp\compartida\COMPARTIDA 2016\INFORMES DE GESTION SECRETARIA DE AMBIENTE 2016-1\predio lo andes - vereda Tibit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" t="3973" r="4938" b="3776"/>
          <a:stretch/>
        </p:blipFill>
        <p:spPr bwMode="auto">
          <a:xfrm>
            <a:off x="6467065" y="1772816"/>
            <a:ext cx="2516623" cy="3665692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\\ambiente08-hp\compartida\COMPARTIDA 2016\EQUIPO DE TRABAJO\JEFE JULIAN\MANTENIMIENT XII 09 2016 O ESPEFCIES SEMBRADAS COCA COLA\20161209_0901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194" y="3748124"/>
            <a:ext cx="2263800" cy="1697850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ambiente08-hp\compartida\COMPARTIDA 2016\EQUIPO DE TRABAJO\JEFE JULIAN\MANTENIMIENT XII 09 2016 O ESPEFCIES SEMBRADAS COCA COLA\20161209_0833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87055"/>
            <a:ext cx="2239797" cy="1679848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21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43408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del Ambiente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9512" y="548680"/>
            <a:ext cx="3566061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500" b="1" dirty="0" smtClean="0"/>
              <a:t>CAMBIO CLIMATICO</a:t>
            </a:r>
          </a:p>
          <a:p>
            <a:pPr algn="ctr"/>
            <a:r>
              <a:rPr lang="es-CO" sz="1500" b="1" dirty="0" smtClean="0"/>
              <a:t>Logros:</a:t>
            </a:r>
            <a:endParaRPr lang="es-CO" sz="1500" b="1" dirty="0"/>
          </a:p>
          <a:p>
            <a:pPr algn="just"/>
            <a:r>
              <a:rPr lang="es-CO" sz="1500" dirty="0" smtClean="0"/>
              <a:t>1.   </a:t>
            </a:r>
            <a:r>
              <a:rPr lang="es-CO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Primer</a:t>
            </a:r>
            <a:r>
              <a:rPr lang="es-CO" sz="1500" dirty="0" smtClean="0"/>
              <a:t> Foro Regional de Cambio Climático</a:t>
            </a:r>
          </a:p>
          <a:p>
            <a:pPr algn="just"/>
            <a:r>
              <a:rPr lang="es-CO" sz="1500" dirty="0" smtClean="0"/>
              <a:t>2.  </a:t>
            </a:r>
            <a:r>
              <a:rPr lang="es-CO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r>
              <a:rPr lang="es-CO" sz="1500" dirty="0" smtClean="0"/>
              <a:t> empresas vinculadas al Convenio N° 1171 de 2016 CAR-CAEM. Programa «Huella de Carbono Corporativa y Eficiencia Energética»</a:t>
            </a:r>
          </a:p>
          <a:p>
            <a:pPr algn="just"/>
            <a:r>
              <a:rPr lang="es-CO" sz="1500" dirty="0" smtClean="0"/>
              <a:t>3. Ejecución de </a:t>
            </a:r>
            <a:r>
              <a:rPr lang="es-CO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s-CO" sz="1500" dirty="0" smtClean="0"/>
              <a:t> jornadas en el año de recolección de Residuos Especiales. Campaña «UNETE!»</a:t>
            </a:r>
          </a:p>
          <a:p>
            <a:pPr algn="just"/>
            <a:r>
              <a:rPr lang="es-CO" sz="1500" dirty="0" smtClean="0"/>
              <a:t>4. Siembra de </a:t>
            </a:r>
            <a:r>
              <a:rPr lang="es-CO" sz="1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110 árboles </a:t>
            </a:r>
            <a:r>
              <a:rPr lang="es-CO" sz="1500" dirty="0" smtClean="0"/>
              <a:t>nativos en conjunto con el Parque Jaime Duque  como estrategia de compensación de la Huella de Carbono con niños del municipio que se integran a la estrategia internacional </a:t>
            </a:r>
            <a:r>
              <a:rPr lang="es-CO" sz="1500" i="1" dirty="0" smtClean="0"/>
              <a:t>«Niños por la Justicia Climática»</a:t>
            </a:r>
          </a:p>
          <a:p>
            <a:pPr algn="ctr"/>
            <a:r>
              <a:rPr lang="es-CO" sz="1500" b="1" dirty="0" smtClean="0"/>
              <a:t>Retos:</a:t>
            </a:r>
            <a:endParaRPr lang="es-CO" sz="1500" b="1" dirty="0"/>
          </a:p>
          <a:p>
            <a:pPr algn="just"/>
            <a:r>
              <a:rPr lang="es-CO" sz="1500" dirty="0" smtClean="0"/>
              <a:t>1. Impulsar estrategias dirigidas hacia la implementación preliminar de los principios economía circular en materia de reciclaje.</a:t>
            </a:r>
          </a:p>
          <a:p>
            <a:pPr algn="just"/>
            <a:endParaRPr lang="es-CO" sz="1500" i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4499992" y="649207"/>
            <a:ext cx="3312368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Gestión Propia Institucional</a:t>
            </a:r>
            <a:endParaRPr lang="es-CO" dirty="0"/>
          </a:p>
        </p:txBody>
      </p:sp>
      <p:pic>
        <p:nvPicPr>
          <p:cNvPr id="1026" name="Picture 2" descr="C:\Users\medioamb05\Documents\MIS DOC\2016\CAMBIO CLIMÁTICO 2016\Siembra Plant for the Planet 2016\IMG_05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196" y="1124744"/>
            <a:ext cx="2628292" cy="1752194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edioamb05\Documents\MIS DOC\2016\CAMBIO CLIMÁTICO 2016\Fotos Reuniones CC\DSC_042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65" r="11487"/>
          <a:stretch/>
        </p:blipFill>
        <p:spPr bwMode="auto">
          <a:xfrm rot="16200000">
            <a:off x="6455037" y="3274155"/>
            <a:ext cx="2598238" cy="2043831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23928" y="1852673"/>
            <a:ext cx="2304256" cy="3376527"/>
          </a:xfrm>
          <a:prstGeom prst="rect">
            <a:avLst/>
          </a:prstGeom>
          <a:ln w="25400" cap="sq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01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del Ambiente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5496" y="542285"/>
            <a:ext cx="38884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600" b="1" dirty="0" smtClean="0"/>
              <a:t>EDUCACIÓN AMBIENTAL</a:t>
            </a:r>
          </a:p>
          <a:p>
            <a:pPr algn="ctr"/>
            <a:r>
              <a:rPr lang="es-CO" sz="1600" b="1" dirty="0" smtClean="0"/>
              <a:t>Logros:</a:t>
            </a:r>
            <a:endParaRPr lang="es-CO" sz="1600" b="1" dirty="0"/>
          </a:p>
          <a:p>
            <a:pPr algn="just"/>
            <a:r>
              <a:rPr lang="es-CO" sz="1600" dirty="0" smtClean="0"/>
              <a:t>1. Implementación de acciones de formación y capacitación en temáticas ambientales: 11.264 personas capacitadas. </a:t>
            </a:r>
          </a:p>
          <a:p>
            <a:pPr algn="just"/>
            <a:r>
              <a:rPr lang="es-CO" sz="1600" dirty="0" smtClean="0"/>
              <a:t>2. Coordinación, Implementación y divulgación de capacitaciones, salidas pedagógicas y campañas ambientales: 12 campañas ambientales, 1 festival ambiental </a:t>
            </a:r>
          </a:p>
          <a:p>
            <a:pPr algn="just"/>
            <a:r>
              <a:rPr lang="es-CO" sz="1600" dirty="0" smtClean="0"/>
              <a:t>3. Apoyo a la formulación, estandarización e implementación de </a:t>
            </a:r>
            <a:r>
              <a:rPr lang="es-CO" sz="1600" dirty="0"/>
              <a:t>6</a:t>
            </a:r>
            <a:r>
              <a:rPr lang="es-CO" sz="1600" dirty="0" smtClean="0"/>
              <a:t> proyectos de Ambientales Escolares </a:t>
            </a:r>
            <a:endParaRPr lang="es-CO" sz="1600" dirty="0"/>
          </a:p>
          <a:p>
            <a:pPr algn="just"/>
            <a:r>
              <a:rPr lang="es-ES" sz="1600" dirty="0" smtClean="0"/>
              <a:t>Apoyo </a:t>
            </a:r>
            <a:r>
              <a:rPr lang="es-ES" sz="1600" dirty="0"/>
              <a:t>a la Formulación e implementación </a:t>
            </a:r>
            <a:r>
              <a:rPr lang="es-ES" sz="1600" dirty="0" smtClean="0"/>
              <a:t>2 de </a:t>
            </a:r>
            <a:r>
              <a:rPr lang="es-ES" sz="1600" dirty="0"/>
              <a:t>proyectos ambientales  ciudadanos </a:t>
            </a:r>
            <a:endParaRPr lang="es-ES" sz="1600" dirty="0" smtClean="0"/>
          </a:p>
          <a:p>
            <a:pPr algn="ctr"/>
            <a:r>
              <a:rPr lang="es-CO" sz="1600" b="1" dirty="0" smtClean="0"/>
              <a:t>Retos:</a:t>
            </a:r>
          </a:p>
          <a:p>
            <a:pPr algn="just"/>
            <a:r>
              <a:rPr lang="es-CO" sz="1600" dirty="0" smtClean="0"/>
              <a:t>1. Fortalecer más proyectos ciudadanos de educación ambiental.</a:t>
            </a:r>
          </a:p>
          <a:p>
            <a:pPr algn="just"/>
            <a:r>
              <a:rPr lang="es-CO" sz="1600" dirty="0" smtClean="0"/>
              <a:t>2.  Medir y compensar la huella de Carbono en Instituciones Educativas</a:t>
            </a:r>
            <a:endParaRPr lang="es-CO" sz="1600" dirty="0"/>
          </a:p>
          <a:p>
            <a:pPr algn="just"/>
            <a:endParaRPr lang="es-CO" sz="1600" dirty="0" smtClean="0"/>
          </a:p>
          <a:p>
            <a:pPr algn="just"/>
            <a:endParaRPr lang="es-CO" sz="1600" dirty="0"/>
          </a:p>
        </p:txBody>
      </p:sp>
      <p:pic>
        <p:nvPicPr>
          <p:cNvPr id="8" name="Picture 4" descr="\\ambiente08-hp\compartida\COMPARTIDA 2016\RIO BOGOTA\INFORME CONTRALORÍA DE CUNDINAMARCA CIRCULAR 004\6 Meses\4.72 y 4.74\INFORME DIA DEL AGUA 2016\1. REGISTRO FOTOGRAFICO\jornada de limpieza\20160318_16005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82835"/>
            <a:ext cx="2304256" cy="1584176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\\ambiente08-hp\compartida\EQUIPO DE TRABAJO\NUBIA\1. Edu ambiental\4. CAMPAÑAS AMBIENTALES\agua\INFORME DIA MUNDIAL DE AGUA\1. REGISTRO FOTOGRAFICO\jornada de limpieza\20160318_16152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54574" y="1906466"/>
            <a:ext cx="2160241" cy="1748925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189" y="3717032"/>
            <a:ext cx="1688072" cy="199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650" y="4087035"/>
            <a:ext cx="1881103" cy="1410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uadroTexto 5"/>
          <p:cNvSpPr txBox="1"/>
          <p:nvPr/>
        </p:nvSpPr>
        <p:spPr>
          <a:xfrm>
            <a:off x="4499992" y="899428"/>
            <a:ext cx="3312368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Gestión Propia Institucional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4201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66"/>
            <a:ext cx="9143245" cy="685743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42967" y="357166"/>
            <a:ext cx="101822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+mn-lt"/>
                <a:cs typeface="+mn-cs"/>
              </a:rPr>
              <a:t>    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051720" y="566"/>
            <a:ext cx="521885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O" sz="20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Secretaría del Ambiente</a:t>
            </a:r>
            <a:endParaRPr lang="es-CO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9512" y="542285"/>
            <a:ext cx="388843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600" b="1" dirty="0" smtClean="0"/>
              <a:t>CONTROL Y SEGUMIENTO AMBIENTAL</a:t>
            </a:r>
          </a:p>
          <a:p>
            <a:pPr algn="ctr"/>
            <a:r>
              <a:rPr lang="es-CO" sz="1600" b="1" dirty="0" smtClean="0"/>
              <a:t>Logros:</a:t>
            </a:r>
            <a:endParaRPr lang="es-CO" sz="1600" b="1" dirty="0"/>
          </a:p>
          <a:p>
            <a:pPr algn="just"/>
            <a:r>
              <a:rPr lang="es-CO" sz="1600" dirty="0" smtClean="0"/>
              <a:t>1. Cuatro </a:t>
            </a:r>
            <a:r>
              <a:rPr lang="es-CO" sz="1600" dirty="0"/>
              <a:t>(04) jornadas de muestreo de vertimientos de agua residual industrial y superficial, monitoreando la totalidad de diecisiete (17) </a:t>
            </a:r>
            <a:r>
              <a:rPr lang="es-CO" sz="1600" dirty="0" smtClean="0"/>
              <a:t>puntos.</a:t>
            </a:r>
          </a:p>
          <a:p>
            <a:pPr algn="just"/>
            <a:r>
              <a:rPr lang="es-CO" sz="1600" dirty="0" smtClean="0"/>
              <a:t>2. Se realizaron </a:t>
            </a:r>
            <a:r>
              <a:rPr lang="es-CO" sz="1600" dirty="0"/>
              <a:t>cuarenta y ocho (48) visitas: establecimientos de comercio, industrias y agroindustria</a:t>
            </a:r>
            <a:r>
              <a:rPr lang="es-CO" sz="1600" dirty="0" smtClean="0"/>
              <a:t>.</a:t>
            </a:r>
          </a:p>
          <a:p>
            <a:pPr algn="just"/>
            <a:r>
              <a:rPr lang="es-CO" sz="1600" dirty="0" smtClean="0"/>
              <a:t>3. Visitas indiscriminadas de seguimiento y control a todos los frentes mineros.</a:t>
            </a:r>
            <a:endParaRPr lang="es-CO" sz="1600" dirty="0"/>
          </a:p>
          <a:p>
            <a:pPr algn="ctr"/>
            <a:endParaRPr lang="es-CO" sz="1600" b="1" dirty="0" smtClean="0"/>
          </a:p>
          <a:p>
            <a:pPr algn="ctr"/>
            <a:r>
              <a:rPr lang="es-CO" sz="1600" b="1" dirty="0" smtClean="0"/>
              <a:t>Retos:</a:t>
            </a:r>
          </a:p>
          <a:p>
            <a:pPr algn="just"/>
            <a:r>
              <a:rPr lang="es-CO" sz="1600" dirty="0" smtClean="0"/>
              <a:t>1. Ejecutar medidas preventivas para el control de vertimientos ilegales.</a:t>
            </a:r>
          </a:p>
          <a:p>
            <a:pPr algn="just"/>
            <a:r>
              <a:rPr lang="es-CO" sz="1600" dirty="0" smtClean="0"/>
              <a:t>2.  Realizar acciones interinstitucionales para seguimiento y control de las explotaciones mineras y su impacto socio-ambiental.</a:t>
            </a:r>
          </a:p>
          <a:p>
            <a:pPr algn="just"/>
            <a:r>
              <a:rPr lang="es-CO" sz="1600" dirty="0" smtClean="0"/>
              <a:t>3.  Realizar el análisis documental de la información de los sectores productivos y tomar las medidas del caso</a:t>
            </a:r>
            <a:endParaRPr lang="es-CO" sz="1600" dirty="0"/>
          </a:p>
          <a:p>
            <a:pPr algn="just"/>
            <a:endParaRPr lang="es-CO" sz="1600" dirty="0" smtClean="0"/>
          </a:p>
          <a:p>
            <a:pPr algn="just"/>
            <a:endParaRPr lang="es-CO" sz="1600" dirty="0"/>
          </a:p>
        </p:txBody>
      </p:sp>
      <p:sp>
        <p:nvSpPr>
          <p:cNvPr id="11" name="CuadroTexto 5"/>
          <p:cNvSpPr txBox="1"/>
          <p:nvPr/>
        </p:nvSpPr>
        <p:spPr>
          <a:xfrm>
            <a:off x="4499992" y="899428"/>
            <a:ext cx="3312368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Gestión Propia Institucional</a:t>
            </a:r>
            <a:endParaRPr lang="es-CO" dirty="0"/>
          </a:p>
        </p:txBody>
      </p:sp>
      <p:pic>
        <p:nvPicPr>
          <p:cNvPr id="12" name="11 Imagen" descr="\\AMBIENTE08-HP\compartida\COMPARTIDA 2016\CONTRATACION 2016\CPS LUDY PRADA\FOTOS\SEPTIEMBRE\125___09\IMG_462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45" y="3459330"/>
            <a:ext cx="1972771" cy="1890184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13" name="12 Imagen" descr="\\AMBIENTE08-HP\compartida\COMPARTIDA 2016\CONTRATACION 2016\CPS LUDY PRADA\FOTOS\SEPTIEMBRE\125___09\IMG_460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459331"/>
            <a:ext cx="1903487" cy="1881558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14" name="13 Imagen" descr="C:\Users\LILIANA\AppData\Local\Microsoft\Windows\Temporary Internet Files\Content.Word\IMG_20161116_11095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55043"/>
            <a:ext cx="2952328" cy="1841842"/>
          </a:xfrm>
          <a:prstGeom prst="rect">
            <a:avLst/>
          </a:prstGeom>
          <a:noFill/>
          <a:ln w="25400">
            <a:solidFill>
              <a:schemeClr val="tx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8304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Props1.xml><?xml version="1.0" encoding="utf-8"?>
<ds:datastoreItem xmlns:ds="http://schemas.openxmlformats.org/officeDocument/2006/customXml" ds:itemID="{C8CB393C-C544-44CB-93B5-C28C39783DE6}"/>
</file>

<file path=customXml/itemProps2.xml><?xml version="1.0" encoding="utf-8"?>
<ds:datastoreItem xmlns:ds="http://schemas.openxmlformats.org/officeDocument/2006/customXml" ds:itemID="{B803A92F-856B-48C1-BBFE-6E1E265CDE66}"/>
</file>

<file path=customXml/itemProps3.xml><?xml version="1.0" encoding="utf-8"?>
<ds:datastoreItem xmlns:ds="http://schemas.openxmlformats.org/officeDocument/2006/customXml" ds:itemID="{3F1BB535-3BE1-46F9-94AA-0E70CFAAB131}"/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4469</TotalTime>
  <Words>463</Words>
  <Application>Microsoft Office PowerPoint</Application>
  <PresentationFormat>Presentación en pantalla (4:3)</PresentationFormat>
  <Paragraphs>49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alcaldia tocancipa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miky</dc:creator>
  <cp:lastModifiedBy>Ana Patricia Rosas Enriquez</cp:lastModifiedBy>
  <cp:revision>169</cp:revision>
  <cp:lastPrinted>2016-11-02T20:45:12Z</cp:lastPrinted>
  <dcterms:created xsi:type="dcterms:W3CDTF">2016-02-16T14:14:57Z</dcterms:created>
  <dcterms:modified xsi:type="dcterms:W3CDTF">2017-05-08T14:19:15Z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