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6" r:id="rId2"/>
    <p:sldId id="318" r:id="rId3"/>
    <p:sldId id="320" r:id="rId4"/>
    <p:sldId id="321" r:id="rId5"/>
    <p:sldId id="322" r:id="rId6"/>
    <p:sldId id="326" r:id="rId7"/>
    <p:sldId id="323" r:id="rId8"/>
    <p:sldId id="329" r:id="rId9"/>
    <p:sldId id="324" r:id="rId10"/>
    <p:sldId id="328" r:id="rId11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00823B"/>
    <a:srgbClr val="C3CF51"/>
    <a:srgbClr val="FF66CC"/>
    <a:srgbClr val="00CC00"/>
    <a:srgbClr val="FF9933"/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Estilo claro 3 - Acento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59" autoAdjust="0"/>
    <p:restoredTop sz="93603" autoAdjust="0"/>
  </p:normalViewPr>
  <p:slideViewPr>
    <p:cSldViewPr>
      <p:cViewPr varScale="1">
        <p:scale>
          <a:sx n="70" d="100"/>
          <a:sy n="70" d="100"/>
        </p:scale>
        <p:origin x="156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8841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54873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55705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07985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70563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99238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31229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88841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27836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6811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21041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16735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31" y="0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640374" y="357166"/>
            <a:ext cx="122341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entury Gothic" panose="020B0502020202020204" pitchFamily="34" charset="0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1043608" y="566"/>
            <a:ext cx="7416824" cy="461665"/>
          </a:xfrm>
          <a:prstGeom prst="rect">
            <a:avLst/>
          </a:prstGeom>
          <a:pattFill prst="pct80">
            <a:fgClr>
              <a:srgbClr val="C00000"/>
            </a:fgClr>
            <a:bgClr>
              <a:schemeClr val="bg1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Calibri" pitchFamily="34" charset="0"/>
              </a:rPr>
              <a:t>Secretaría de Desarrollo e Integración Social</a:t>
            </a:r>
            <a:endParaRPr lang="es-CO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Calibri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4725676" y="604718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>
                <a:latin typeface="Century Gothic" panose="020B0502020202020204" pitchFamily="34" charset="0"/>
              </a:rPr>
              <a:t>Valor de Inversión y/o Gestión  $158.483.633</a:t>
            </a:r>
            <a:endParaRPr lang="es-CO" dirty="0">
              <a:latin typeface="Century Gothic" panose="020B0502020202020204" pitchFamily="34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407870" y="404664"/>
            <a:ext cx="4812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Semana de la Mujer</a:t>
            </a:r>
            <a:endParaRPr lang="es-CO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007604" y="764704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Marzo 7-11 de 2016</a:t>
            </a:r>
            <a:endParaRPr lang="es-CO" b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15" name="Imagen 3" descr="https://scontent-mia1-1.xx.fbcdn.net/hphotos-xfp1/t31.0-8/12823329_596679723820782_31782330632326196_o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736" y="3573015"/>
            <a:ext cx="2664296" cy="2232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Imagen 2" descr="https://scontent-mia1-1.xx.fbcdn.net/hphotos-xpt1/t31.0-8/12794761_597448580410563_5862172720937940645_o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736" y="1412775"/>
            <a:ext cx="3092584" cy="2160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Imagen 2" descr="https://fbcdn-sphotos-a-a.akamaihd.net/hphotos-ak-xla1/t31.0-8/10575445_943418419028992_737363829420829405_o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032" y="1404414"/>
            <a:ext cx="2108882" cy="26726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Imagen 3" descr="https://scontent-mia1-1.xx.fbcdn.net/hphotos-xtl1/t31.0-8/12841231_598730326949055_356257419742689772_o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1672" y="4934320"/>
            <a:ext cx="2520280" cy="1944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Imagen 2" descr="https://scontent-mia1-1.xx.fbcdn.net/hphotos-xaf1/t31.0-8/921417_599700330185388_4641186381871856562_o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837" y="5797272"/>
            <a:ext cx="2407835" cy="1080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Imagen 3" descr="https://fbcdn-sphotos-c-a.akamaihd.net/hphotos-ak-xft1/t31.0-8/10264231_597448953743859_182104079857684779_o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032" y="4077070"/>
            <a:ext cx="2119968" cy="85724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" name="8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7448315"/>
              </p:ext>
            </p:extLst>
          </p:nvPr>
        </p:nvGraphicFramePr>
        <p:xfrm>
          <a:off x="0" y="1124744"/>
          <a:ext cx="4359736" cy="4775436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259632"/>
                <a:gridCol w="1944216"/>
                <a:gridCol w="1155888"/>
              </a:tblGrid>
              <a:tr h="696078">
                <a:tc>
                  <a:txBody>
                    <a:bodyPr/>
                    <a:lstStyle/>
                    <a:p>
                      <a:pPr algn="ctr"/>
                      <a:r>
                        <a:rPr lang="es-CO" sz="1200" dirty="0" smtClean="0">
                          <a:latin typeface="Century Gothic" panose="020B0502020202020204" pitchFamily="34" charset="0"/>
                        </a:rPr>
                        <a:t>GRUPO POBLACIONAL</a:t>
                      </a:r>
                      <a:endParaRPr lang="es-CO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400" dirty="0" smtClean="0">
                          <a:latin typeface="Century Gothic" panose="020B0502020202020204" pitchFamily="34" charset="0"/>
                        </a:rPr>
                        <a:t>ACTIVIDAD</a:t>
                      </a:r>
                      <a:endParaRPr lang="es-CO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300" dirty="0" smtClean="0">
                          <a:latin typeface="Century Gothic" panose="020B0502020202020204" pitchFamily="34" charset="0"/>
                        </a:rPr>
                        <a:t>COBERTURA</a:t>
                      </a:r>
                      <a:endParaRPr lang="es-CO" sz="13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696078">
                <a:tc>
                  <a:txBody>
                    <a:bodyPr/>
                    <a:lstStyle/>
                    <a:p>
                      <a:r>
                        <a:rPr lang="es-CO" sz="1200" dirty="0" smtClean="0">
                          <a:latin typeface="Century Gothic" panose="020B0502020202020204" pitchFamily="34" charset="0"/>
                        </a:rPr>
                        <a:t>Primera Infancia</a:t>
                      </a:r>
                      <a:endParaRPr lang="es-CO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200" dirty="0" smtClean="0">
                          <a:latin typeface="Century Gothic" panose="020B0502020202020204" pitchFamily="34" charset="0"/>
                        </a:rPr>
                        <a:t>Recreación,</a:t>
                      </a:r>
                      <a:r>
                        <a:rPr lang="es-CO" sz="1200" baseline="0" dirty="0" smtClean="0">
                          <a:latin typeface="Century Gothic" panose="020B0502020202020204" pitchFamily="34" charset="0"/>
                        </a:rPr>
                        <a:t> manualidades, títeres </a:t>
                      </a:r>
                      <a:r>
                        <a:rPr lang="es-CO" sz="1200" baseline="0" dirty="0" err="1" smtClean="0">
                          <a:latin typeface="Century Gothic" panose="020B0502020202020204" pitchFamily="34" charset="0"/>
                        </a:rPr>
                        <a:t>enfoncado</a:t>
                      </a:r>
                      <a:r>
                        <a:rPr lang="es-CO" sz="1200" baseline="0" dirty="0" smtClean="0">
                          <a:latin typeface="Century Gothic" panose="020B0502020202020204" pitchFamily="34" charset="0"/>
                        </a:rPr>
                        <a:t> en el respeto por la mujer, deberes y derechos</a:t>
                      </a:r>
                      <a:endParaRPr lang="es-CO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400" b="1" dirty="0" smtClean="0">
                          <a:latin typeface="Century Gothic" panose="020B0502020202020204" pitchFamily="34" charset="0"/>
                        </a:rPr>
                        <a:t>197 niños y niñas</a:t>
                      </a:r>
                      <a:endParaRPr lang="es-CO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696078">
                <a:tc>
                  <a:txBody>
                    <a:bodyPr/>
                    <a:lstStyle/>
                    <a:p>
                      <a:r>
                        <a:rPr lang="es-CO" sz="1300" dirty="0" smtClean="0">
                          <a:latin typeface="Century Gothic" panose="020B0502020202020204" pitchFamily="34" charset="0"/>
                        </a:rPr>
                        <a:t>Adolescencia</a:t>
                      </a:r>
                      <a:endParaRPr lang="es-CO" sz="13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200" dirty="0" err="1" smtClean="0">
                          <a:latin typeface="Century Gothic" panose="020B0502020202020204" pitchFamily="34" charset="0"/>
                        </a:rPr>
                        <a:t>Cuentería</a:t>
                      </a:r>
                      <a:r>
                        <a:rPr lang="es-CO" sz="1200" dirty="0" smtClean="0">
                          <a:latin typeface="Century Gothic" panose="020B0502020202020204" pitchFamily="34" charset="0"/>
                        </a:rPr>
                        <a:t>, charlas con psicólogos sobre autocuidado</a:t>
                      </a:r>
                      <a:endParaRPr lang="es-CO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400" b="1" dirty="0" smtClean="0">
                          <a:latin typeface="Century Gothic" panose="020B0502020202020204" pitchFamily="34" charset="0"/>
                        </a:rPr>
                        <a:t>Estudiantes grados 9° 10°</a:t>
                      </a:r>
                      <a:r>
                        <a:rPr lang="es-CO" sz="1400" b="1" baseline="0" dirty="0" smtClean="0">
                          <a:latin typeface="Century Gothic" panose="020B0502020202020204" pitchFamily="34" charset="0"/>
                        </a:rPr>
                        <a:t> y 11°</a:t>
                      </a:r>
                      <a:endParaRPr lang="es-CO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696078">
                <a:tc>
                  <a:txBody>
                    <a:bodyPr/>
                    <a:lstStyle/>
                    <a:p>
                      <a:r>
                        <a:rPr lang="es-CO" sz="1200" dirty="0" smtClean="0">
                          <a:latin typeface="Century Gothic" panose="020B0502020202020204" pitchFamily="34" charset="0"/>
                        </a:rPr>
                        <a:t>Discapacidad</a:t>
                      </a:r>
                      <a:endParaRPr lang="es-CO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200" dirty="0" smtClean="0">
                          <a:latin typeface="Century Gothic" panose="020B0502020202020204" pitchFamily="34" charset="0"/>
                        </a:rPr>
                        <a:t>Celebración Unidad de Discapacidad</a:t>
                      </a:r>
                      <a:endParaRPr lang="es-CO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400" b="1" dirty="0" smtClean="0">
                          <a:latin typeface="Century Gothic" panose="020B0502020202020204" pitchFamily="34" charset="0"/>
                        </a:rPr>
                        <a:t>40 personas</a:t>
                      </a:r>
                      <a:endParaRPr lang="es-CO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696078">
                <a:tc>
                  <a:txBody>
                    <a:bodyPr/>
                    <a:lstStyle/>
                    <a:p>
                      <a:r>
                        <a:rPr lang="es-CO" sz="1200" dirty="0" smtClean="0">
                          <a:latin typeface="Century Gothic" panose="020B0502020202020204" pitchFamily="34" charset="0"/>
                        </a:rPr>
                        <a:t>Adulto Mayor</a:t>
                      </a:r>
                      <a:endParaRPr lang="es-CO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200" dirty="0" smtClean="0">
                          <a:latin typeface="Century Gothic" panose="020B0502020202020204" pitchFamily="34" charset="0"/>
                        </a:rPr>
                        <a:t>Baile. Rincón de los artículos antiguos,</a:t>
                      </a:r>
                      <a:r>
                        <a:rPr lang="es-CO" sz="1200" baseline="0" dirty="0" smtClean="0">
                          <a:latin typeface="Century Gothic" panose="020B0502020202020204" pitchFamily="34" charset="0"/>
                        </a:rPr>
                        <a:t> presentaciones culturales, refrigerio</a:t>
                      </a:r>
                      <a:endParaRPr lang="es-CO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400" b="1" dirty="0" smtClean="0">
                          <a:latin typeface="Century Gothic" panose="020B0502020202020204" pitchFamily="34" charset="0"/>
                        </a:rPr>
                        <a:t>328 adultas mayores</a:t>
                      </a:r>
                      <a:endParaRPr lang="es-CO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696078">
                <a:tc>
                  <a:txBody>
                    <a:bodyPr/>
                    <a:lstStyle/>
                    <a:p>
                      <a:r>
                        <a:rPr lang="es-CO" sz="1400" dirty="0" smtClean="0">
                          <a:latin typeface="Century Gothic" panose="020B0502020202020204" pitchFamily="34" charset="0"/>
                        </a:rPr>
                        <a:t>Comunidad</a:t>
                      </a:r>
                      <a:r>
                        <a:rPr lang="es-CO" sz="1400" baseline="0" dirty="0" smtClean="0">
                          <a:latin typeface="Century Gothic" panose="020B0502020202020204" pitchFamily="34" charset="0"/>
                        </a:rPr>
                        <a:t> en General</a:t>
                      </a:r>
                      <a:endParaRPr lang="es-CO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200" dirty="0" smtClean="0">
                          <a:latin typeface="Century Gothic" panose="020B0502020202020204" pitchFamily="34" charset="0"/>
                        </a:rPr>
                        <a:t>1ra</a:t>
                      </a:r>
                      <a:r>
                        <a:rPr lang="es-CO" sz="1200" baseline="0" dirty="0" smtClean="0">
                          <a:latin typeface="Century Gothic" panose="020B0502020202020204" pitchFamily="34" charset="0"/>
                        </a:rPr>
                        <a:t> Carrera de la Mujer, Jornada de Belleza, Presentaciones Artísticas, Concierto</a:t>
                      </a:r>
                      <a:endParaRPr lang="es-CO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600" b="1" dirty="0" smtClean="0">
                          <a:latin typeface="Century Gothic" panose="020B0502020202020204" pitchFamily="34" charset="0"/>
                        </a:rPr>
                        <a:t>2000 asistentes</a:t>
                      </a:r>
                      <a:endParaRPr lang="es-CO" sz="16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901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29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640374" y="357166"/>
            <a:ext cx="122341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entury Gothic" panose="020B0502020202020204" pitchFamily="34" charset="0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1043608" y="566"/>
            <a:ext cx="7416824" cy="461665"/>
          </a:xfrm>
          <a:prstGeom prst="rect">
            <a:avLst/>
          </a:prstGeom>
          <a:pattFill prst="pct80">
            <a:fgClr>
              <a:srgbClr val="C00000"/>
            </a:fgClr>
            <a:bgClr>
              <a:schemeClr val="bg1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Calibri" pitchFamily="34" charset="0"/>
              </a:rPr>
              <a:t>Secretaría de Desarrollo e Integración Social</a:t>
            </a:r>
            <a:endParaRPr lang="es-CO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Calibri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5367848" y="680331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>
                <a:latin typeface="Century Gothic" panose="020B0502020202020204" pitchFamily="34" charset="0"/>
              </a:rPr>
              <a:t>Valor de Inversión y/o Gestión  $45.000.000</a:t>
            </a:r>
            <a:endParaRPr lang="es-CO" dirty="0">
              <a:latin typeface="Century Gothic" panose="020B0502020202020204" pitchFamily="34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0" y="582630"/>
            <a:ext cx="53678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Tocancilandia</a:t>
            </a:r>
          </a:p>
          <a:p>
            <a:pPr algn="ctr"/>
            <a:r>
              <a:rPr lang="es-CO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Cuál es tu sueño? … Todo es posible!!!</a:t>
            </a:r>
            <a:endParaRPr lang="es-CO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11716" y="1967625"/>
            <a:ext cx="3295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Abril 30 de 2016</a:t>
            </a:r>
            <a:endParaRPr lang="es-CO" b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10" name="Imagen 1" descr="tarjeta-dia-del-nin-o-web.jpg"/>
          <p:cNvPicPr/>
          <p:nvPr/>
        </p:nvPicPr>
        <p:blipFill rotWithShape="1">
          <a:blip r:embed="rId3"/>
          <a:srcRect l="-666" b="10001"/>
          <a:stretch/>
        </p:blipFill>
        <p:spPr bwMode="auto">
          <a:xfrm>
            <a:off x="4139953" y="1633886"/>
            <a:ext cx="2884080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La imagen puede contener: 5 personas, personas sonriendo, interio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788919"/>
            <a:ext cx="2472684" cy="3069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agen 2" descr="https://fbcdn-sphotos-h-a.akamaihd.net/hphotos-ak-xlt1/v/t1.0-9/13092033_623548867800534_5469064731265119756_n.jpg?oh=8760cfc277120d65ce315c986c0bd177&amp;oe=57E832BE&amp;__gda__=1470218671_ac2745c4b0d58b250f30027eae65fb6f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24033" y="1633885"/>
            <a:ext cx="2108883" cy="2155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n 5" descr="https://fbcdn-sphotos-e-a.akamaihd.net/hphotos-ak-xpa1/v/t1.0-9/13100923_623547961133958_4699680598996411565_n.jpg?oh=878c28fcc08e4ec317ef1d0ab50b7b3f&amp;oe=57B244D4&amp;__gda__=1471697004_440183b97495f843787fada458b19ff1"/>
          <p:cNvPicPr/>
          <p:nvPr/>
        </p:nvPicPr>
        <p:blipFill rotWithShape="1">
          <a:blip r:embed="rId6"/>
          <a:srcRect r="6498"/>
          <a:stretch/>
        </p:blipFill>
        <p:spPr bwMode="auto">
          <a:xfrm>
            <a:off x="4107708" y="4846862"/>
            <a:ext cx="2552524" cy="201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79512" y="2492896"/>
            <a:ext cx="392819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>
                <a:solidFill>
                  <a:schemeClr val="dk1"/>
                </a:solidFill>
                <a:latin typeface="Century Gothic" panose="020B0502020202020204" pitchFamily="34" charset="0"/>
              </a:rPr>
              <a:t>Adecuación de una mini ciudad con doce (12) estaciones, de diversión para los niños y niñas del </a:t>
            </a:r>
            <a:r>
              <a:rPr lang="es-CO" dirty="0" smtClean="0">
                <a:solidFill>
                  <a:schemeClr val="dk1"/>
                </a:solidFill>
                <a:latin typeface="Century Gothic" panose="020B0502020202020204" pitchFamily="34" charset="0"/>
              </a:rPr>
              <a:t>municipio</a:t>
            </a:r>
          </a:p>
          <a:p>
            <a:r>
              <a:rPr lang="es-CO" dirty="0" smtClean="0">
                <a:solidFill>
                  <a:schemeClr val="dk1"/>
                </a:solidFill>
                <a:latin typeface="Century Gothic" panose="020B0502020202020204" pitchFamily="34" charset="0"/>
              </a:rPr>
              <a:t>Transporte – Rutas en las Veredas</a:t>
            </a:r>
          </a:p>
          <a:p>
            <a:r>
              <a:rPr lang="es-CO" dirty="0" smtClean="0">
                <a:solidFill>
                  <a:schemeClr val="dk1"/>
                </a:solidFill>
                <a:latin typeface="Century Gothic" panose="020B0502020202020204" pitchFamily="34" charset="0"/>
              </a:rPr>
              <a:t>Refrigerio</a:t>
            </a:r>
          </a:p>
          <a:p>
            <a:r>
              <a:rPr lang="es-CO" dirty="0" smtClean="0">
                <a:solidFill>
                  <a:schemeClr val="dk1"/>
                </a:solidFill>
                <a:latin typeface="Century Gothic" panose="020B0502020202020204" pitchFamily="34" charset="0"/>
              </a:rPr>
              <a:t>Almuerzo</a:t>
            </a:r>
          </a:p>
          <a:p>
            <a:r>
              <a:rPr lang="es-CO" dirty="0" smtClean="0">
                <a:solidFill>
                  <a:schemeClr val="dk1"/>
                </a:solidFill>
                <a:latin typeface="Century Gothic" panose="020B0502020202020204" pitchFamily="34" charset="0"/>
              </a:rPr>
              <a:t>Show Musical – Súper Héroes</a:t>
            </a:r>
          </a:p>
          <a:p>
            <a:r>
              <a:rPr lang="es-CO" dirty="0" smtClean="0">
                <a:solidFill>
                  <a:schemeClr val="dk1"/>
                </a:solidFill>
                <a:latin typeface="Century Gothic" panose="020B0502020202020204" pitchFamily="34" charset="0"/>
              </a:rPr>
              <a:t>Rifas – Premios</a:t>
            </a:r>
          </a:p>
          <a:p>
            <a:r>
              <a:rPr lang="es-CO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Asistentes: </a:t>
            </a:r>
            <a:r>
              <a:rPr lang="es-CO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7</a:t>
            </a:r>
            <a:r>
              <a:rPr lang="es-CO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000 niños y niñas </a:t>
            </a:r>
            <a:endParaRPr lang="es-CO" sz="1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ea typeface="Times New Roman"/>
              <a:cs typeface="Times New Roman"/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5137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" y="-24105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640374" y="357166"/>
            <a:ext cx="122341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entury Gothic" panose="020B0502020202020204" pitchFamily="34" charset="0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1043608" y="566"/>
            <a:ext cx="7416824" cy="461665"/>
          </a:xfrm>
          <a:prstGeom prst="rect">
            <a:avLst/>
          </a:prstGeom>
          <a:pattFill prst="pct80">
            <a:fgClr>
              <a:srgbClr val="C00000"/>
            </a:fgClr>
            <a:bgClr>
              <a:schemeClr val="bg1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Calibri" pitchFamily="34" charset="0"/>
              </a:rPr>
              <a:t>Secretaría de Desarrollo e Integración Social</a:t>
            </a:r>
            <a:endParaRPr lang="es-CO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Calibri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5367848" y="680331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>
                <a:latin typeface="Century Gothic" panose="020B0502020202020204" pitchFamily="34" charset="0"/>
              </a:rPr>
              <a:t>Valor de Inversión y/o Gestión  $80.000.000</a:t>
            </a:r>
            <a:endParaRPr lang="es-CO" dirty="0">
              <a:latin typeface="Century Gothic" panose="020B0502020202020204" pitchFamily="34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407870" y="582630"/>
            <a:ext cx="4812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CO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79512" y="476672"/>
            <a:ext cx="50405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Entrega de Paquetes Alimenticios</a:t>
            </a:r>
            <a:endParaRPr lang="es-CO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17" name="Picture 2" descr="G:\FOTOS\CÀMARA\IMG_276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18" r="11156"/>
          <a:stretch/>
        </p:blipFill>
        <p:spPr bwMode="auto">
          <a:xfrm>
            <a:off x="6962739" y="1354090"/>
            <a:ext cx="2181289" cy="2628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G:\FOTOS\CÀMARA\IMG_274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21"/>
          <a:stretch/>
        </p:blipFill>
        <p:spPr bwMode="auto">
          <a:xfrm>
            <a:off x="4561293" y="1363354"/>
            <a:ext cx="2271787" cy="2628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18 CuadroTexto"/>
          <p:cNvSpPr txBox="1"/>
          <p:nvPr/>
        </p:nvSpPr>
        <p:spPr>
          <a:xfrm>
            <a:off x="65632" y="1340768"/>
            <a:ext cx="436235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600" dirty="0" smtClean="0">
                <a:latin typeface="Century Gothic" panose="020B0502020202020204" pitchFamily="34" charset="0"/>
              </a:rPr>
              <a:t>•</a:t>
            </a:r>
            <a:r>
              <a:rPr lang="es-CO" sz="1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1356</a:t>
            </a:r>
            <a:r>
              <a:rPr lang="es-CO" sz="1600" dirty="0" smtClean="0">
                <a:latin typeface="Century Gothic" panose="020B0502020202020204" pitchFamily="34" charset="0"/>
              </a:rPr>
              <a:t> paquetes alimenticios con productos básicos de la canasta familiar entregados a población vulnerable del municipio mediante el programa Banco de Alimentos (madres cabeza de familia, discapacidad, adultos mayores, víctimas del conflicto, niños, niñas y mujeres gestantes con bajo peso)</a:t>
            </a:r>
          </a:p>
          <a:p>
            <a:endParaRPr lang="es-CO" sz="1600" dirty="0" smtClean="0">
              <a:latin typeface="Century Gothic" panose="020B0502020202020204" pitchFamily="34" charset="0"/>
            </a:endParaRPr>
          </a:p>
          <a:p>
            <a:r>
              <a:rPr lang="es-CO" sz="1600" dirty="0" smtClean="0">
                <a:latin typeface="Century Gothic" panose="020B0502020202020204" pitchFamily="34" charset="0"/>
              </a:rPr>
              <a:t>•</a:t>
            </a:r>
            <a:r>
              <a:rPr lang="es-CO" sz="1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181</a:t>
            </a:r>
            <a:r>
              <a:rPr lang="es-CO" sz="1600" dirty="0" smtClean="0">
                <a:latin typeface="Century Gothic" panose="020B0502020202020204" pitchFamily="34" charset="0"/>
              </a:rPr>
              <a:t> visitas domiciliarias de valoración y seguimiento a los usuarios</a:t>
            </a:r>
          </a:p>
          <a:p>
            <a:endParaRPr lang="es-CO" sz="1600" dirty="0">
              <a:latin typeface="Century Gothic" panose="020B0502020202020204" pitchFamily="34" charset="0"/>
            </a:endParaRPr>
          </a:p>
          <a:p>
            <a:r>
              <a:rPr lang="es-CO" sz="1600" dirty="0" smtClean="0">
                <a:latin typeface="Century Gothic" panose="020B0502020202020204" pitchFamily="34" charset="0"/>
              </a:rPr>
              <a:t>•Entrega de donación (ropa, juguetes, útiles escolares, elementos de aseo y alimentos no perecederos) por parte de la Empresa </a:t>
            </a:r>
            <a:r>
              <a:rPr lang="es-CO" sz="1600" dirty="0" err="1" smtClean="0">
                <a:latin typeface="Century Gothic" panose="020B0502020202020204" pitchFamily="34" charset="0"/>
              </a:rPr>
              <a:t>Proenfar</a:t>
            </a:r>
            <a:r>
              <a:rPr lang="es-CO" sz="1600" dirty="0" smtClean="0">
                <a:latin typeface="Century Gothic" panose="020B0502020202020204" pitchFamily="34" charset="0"/>
              </a:rPr>
              <a:t> a los usuarios del Banco de Alimentos</a:t>
            </a:r>
          </a:p>
          <a:p>
            <a:r>
              <a:rPr lang="es-CO" sz="1600" dirty="0" smtClean="0">
                <a:latin typeface="Century Gothic" panose="020B0502020202020204" pitchFamily="34" charset="0"/>
              </a:rPr>
              <a:t>•Entrega de anchetas navideñas</a:t>
            </a:r>
          </a:p>
          <a:p>
            <a:endParaRPr lang="es-CO" dirty="0">
              <a:latin typeface="Century Gothic" panose="020B0502020202020204" pitchFamily="34" charset="0"/>
            </a:endParaRPr>
          </a:p>
        </p:txBody>
      </p:sp>
      <p:pic>
        <p:nvPicPr>
          <p:cNvPr id="20" name="Picture 4" descr="G:\FOTOS\CÀMARA\IMG_274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29" r="10749"/>
          <a:stretch/>
        </p:blipFill>
        <p:spPr bwMode="auto">
          <a:xfrm>
            <a:off x="6660232" y="3982911"/>
            <a:ext cx="2472684" cy="287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Social8\Desktop\BANCO DE ALIMENTOS\FOTOS MERCADOS\20160629_14410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743" y="3982910"/>
            <a:ext cx="2407638" cy="287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4148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29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640374" y="357166"/>
            <a:ext cx="122341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entury Gothic" panose="020B0502020202020204" pitchFamily="34" charset="0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1043608" y="566"/>
            <a:ext cx="7416824" cy="461665"/>
          </a:xfrm>
          <a:prstGeom prst="rect">
            <a:avLst/>
          </a:prstGeom>
          <a:pattFill prst="pct80">
            <a:fgClr>
              <a:srgbClr val="C00000"/>
            </a:fgClr>
            <a:bgClr>
              <a:schemeClr val="bg1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Calibri" pitchFamily="34" charset="0"/>
              </a:rPr>
              <a:t>Secretaría de Desarrollo e Integración Social</a:t>
            </a:r>
            <a:endParaRPr lang="es-CO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Calibri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5367848" y="680331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>
                <a:latin typeface="Century Gothic" panose="020B0502020202020204" pitchFamily="34" charset="0"/>
              </a:rPr>
              <a:t>Valor de Inversión y/o Gestión  $11.620.000</a:t>
            </a:r>
            <a:endParaRPr lang="es-CO" dirty="0">
              <a:latin typeface="Century Gothic" panose="020B0502020202020204" pitchFamily="34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179512" y="458669"/>
            <a:ext cx="50405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Clausura Programas de Discapacidad – Día Blanco</a:t>
            </a:r>
            <a:endParaRPr lang="es-CO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51967" y="1327299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Diciembre 5 y 6 de 2016</a:t>
            </a:r>
            <a:endParaRPr lang="es-CO" b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851968" y="1578888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Diciembre 21de 2016</a:t>
            </a:r>
            <a:endParaRPr lang="es-CO" b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050" name="Picture 2" descr="La imagen puede contener: 2 personas, exterio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225" y="1481125"/>
            <a:ext cx="2407999" cy="1596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La imagen puede contener: 4 personas, natación y piscin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225" y="3077804"/>
            <a:ext cx="3125792" cy="1755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15 CuadroTexto"/>
          <p:cNvSpPr txBox="1"/>
          <p:nvPr/>
        </p:nvSpPr>
        <p:spPr>
          <a:xfrm>
            <a:off x="35496" y="1916832"/>
            <a:ext cx="4216584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600" dirty="0" smtClean="0">
                <a:latin typeface="Century Gothic" panose="020B0502020202020204" pitchFamily="34" charset="0"/>
              </a:rPr>
              <a:t>•Viaje a Villeta Cundinamarca  Club Vacacional Las Palmeras</a:t>
            </a:r>
          </a:p>
          <a:p>
            <a:r>
              <a:rPr lang="es-CO" sz="1600" dirty="0" smtClean="0">
                <a:latin typeface="Century Gothic" panose="020B0502020202020204" pitchFamily="34" charset="0"/>
              </a:rPr>
              <a:t>Refrigerio, Transporte, Alimentación, Hospedaje</a:t>
            </a:r>
          </a:p>
          <a:p>
            <a:r>
              <a:rPr lang="es-CO" sz="16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Asistentes: 60 personas (usuarios de la Unidad de Discapacidad Amigos sin Fronteras, acompañantes y logística)</a:t>
            </a:r>
          </a:p>
          <a:p>
            <a:r>
              <a:rPr lang="es-CO" sz="1600" dirty="0" smtClean="0">
                <a:latin typeface="Century Gothic" panose="020B0502020202020204" pitchFamily="34" charset="0"/>
              </a:rPr>
              <a:t>•Celebración Día Blanco – Plan Padrino para entrega de detalles a los usuarios del Centro Integral de Terapias, Centro de Vida Sensorial gestionados con los funcionarios de la Administración Municipal, ASOJUNTAS y Concejo Municipal</a:t>
            </a:r>
          </a:p>
          <a:p>
            <a:r>
              <a:rPr lang="es-CO" sz="16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Asistentes: 200 personas (usuarios, padrinos y padres de familia)</a:t>
            </a:r>
          </a:p>
          <a:p>
            <a:endParaRPr lang="es-CO" dirty="0">
              <a:latin typeface="Century Gothic" panose="020B0502020202020204" pitchFamily="34" charset="0"/>
            </a:endParaRPr>
          </a:p>
        </p:txBody>
      </p:sp>
      <p:pic>
        <p:nvPicPr>
          <p:cNvPr id="2054" name="Picture 6" descr="La imagen puede contener: 8 personas, personas sentadas y exteri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0058" y="1481125"/>
            <a:ext cx="2859046" cy="2144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La imagen puede contener: 2 personas, personas sonriendo, personas sentada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373" y="4832806"/>
            <a:ext cx="3484857" cy="2053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La imagen puede contener: 2 personas, personas sonriendo, personas de pi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78" y="3625410"/>
            <a:ext cx="2533326" cy="1872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La imagen puede contener: 3 personas, personas de pi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205" y="5237400"/>
            <a:ext cx="2430899" cy="162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4148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29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640374" y="357166"/>
            <a:ext cx="122341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entury Gothic" panose="020B0502020202020204" pitchFamily="34" charset="0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1043608" y="566"/>
            <a:ext cx="7416824" cy="461665"/>
          </a:xfrm>
          <a:prstGeom prst="rect">
            <a:avLst/>
          </a:prstGeom>
          <a:pattFill prst="pct80">
            <a:fgClr>
              <a:srgbClr val="C00000"/>
            </a:fgClr>
            <a:bgClr>
              <a:schemeClr val="bg1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Calibri" pitchFamily="34" charset="0"/>
              </a:rPr>
              <a:t>Secretaría de Desarrollo e Integración Social</a:t>
            </a:r>
            <a:endParaRPr lang="es-CO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Calibri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5367848" y="680331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>
                <a:latin typeface="Century Gothic" panose="020B0502020202020204" pitchFamily="34" charset="0"/>
              </a:rPr>
              <a:t>Valor de Inversión y/o Gestión  $44.660.000</a:t>
            </a:r>
            <a:endParaRPr lang="es-CO" dirty="0">
              <a:latin typeface="Century Gothic" panose="020B0502020202020204" pitchFamily="34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35496" y="582630"/>
            <a:ext cx="57606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Clausura Programa Adulto Mayor </a:t>
            </a:r>
            <a:endParaRPr lang="es-CO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27584" y="1484784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Diciembre 12 de 2016</a:t>
            </a:r>
            <a:endParaRPr lang="es-CO" b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7504" y="1988840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O" dirty="0"/>
          </a:p>
        </p:txBody>
      </p:sp>
      <p:pic>
        <p:nvPicPr>
          <p:cNvPr id="15" name="Picture 2" descr="La imagen puede contener: 8 personas, personas sonriendo, personas de pie y exterio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0929" y="1633885"/>
            <a:ext cx="3079107" cy="2803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La imagen puede contener: una o varias personas, multitud y exterio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0929" y="4437110"/>
            <a:ext cx="5151987" cy="242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La imagen puede contener: 5 personas, personas de pie y exteri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8060" y="1633884"/>
            <a:ext cx="2044856" cy="2803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35496" y="1988840"/>
            <a:ext cx="394543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 smtClean="0">
                <a:latin typeface="Century Gothic" panose="020B0502020202020204" pitchFamily="34" charset="0"/>
              </a:rPr>
              <a:t>•Reinado del Adulto Mayor: Pocitos Azufrados Tocaima </a:t>
            </a:r>
            <a:r>
              <a:rPr lang="es-CO" dirty="0" err="1" smtClean="0">
                <a:latin typeface="Century Gothic" panose="020B0502020202020204" pitchFamily="34" charset="0"/>
              </a:rPr>
              <a:t>Cund</a:t>
            </a:r>
            <a:r>
              <a:rPr lang="es-CO" dirty="0" smtClean="0">
                <a:latin typeface="Century Gothic" panose="020B0502020202020204" pitchFamily="34" charset="0"/>
              </a:rPr>
              <a:t>.</a:t>
            </a:r>
          </a:p>
          <a:p>
            <a:r>
              <a:rPr lang="es-CO" dirty="0" smtClean="0">
                <a:latin typeface="Century Gothic" panose="020B0502020202020204" pitchFamily="34" charset="0"/>
              </a:rPr>
              <a:t>Refrigerio, Transporte, Almuerzo, Premiación </a:t>
            </a:r>
          </a:p>
          <a:p>
            <a:r>
              <a:rPr lang="es-CO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Asistentes: 420 Adultos Mayores</a:t>
            </a:r>
          </a:p>
          <a:p>
            <a:r>
              <a:rPr lang="es-CO" dirty="0" smtClean="0">
                <a:latin typeface="Century Gothic" panose="020B0502020202020204" pitchFamily="34" charset="0"/>
              </a:rPr>
              <a:t>•la participación de los adultos mayores que se encuentra en el hogar de </a:t>
            </a:r>
            <a:r>
              <a:rPr lang="es-CO" dirty="0" err="1" smtClean="0">
                <a:latin typeface="Century Gothic" panose="020B0502020202020204" pitchFamily="34" charset="0"/>
              </a:rPr>
              <a:t>Zipaquira</a:t>
            </a:r>
            <a:endParaRPr lang="es-CO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148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29" y="566"/>
            <a:ext cx="9143245" cy="6857434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467544" y="540614"/>
            <a:ext cx="5328592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ATENCIÓN INTEGRAL AL ADULTO MAYOR</a:t>
            </a:r>
            <a:endParaRPr lang="es-CO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302398" y="975304"/>
            <a:ext cx="7446066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CO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Objetivo: </a:t>
            </a:r>
            <a:r>
              <a:rPr lang="es-CO" dirty="0" smtClean="0">
                <a:latin typeface="Century Gothic" panose="020B0502020202020204" pitchFamily="34" charset="0"/>
              </a:rPr>
              <a:t>Integrar al adulto mayor a la sociedad y garantizarle sus derechos</a:t>
            </a:r>
            <a:endParaRPr lang="es-CO" dirty="0">
              <a:latin typeface="Century Gothic" panose="020B0502020202020204" pitchFamily="34" charset="0"/>
            </a:endParaRPr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8429885"/>
              </p:ext>
            </p:extLst>
          </p:nvPr>
        </p:nvGraphicFramePr>
        <p:xfrm>
          <a:off x="0" y="1714234"/>
          <a:ext cx="9144001" cy="3586973"/>
        </p:xfrm>
        <a:graphic>
          <a:graphicData uri="http://schemas.openxmlformats.org/drawingml/2006/table">
            <a:tbl>
              <a:tblPr/>
              <a:tblGrid>
                <a:gridCol w="5055221"/>
                <a:gridCol w="2007220"/>
                <a:gridCol w="2081560"/>
              </a:tblGrid>
              <a:tr h="408802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00" b="1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Meta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00" b="1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2015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00" b="1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2016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6275"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Cobertura</a:t>
                      </a:r>
                      <a:r>
                        <a:rPr lang="es-CO" sz="1600" b="0" i="0" u="none" strike="noStrike" baseline="0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 Centro de Atención al Adulto Mayor</a:t>
                      </a:r>
                    </a:p>
                    <a:p>
                      <a:pPr algn="l" rtl="0" fontAlgn="ctr"/>
                      <a:endParaRPr lang="es-CO" sz="1600" b="0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Ampliar la realización de eventos socioculturales y</a:t>
                      </a:r>
                      <a:r>
                        <a:rPr lang="es-CO" sz="1600" b="0" i="0" u="none" strike="noStrike" baseline="0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 recreativos que beneficien al adulto mayor</a:t>
                      </a:r>
                      <a:endParaRPr lang="es-CO" sz="1600" b="0" i="0" u="none" strike="noStrike" dirty="0" smtClean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292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412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2413">
                <a:tc vMerge="1"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0" i="0" u="none" strike="noStrike" dirty="0" smtClean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Día de la</a:t>
                      </a:r>
                      <a:r>
                        <a:rPr lang="es-CO" sz="1200" b="0" i="0" u="none" strike="noStrike" baseline="0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 Mujer - Hombre</a:t>
                      </a:r>
                    </a:p>
                    <a:p>
                      <a:pPr algn="ctr" rtl="0" fontAlgn="ctr"/>
                      <a:r>
                        <a:rPr lang="es-CO" sz="1200" b="0" i="0" u="none" strike="noStrike" baseline="0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Día de la Madre – Padre</a:t>
                      </a:r>
                    </a:p>
                    <a:p>
                      <a:pPr algn="ctr" rtl="0" fontAlgn="ctr"/>
                      <a:r>
                        <a:rPr lang="es-CO" sz="1200" b="0" i="0" u="none" strike="noStrike" baseline="0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Día del Adulto Mayor</a:t>
                      </a:r>
                      <a:endParaRPr lang="es-CO" sz="1200" b="0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2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Día de la Mujer –Hombre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200" b="0" i="0" u="none" strike="noStrike" baseline="0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Día de la Madre - Padre Día de</a:t>
                      </a:r>
                      <a:r>
                        <a:rPr lang="es-CO" sz="12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 Día de Adulto Mayor </a:t>
                      </a:r>
                      <a:r>
                        <a:rPr lang="es-CO" sz="1200" b="1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Celebración de Cumpleaños </a:t>
                      </a:r>
                      <a:r>
                        <a:rPr lang="es-CO" sz="12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Halloween</a:t>
                      </a:r>
                      <a:r>
                        <a:rPr lang="es-CO" sz="1200" b="0" i="0" u="none" strike="noStrike" baseline="0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  Semana Campestre Reinado del Adulto Mayor Viaje a Tocaima Entrega de anchetas navideñas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9483"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Programa Colombia Mayor – Consorcio Colombia Mayor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304 </a:t>
                      </a:r>
                    </a:p>
                    <a:p>
                      <a:pPr algn="ctr" rtl="0" fontAlgn="ctr"/>
                      <a:r>
                        <a:rPr lang="es-CO" sz="12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cupos asignados</a:t>
                      </a:r>
                      <a:endParaRPr lang="es-CO" sz="1200" b="0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8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304 </a:t>
                      </a:r>
                    </a:p>
                    <a:p>
                      <a:pPr algn="ctr" rtl="0" fontAlgn="ctr"/>
                      <a:r>
                        <a:rPr lang="es-CO" sz="12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cupos asignados</a:t>
                      </a:r>
                      <a:endParaRPr lang="es-CO" sz="1200" b="0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952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29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640374" y="357166"/>
            <a:ext cx="122341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entury Gothic" panose="020B0502020202020204" pitchFamily="34" charset="0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1043608" y="566"/>
            <a:ext cx="7416824" cy="461665"/>
          </a:xfrm>
          <a:prstGeom prst="rect">
            <a:avLst/>
          </a:prstGeom>
          <a:pattFill prst="pct80">
            <a:fgClr>
              <a:srgbClr val="C00000"/>
            </a:fgClr>
            <a:bgClr>
              <a:schemeClr val="bg1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Calibri" pitchFamily="34" charset="0"/>
              </a:rPr>
              <a:t>Secretaría de Desarrollo e Integración Social</a:t>
            </a:r>
            <a:endParaRPr lang="es-CO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Calibri" pitchFamily="34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1871700" y="508413"/>
            <a:ext cx="576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Restaurantes Escolares</a:t>
            </a:r>
            <a:endParaRPr lang="es-CO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7504" y="1988840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O" dirty="0"/>
          </a:p>
        </p:txBody>
      </p:sp>
      <p:graphicFrame>
        <p:nvGraphicFramePr>
          <p:cNvPr id="18" name="1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0168478"/>
              </p:ext>
            </p:extLst>
          </p:nvPr>
        </p:nvGraphicFramePr>
        <p:xfrm>
          <a:off x="-10330" y="1484785"/>
          <a:ext cx="9143245" cy="4685095"/>
        </p:xfrm>
        <a:graphic>
          <a:graphicData uri="http://schemas.openxmlformats.org/drawingml/2006/table">
            <a:tbl>
              <a:tblPr/>
              <a:tblGrid>
                <a:gridCol w="2494098"/>
                <a:gridCol w="3661569"/>
                <a:gridCol w="2987578"/>
              </a:tblGrid>
              <a:tr h="347922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00" b="1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Meta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00" b="1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2015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00" b="1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2016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4205"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Refrigerio Sencillo</a:t>
                      </a: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CO" sz="1200" dirty="0" smtClean="0">
                          <a:latin typeface="Century Gothic" pitchFamily="34" charset="0"/>
                          <a:ea typeface="A little sunshine" pitchFamily="2" charset="0"/>
                        </a:rPr>
                        <a:t>Colegio Técnico Industrial </a:t>
                      </a:r>
                    </a:p>
                    <a:p>
                      <a:r>
                        <a:rPr lang="es-CO" sz="1200" dirty="0" smtClean="0">
                          <a:latin typeface="Century Gothic" pitchFamily="34" charset="0"/>
                          <a:ea typeface="A little sunshine" pitchFamily="2" charset="0"/>
                        </a:rPr>
                        <a:t>Colegio Departamental</a:t>
                      </a:r>
                      <a:r>
                        <a:rPr lang="es-CO" sz="1200" b="1" dirty="0" smtClean="0">
                          <a:latin typeface="A little sunshine" pitchFamily="2" charset="0"/>
                          <a:ea typeface="A little sunshine" pitchFamily="2" charset="0"/>
                        </a:rPr>
                        <a:t> </a:t>
                      </a:r>
                      <a:endParaRPr lang="es-CO" sz="1200" dirty="0" smtClean="0">
                        <a:latin typeface="A little sunshine" pitchFamily="2" charset="0"/>
                        <a:ea typeface="A little sunshine" pitchFamily="2" charset="0"/>
                      </a:endParaRPr>
                    </a:p>
                    <a:p>
                      <a:pPr algn="ctr"/>
                      <a:endParaRPr lang="es-ES" sz="1200" b="0" dirty="0">
                        <a:solidFill>
                          <a:schemeClr val="tx1"/>
                        </a:solidFill>
                        <a:latin typeface="Century Gothic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itchFamily="34" charset="0"/>
                          <a:ea typeface="Calibri"/>
                          <a:cs typeface="Arial" pitchFamily="34" charset="0"/>
                        </a:rPr>
                        <a:t>100% </a:t>
                      </a:r>
                    </a:p>
                    <a:p>
                      <a:r>
                        <a:rPr lang="es-CO" sz="1400" dirty="0" smtClean="0">
                          <a:latin typeface="Century Gothic" pitchFamily="34" charset="0"/>
                          <a:ea typeface="A little sunshine" pitchFamily="2" charset="0"/>
                        </a:rPr>
                        <a:t>Colegio Técnico Industrial </a:t>
                      </a:r>
                    </a:p>
                    <a:p>
                      <a:r>
                        <a:rPr lang="es-CO" sz="1400" dirty="0" smtClean="0">
                          <a:latin typeface="Century Gothic" pitchFamily="34" charset="0"/>
                          <a:ea typeface="A little sunshine" pitchFamily="2" charset="0"/>
                        </a:rPr>
                        <a:t>Colegio Departamental</a:t>
                      </a:r>
                      <a:endParaRPr lang="es-CO" sz="1400" b="0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393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Refrigerio Reforzado</a:t>
                      </a: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O" sz="1200" dirty="0" smtClean="0">
                          <a:latin typeface="Century Gothic" pitchFamily="34" charset="0"/>
                          <a:ea typeface="A little sunshine" pitchFamily="2" charset="0"/>
                        </a:rPr>
                        <a:t>Verganzo – Antonia Santos</a:t>
                      </a:r>
                    </a:p>
                    <a:p>
                      <a:pPr algn="just"/>
                      <a:r>
                        <a:rPr lang="es-CO" sz="1200" dirty="0" smtClean="0">
                          <a:latin typeface="Century Gothic" pitchFamily="34" charset="0"/>
                          <a:ea typeface="A little sunshine" pitchFamily="2" charset="0"/>
                        </a:rPr>
                        <a:t>La Diana</a:t>
                      </a:r>
                    </a:p>
                    <a:p>
                      <a:pPr algn="just"/>
                      <a:r>
                        <a:rPr lang="es-CO" sz="1200" dirty="0" smtClean="0">
                          <a:latin typeface="Century Gothic" pitchFamily="34" charset="0"/>
                          <a:ea typeface="A little sunshine" pitchFamily="2" charset="0"/>
                        </a:rPr>
                        <a:t>Buenos Aires</a:t>
                      </a:r>
                    </a:p>
                    <a:p>
                      <a:pPr algn="just"/>
                      <a:r>
                        <a:rPr lang="es-CO" sz="1200" dirty="0" smtClean="0">
                          <a:latin typeface="Century Gothic" pitchFamily="34" charset="0"/>
                          <a:ea typeface="A little sunshine" pitchFamily="2" charset="0"/>
                        </a:rPr>
                        <a:t>Canavita</a:t>
                      </a:r>
                    </a:p>
                    <a:p>
                      <a:pPr algn="just"/>
                      <a:r>
                        <a:rPr lang="es-CO" sz="1200" dirty="0" smtClean="0">
                          <a:latin typeface="Century Gothic" pitchFamily="34" charset="0"/>
                          <a:ea typeface="A little sunshine" pitchFamily="2" charset="0"/>
                        </a:rPr>
                        <a:t>La Esmeralda</a:t>
                      </a:r>
                    </a:p>
                    <a:p>
                      <a:pPr algn="just"/>
                      <a:r>
                        <a:rPr lang="es-CO" sz="1200" dirty="0" smtClean="0">
                          <a:latin typeface="Century Gothic" pitchFamily="34" charset="0"/>
                          <a:ea typeface="A little sunshine" pitchFamily="2" charset="0"/>
                        </a:rPr>
                        <a:t>Multigraduales</a:t>
                      </a:r>
                    </a:p>
                    <a:p>
                      <a:pPr algn="just"/>
                      <a:r>
                        <a:rPr lang="es-CO" sz="1200" dirty="0" smtClean="0">
                          <a:latin typeface="Century Gothic" pitchFamily="34" charset="0"/>
                          <a:ea typeface="A little sunshine" pitchFamily="2" charset="0"/>
                        </a:rPr>
                        <a:t>El </a:t>
                      </a:r>
                      <a:r>
                        <a:rPr lang="es-ES" sz="1200" dirty="0" smtClean="0">
                          <a:latin typeface="Century Gothic" pitchFamily="34" charset="0"/>
                        </a:rPr>
                        <a:t>Porvenir</a:t>
                      </a:r>
                    </a:p>
                    <a:p>
                      <a:pPr algn="just"/>
                      <a:r>
                        <a:rPr lang="es-ES" sz="1200" dirty="0" smtClean="0">
                          <a:latin typeface="Century Gothic" pitchFamily="34" charset="0"/>
                        </a:rPr>
                        <a:t>La Fuente</a:t>
                      </a:r>
                    </a:p>
                    <a:p>
                      <a:pPr algn="just"/>
                      <a:r>
                        <a:rPr lang="es-ES" sz="1200" dirty="0" smtClean="0">
                          <a:latin typeface="Century Gothic" pitchFamily="34" charset="0"/>
                        </a:rPr>
                        <a:t>Alto Manantial</a:t>
                      </a:r>
                    </a:p>
                    <a:p>
                      <a:pPr algn="just"/>
                      <a:r>
                        <a:rPr lang="es-ES" sz="1200" dirty="0" smtClean="0">
                          <a:latin typeface="Century Gothic" pitchFamily="34" charset="0"/>
                        </a:rPr>
                        <a:t>San Luis Gonzaga</a:t>
                      </a:r>
                    </a:p>
                    <a:p>
                      <a:pPr algn="just"/>
                      <a:r>
                        <a:rPr lang="es-ES" sz="1200" dirty="0" smtClean="0">
                          <a:latin typeface="Century Gothic" pitchFamily="34" charset="0"/>
                        </a:rPr>
                        <a:t>Colegio Técnico Industrial.</a:t>
                      </a:r>
                    </a:p>
                    <a:p>
                      <a:pPr algn="just"/>
                      <a:r>
                        <a:rPr lang="es-ES" sz="1200" dirty="0" smtClean="0">
                          <a:latin typeface="Century Gothic" pitchFamily="34" charset="0"/>
                          <a:cs typeface="Arial" pitchFamily="34" charset="0"/>
                        </a:rPr>
                        <a:t>Colegio Técnico Comercial.</a:t>
                      </a:r>
                      <a:endParaRPr lang="es-ES" sz="1200" dirty="0" smtClean="0">
                        <a:latin typeface="Century Gothic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</a:pPr>
                      <a:endParaRPr lang="es-ES" sz="1200" b="0" dirty="0">
                        <a:solidFill>
                          <a:schemeClr val="tx1"/>
                        </a:solidFill>
                        <a:latin typeface="Century Gothic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O" sz="1400" dirty="0" smtClean="0">
                          <a:latin typeface="Century Gothic" pitchFamily="34" charset="0"/>
                          <a:ea typeface="A little sunshine" pitchFamily="2" charset="0"/>
                        </a:rPr>
                        <a:t>Verganzo – Antonia Santos</a:t>
                      </a:r>
                    </a:p>
                    <a:p>
                      <a:pPr algn="just"/>
                      <a:r>
                        <a:rPr lang="es-CO" sz="1400" dirty="0" smtClean="0">
                          <a:latin typeface="Century Gothic" pitchFamily="34" charset="0"/>
                          <a:ea typeface="A little sunshine" pitchFamily="2" charset="0"/>
                        </a:rPr>
                        <a:t>La Diana</a:t>
                      </a:r>
                    </a:p>
                    <a:p>
                      <a:pPr algn="just"/>
                      <a:r>
                        <a:rPr lang="es-CO" sz="1400" dirty="0" smtClean="0">
                          <a:latin typeface="Century Gothic" pitchFamily="34" charset="0"/>
                          <a:ea typeface="A little sunshine" pitchFamily="2" charset="0"/>
                        </a:rPr>
                        <a:t>Buenos Aires</a:t>
                      </a:r>
                    </a:p>
                    <a:p>
                      <a:pPr algn="just"/>
                      <a:r>
                        <a:rPr lang="es-CO" sz="1400" dirty="0" smtClean="0">
                          <a:latin typeface="Century Gothic" pitchFamily="34" charset="0"/>
                          <a:ea typeface="A little sunshine" pitchFamily="2" charset="0"/>
                        </a:rPr>
                        <a:t>Canavita</a:t>
                      </a:r>
                    </a:p>
                    <a:p>
                      <a:pPr algn="just"/>
                      <a:r>
                        <a:rPr lang="es-CO" sz="1400" dirty="0" smtClean="0">
                          <a:latin typeface="Century Gothic" pitchFamily="34" charset="0"/>
                          <a:ea typeface="A little sunshine" pitchFamily="2" charset="0"/>
                        </a:rPr>
                        <a:t>La Esmeralda</a:t>
                      </a:r>
                    </a:p>
                    <a:p>
                      <a:pPr algn="just"/>
                      <a:r>
                        <a:rPr lang="es-CO" sz="1400" dirty="0" smtClean="0">
                          <a:latin typeface="Century Gothic" pitchFamily="34" charset="0"/>
                          <a:ea typeface="A little sunshine" pitchFamily="2" charset="0"/>
                        </a:rPr>
                        <a:t>El </a:t>
                      </a:r>
                      <a:r>
                        <a:rPr lang="es-ES" sz="1400" dirty="0" smtClean="0">
                          <a:latin typeface="Century Gothic" pitchFamily="34" charset="0"/>
                        </a:rPr>
                        <a:t>Porvenir</a:t>
                      </a:r>
                    </a:p>
                    <a:p>
                      <a:pPr algn="just"/>
                      <a:r>
                        <a:rPr lang="es-ES" sz="1400" dirty="0" smtClean="0">
                          <a:latin typeface="Century Gothic" pitchFamily="34" charset="0"/>
                        </a:rPr>
                        <a:t>La Fuente</a:t>
                      </a:r>
                    </a:p>
                    <a:p>
                      <a:pPr algn="just"/>
                      <a:r>
                        <a:rPr lang="es-ES" sz="1400" dirty="0" smtClean="0">
                          <a:latin typeface="Century Gothic" pitchFamily="34" charset="0"/>
                        </a:rPr>
                        <a:t>Alto Manantial</a:t>
                      </a:r>
                    </a:p>
                    <a:p>
                      <a:pPr algn="just"/>
                      <a:r>
                        <a:rPr lang="es-ES" sz="1400" dirty="0" smtClean="0">
                          <a:latin typeface="Century Gothic" pitchFamily="34" charset="0"/>
                        </a:rPr>
                        <a:t>San Luis Gonzaga</a:t>
                      </a:r>
                    </a:p>
                    <a:p>
                      <a:pPr algn="just"/>
                      <a:r>
                        <a:rPr lang="es-ES" sz="1400" dirty="0" smtClean="0">
                          <a:latin typeface="Century Gothic" pitchFamily="34" charset="0"/>
                        </a:rPr>
                        <a:t>Colegio Técnico Industrial.</a:t>
                      </a:r>
                    </a:p>
                    <a:p>
                      <a:pPr algn="just"/>
                      <a:r>
                        <a:rPr lang="es-ES" sz="1400" dirty="0" smtClean="0">
                          <a:latin typeface="Century Gothic" pitchFamily="34" charset="0"/>
                          <a:cs typeface="Arial" pitchFamily="34" charset="0"/>
                        </a:rPr>
                        <a:t>Colegio Técnico Comercial</a:t>
                      </a:r>
                      <a:r>
                        <a:rPr lang="es-ES" sz="1600" dirty="0" smtClean="0">
                          <a:latin typeface="Century Gothic" pitchFamily="34" charset="0"/>
                          <a:cs typeface="Arial" pitchFamily="34" charset="0"/>
                        </a:rPr>
                        <a:t>.</a:t>
                      </a:r>
                      <a:endParaRPr lang="es-ES" sz="1600" dirty="0" smtClean="0">
                        <a:latin typeface="Century Gothic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</a:pPr>
                      <a:endParaRPr lang="es-ES" sz="1600" b="0" dirty="0" smtClean="0">
                        <a:solidFill>
                          <a:schemeClr val="tx1"/>
                        </a:solidFill>
                        <a:latin typeface="Century Gothic" pitchFamily="34" charset="0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100%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6804"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1600" b="1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Inversión por año</a:t>
                      </a: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2800" b="1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A little sunshine" pitchFamily="2" charset="0"/>
                          <a:cs typeface="Times New Roman"/>
                        </a:rPr>
                        <a:t>$3.939.852.734</a:t>
                      </a: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2400" b="1" i="0" u="none" strike="noStrike" dirty="0" smtClean="0">
                          <a:solidFill>
                            <a:srgbClr val="FF0066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$2.754.925.932</a:t>
                      </a:r>
                      <a:endParaRPr lang="es-CO" sz="2400" b="1" i="0" u="none" strike="noStrike" dirty="0">
                        <a:solidFill>
                          <a:srgbClr val="FF0066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4192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ocial01\Desktop\2016\Nueva carpeta\fotos mercados\20160524_1800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8936"/>
            <a:ext cx="1913384" cy="3188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ocial01\Desktop\2016\aspreservis\fotos\20160425_10393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3429000"/>
            <a:ext cx="2736303" cy="2850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ocial01\Desktop\2016\aspreservis\fotos\20160411_0720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360" y="476672"/>
            <a:ext cx="4197250" cy="251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ocial01\Desktop\2016\aspreservis\fotos\20160303_07252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91390" y="592135"/>
            <a:ext cx="3161693" cy="236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7 Imagen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3217909"/>
            <a:ext cx="3456383" cy="3061795"/>
          </a:xfrm>
          <a:prstGeom prst="rect">
            <a:avLst/>
          </a:prstGeom>
        </p:spPr>
      </p:pic>
      <p:pic>
        <p:nvPicPr>
          <p:cNvPr id="9" name="8 Imagen" descr="C:\Users\yuliles\OneDrive\Fotos\Importaciones de la cámara\2016-05-07\20160419_101941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573016"/>
            <a:ext cx="2224010" cy="2706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630564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29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640374" y="357166"/>
            <a:ext cx="122341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entury Gothic" panose="020B0502020202020204" pitchFamily="34" charset="0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1043608" y="566"/>
            <a:ext cx="7416824" cy="461665"/>
          </a:xfrm>
          <a:prstGeom prst="rect">
            <a:avLst/>
          </a:prstGeom>
          <a:pattFill prst="pct80">
            <a:fgClr>
              <a:srgbClr val="C00000"/>
            </a:fgClr>
            <a:bgClr>
              <a:schemeClr val="bg1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Calibri" pitchFamily="34" charset="0"/>
              </a:rPr>
              <a:t>Secretaría de Desarrollo e Integración Social</a:t>
            </a:r>
            <a:endParaRPr lang="es-CO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Calibri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5367848" y="680331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>
                <a:latin typeface="Century Gothic" panose="020B0502020202020204" pitchFamily="34" charset="0"/>
              </a:rPr>
              <a:t>Valor de Inversión y/o Gestión  $0.000.000</a:t>
            </a:r>
            <a:endParaRPr lang="es-CO" dirty="0">
              <a:latin typeface="Century Gothic" panose="020B0502020202020204" pitchFamily="34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35496" y="582630"/>
            <a:ext cx="57606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Clubes de Orientación &amp; Hogares Comunitarios </a:t>
            </a:r>
            <a:endParaRPr lang="es-CO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7504" y="1988840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O" dirty="0"/>
          </a:p>
        </p:txBody>
      </p:sp>
      <p:graphicFrame>
        <p:nvGraphicFramePr>
          <p:cNvPr id="18" name="1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151688"/>
              </p:ext>
            </p:extLst>
          </p:nvPr>
        </p:nvGraphicFramePr>
        <p:xfrm>
          <a:off x="0" y="1902074"/>
          <a:ext cx="9144001" cy="3840800"/>
        </p:xfrm>
        <a:graphic>
          <a:graphicData uri="http://schemas.openxmlformats.org/drawingml/2006/table">
            <a:tbl>
              <a:tblPr/>
              <a:tblGrid>
                <a:gridCol w="5055221"/>
                <a:gridCol w="2007220"/>
                <a:gridCol w="2081560"/>
              </a:tblGrid>
              <a:tr h="345961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00" b="1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Meta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00" b="1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2015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00" b="1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2016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3839"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Terminación Mega Hogar y Mega Ludoteca</a:t>
                      </a: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70%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100%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1102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Mantener los programas de complementación nutricional y de protección en cofinanciación con el ICBF y otros entes gubernamentales. (Estrategia de Cero a Siempre)</a:t>
                      </a: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3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1 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Programa Nutrir – Gobernación</a:t>
                      </a:r>
                      <a:r>
                        <a:rPr lang="es-CO" sz="1600" b="0" i="0" u="none" strike="noStrike" baseline="0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 de Cundinamarca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496">
                <a:tc>
                  <a:txBody>
                    <a:bodyPr/>
                    <a:lstStyle/>
                    <a:p>
                      <a:pPr algn="just" rtl="0" fontAlgn="ctr"/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Mantener el programa Clubes de orientación de tareas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1</a:t>
                      </a:r>
                      <a:endParaRPr lang="es-CO" sz="1200" b="0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8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1</a:t>
                      </a:r>
                      <a:endParaRPr lang="es-CO" sz="1200" b="0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496"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Ampliar la cobertura del programa de Hogares comunitarios y operación de mega jardines para la primera infancia</a:t>
                      </a: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492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519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496"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1600" b="1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Inversión por año</a:t>
                      </a:r>
                    </a:p>
                    <a:p>
                      <a:pPr algn="l" rtl="0" fontAlgn="ctr"/>
                      <a:r>
                        <a:rPr lang="es-CO" sz="1600" b="1" i="0" u="none" strike="noStrike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Hogares</a:t>
                      </a:r>
                      <a:r>
                        <a:rPr lang="es-CO" sz="1600" b="1" i="0" u="none" strike="noStrike" baseline="0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 Comunitarios</a:t>
                      </a:r>
                    </a:p>
                    <a:p>
                      <a:pPr algn="l" rtl="0" fontAlgn="ctr"/>
                      <a:r>
                        <a:rPr lang="es-CO" sz="1600" b="1" i="0" u="none" strike="noStrike" baseline="0" dirty="0" smtClean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cs typeface="Arial" pitchFamily="34" charset="0"/>
                        </a:rPr>
                        <a:t>Seguridad alimentaria-apoyo a la niñez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dirty="0" smtClean="0">
                        <a:solidFill>
                          <a:srgbClr val="FF0066"/>
                        </a:solidFill>
                        <a:effectLst/>
                        <a:latin typeface="Century Gothic" panose="020B0502020202020204" pitchFamily="34" charset="0"/>
                        <a:ea typeface="A little sunshine" pitchFamily="2" charset="0"/>
                      </a:endParaRP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A little sunshine" pitchFamily="2" charset="0"/>
                        </a:rPr>
                        <a:t>$ 2.120.968.548</a:t>
                      </a:r>
                      <a:endParaRPr lang="es-CO" sz="1400" b="1" dirty="0" smtClean="0">
                        <a:solidFill>
                          <a:srgbClr val="FF0066"/>
                        </a:solidFill>
                        <a:effectLst/>
                        <a:latin typeface="Century Gothic" panose="020B0502020202020204" pitchFamily="34" charset="0"/>
                        <a:ea typeface="A little sunshine" pitchFamily="2" charset="0"/>
                        <a:cs typeface="Times New Roman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altLang="es-CO" sz="1600" b="1" dirty="0" smtClean="0">
                          <a:solidFill>
                            <a:srgbClr val="FF0066"/>
                          </a:solidFill>
                          <a:latin typeface="Century Gothic" panose="020B0502020202020204" pitchFamily="34" charset="0"/>
                        </a:rPr>
                        <a:t>$ 1.694.476.845</a:t>
                      </a:r>
                      <a:endParaRPr lang="es-CO" sz="1600" b="1" i="0" u="none" strike="noStrike" dirty="0">
                        <a:solidFill>
                          <a:srgbClr val="FF0066"/>
                        </a:solidFill>
                        <a:latin typeface="Century Gothic" panose="020B0502020202020204" pitchFamily="34" charset="0"/>
                        <a:cs typeface="Arial" pitchFamily="34" charset="0"/>
                      </a:endParaRPr>
                    </a:p>
                  </a:txBody>
                  <a:tcPr marL="6368" marR="6368" marT="63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4192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29" y="566"/>
            <a:ext cx="9143245" cy="6857434"/>
          </a:xfrm>
          <a:prstGeom prst="rect">
            <a:avLst/>
          </a:prstGeom>
        </p:spPr>
      </p:pic>
      <p:pic>
        <p:nvPicPr>
          <p:cNvPr id="3" name="6 Imagen" descr="DSC_019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9" y="1"/>
            <a:ext cx="2952327" cy="2708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481" y="0"/>
            <a:ext cx="2928937" cy="2708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6 Imagen" descr="DSC_028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0928"/>
            <a:ext cx="3131840" cy="295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4 Imagen" descr="C:\Users\BANCO\Desktop\2016\Registros fotográficos1\DSC_021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805593"/>
            <a:ext cx="2952327" cy="292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3 Imagen" descr="C:\Users\BANCO\Desktop\2016\Registros fotográficos1\DSC_019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482" y="2814721"/>
            <a:ext cx="2928937" cy="2918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8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038680"/>
              </p:ext>
            </p:extLst>
          </p:nvPr>
        </p:nvGraphicFramePr>
        <p:xfrm>
          <a:off x="0" y="4296"/>
          <a:ext cx="3203848" cy="27046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1924"/>
                <a:gridCol w="1601924"/>
              </a:tblGrid>
              <a:tr h="791931">
                <a:tc>
                  <a:txBody>
                    <a:bodyPr/>
                    <a:lstStyle/>
                    <a:p>
                      <a:pPr algn="ctr"/>
                      <a:r>
                        <a:rPr lang="es-CO" sz="1600" dirty="0" smtClean="0">
                          <a:latin typeface="Century Gothic" panose="020B0502020202020204" pitchFamily="34" charset="0"/>
                        </a:rPr>
                        <a:t>Hogares Comunitarios </a:t>
                      </a:r>
                      <a:endParaRPr lang="es-CO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600" dirty="0" smtClean="0">
                          <a:latin typeface="Century Gothic" panose="020B0502020202020204" pitchFamily="34" charset="0"/>
                        </a:rPr>
                        <a:t>Clubes de Orientación</a:t>
                      </a:r>
                      <a:endParaRPr lang="es-CO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560381">
                <a:tc>
                  <a:txBody>
                    <a:bodyPr/>
                    <a:lstStyle/>
                    <a:p>
                      <a:r>
                        <a:rPr lang="es-CO" sz="1600" dirty="0" smtClean="0">
                          <a:latin typeface="Century Gothic" panose="020B0502020202020204" pitchFamily="34" charset="0"/>
                        </a:rPr>
                        <a:t>13 Hogares</a:t>
                      </a:r>
                      <a:endParaRPr lang="es-CO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600" dirty="0" smtClean="0">
                          <a:latin typeface="Century Gothic" panose="020B0502020202020204" pitchFamily="34" charset="0"/>
                        </a:rPr>
                        <a:t>9 Clubes </a:t>
                      </a:r>
                      <a:endParaRPr lang="es-CO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791931">
                <a:tc>
                  <a:txBody>
                    <a:bodyPr/>
                    <a:lstStyle/>
                    <a:p>
                      <a:r>
                        <a:rPr lang="es-CO" sz="1600" dirty="0" smtClean="0">
                          <a:latin typeface="Century Gothic" panose="020B0502020202020204" pitchFamily="34" charset="0"/>
                        </a:rPr>
                        <a:t>27 Madres Comunitarias</a:t>
                      </a:r>
                      <a:endParaRPr lang="es-CO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600" dirty="0" smtClean="0">
                          <a:latin typeface="Century Gothic" panose="020B0502020202020204" pitchFamily="34" charset="0"/>
                        </a:rPr>
                        <a:t>16 Madres Guía</a:t>
                      </a:r>
                      <a:endParaRPr lang="es-CO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560381">
                <a:tc>
                  <a:txBody>
                    <a:bodyPr/>
                    <a:lstStyle/>
                    <a:p>
                      <a:r>
                        <a:rPr lang="es-CO" sz="1600" dirty="0" smtClean="0">
                          <a:latin typeface="Century Gothic" panose="020B0502020202020204" pitchFamily="34" charset="0"/>
                        </a:rPr>
                        <a:t>519 usuarios</a:t>
                      </a:r>
                      <a:endParaRPr lang="es-CO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600" dirty="0" smtClean="0">
                          <a:latin typeface="Century Gothic" panose="020B0502020202020204" pitchFamily="34" charset="0"/>
                        </a:rPr>
                        <a:t>474 usuarios</a:t>
                      </a:r>
                      <a:endParaRPr lang="es-CO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5683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28C194CC67FF34BAA1B2490A7FF9DF3" ma:contentTypeVersion="3" ma:contentTypeDescription="Crear nuevo documento." ma:contentTypeScope="" ma:versionID="e1f65330f89ae5643b06903b396260ee">
  <xsd:schema xmlns:xsd="http://www.w3.org/2001/XMLSchema" xmlns:xs="http://www.w3.org/2001/XMLSchema" xmlns:p="http://schemas.microsoft.com/office/2006/metadata/properties" xmlns:ns2="a8a3685a-eeb7-4cf4-aee6-a49a1bd38b98" targetNamespace="http://schemas.microsoft.com/office/2006/metadata/properties" ma:root="true" ma:fieldsID="274808a7948cb534f78a71faa9fe5799" ns2:_="">
    <xsd:import namespace="a8a3685a-eeb7-4cf4-aee6-a49a1bd38b98"/>
    <xsd:element name="properties">
      <xsd:complexType>
        <xsd:sequence>
          <xsd:element name="documentManagement">
            <xsd:complexType>
              <xsd:all>
                <xsd:element ref="ns2:Descrpci_x00f3_n" minOccurs="0"/>
                <xsd:element ref="ns2:Clasifica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a3685a-eeb7-4cf4-aee6-a49a1bd38b98" elementFormDefault="qualified">
    <xsd:import namespace="http://schemas.microsoft.com/office/2006/documentManagement/types"/>
    <xsd:import namespace="http://schemas.microsoft.com/office/infopath/2007/PartnerControls"/>
    <xsd:element name="Descrpci_x00f3_n" ma:index="8" nillable="true" ma:displayName="Descripción" ma:internalName="Descrpci_x00f3_n">
      <xsd:simpleType>
        <xsd:restriction base="dms:Note">
          <xsd:maxLength value="255"/>
        </xsd:restriction>
      </xsd:simpleType>
    </xsd:element>
    <xsd:element name="Clasificaci_x00f3_n" ma:index="9" nillable="true" ma:displayName="Clasificación" ma:format="Dropdown" ma:internalName="Clasificaci_x00f3_n">
      <xsd:simpleType>
        <xsd:restriction base="dms:Choice">
          <xsd:enumeration value="Informes a la Ciudadanía"/>
          <xsd:enumeration value="Informes al Concejo"/>
          <xsd:enumeration value="Informes a Órganos de Control"/>
          <xsd:enumeration value="Informes de Gestión Gobierno en Línea"/>
          <xsd:enumeration value="Cumpliendo Metas"/>
          <xsd:enumeration value="Rendición de Cuentas"/>
        </xsd:restriction>
      </xsd:simpleType>
    </xsd:element>
    <xsd:element name="Fecha" ma:index="10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a8a3685a-eeb7-4cf4-aee6-a49a1bd38b98" xsi:nil="true"/>
    <Descrpci_x00f3_n xmlns="a8a3685a-eeb7-4cf4-aee6-a49a1bd38b98" xsi:nil="true"/>
    <Clasificaci_x00f3_n xmlns="a8a3685a-eeb7-4cf4-aee6-a49a1bd38b98">Informes a la Ciudadanía</Clasificaci_x00f3_n>
  </documentManagement>
</p:properties>
</file>

<file path=customXml/itemProps1.xml><?xml version="1.0" encoding="utf-8"?>
<ds:datastoreItem xmlns:ds="http://schemas.openxmlformats.org/officeDocument/2006/customXml" ds:itemID="{1C102FE1-692D-4343-A9DB-00C5290624E8}"/>
</file>

<file path=customXml/itemProps2.xml><?xml version="1.0" encoding="utf-8"?>
<ds:datastoreItem xmlns:ds="http://schemas.openxmlformats.org/officeDocument/2006/customXml" ds:itemID="{E93ADFE4-1BE7-46DD-8057-677FE1ECEDD9}"/>
</file>

<file path=customXml/itemProps3.xml><?xml version="1.0" encoding="utf-8"?>
<ds:datastoreItem xmlns:ds="http://schemas.openxmlformats.org/officeDocument/2006/customXml" ds:itemID="{553D51CF-2B95-4E1D-9B0E-6DA513C91CE2}"/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2133</TotalTime>
  <Words>800</Words>
  <Application>Microsoft Office PowerPoint</Application>
  <PresentationFormat>Presentación en pantalla (4:3)</PresentationFormat>
  <Paragraphs>161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6" baseType="lpstr">
      <vt:lpstr>A little sunshine</vt:lpstr>
      <vt:lpstr>Arial</vt:lpstr>
      <vt:lpstr>Calibri</vt:lpstr>
      <vt:lpstr>Century Gothic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alcaldia tocancipa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miky</dc:creator>
  <cp:lastModifiedBy>Ana Patricia Rosas Enriquez</cp:lastModifiedBy>
  <cp:revision>147</cp:revision>
  <cp:lastPrinted>2016-11-02T20:45:12Z</cp:lastPrinted>
  <dcterms:created xsi:type="dcterms:W3CDTF">2016-02-16T14:14:57Z</dcterms:created>
  <dcterms:modified xsi:type="dcterms:W3CDTF">2017-05-08T14:25:35Z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0x010100D28C194CC67FF34BAA1B2490A7FF9DF3</vt:lpwstr>
  </property>
</Properties>
</file>