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s/slide6.xml" ContentType="application/vnd.openxmlformats-officedocument.presentationml.slide+xml"/>
  <Override PartName="/ppt/slides/slide15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4.xml" ContentType="application/vnd.openxmlformats-officedocument.presentationml.slide+xml"/>
  <Override PartName="/ppt/slides/slide13.xml" ContentType="application/vnd.openxmlformats-officedocument.presentationml.slide+xml"/>
  <Override PartName="/ppt/slides/slide12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.xml" ContentType="application/vnd.openxmlformats-officedocument.presentationml.slide+xml"/>
  <Override PartName="/ppt/slides/slide7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7" r:id="rId3"/>
    <p:sldId id="259" r:id="rId4"/>
    <p:sldId id="261" r:id="rId5"/>
    <p:sldId id="262" r:id="rId6"/>
    <p:sldId id="263" r:id="rId7"/>
    <p:sldId id="264" r:id="rId8"/>
    <p:sldId id="272" r:id="rId9"/>
    <p:sldId id="265" r:id="rId10"/>
    <p:sldId id="266" r:id="rId11"/>
    <p:sldId id="267" r:id="rId12"/>
    <p:sldId id="268" r:id="rId13"/>
    <p:sldId id="269" r:id="rId14"/>
    <p:sldId id="270" r:id="rId15"/>
    <p:sldId id="271" r:id="rId16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544" autoAdjust="0"/>
    <p:restoredTop sz="94660"/>
  </p:normalViewPr>
  <p:slideViewPr>
    <p:cSldViewPr snapToGrid="0">
      <p:cViewPr varScale="1">
        <p:scale>
          <a:sx n="74" d="100"/>
          <a:sy n="74" d="100"/>
        </p:scale>
        <p:origin x="49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customXml" Target="../customXml/item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customXml" Target="../customXml/item3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customXml" Target="../customXml/item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302B5-052F-4AA9-8DAD-3D9BF8F72718}" type="datetimeFigureOut">
              <a:rPr lang="es-CO" smtClean="0"/>
              <a:t>08/05/2017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4BAA3-2ED0-4C76-95BE-D4FE3BECC14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5353116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302B5-052F-4AA9-8DAD-3D9BF8F72718}" type="datetimeFigureOut">
              <a:rPr lang="es-CO" smtClean="0"/>
              <a:t>08/05/2017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4BAA3-2ED0-4C76-95BE-D4FE3BECC14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8593313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302B5-052F-4AA9-8DAD-3D9BF8F72718}" type="datetimeFigureOut">
              <a:rPr lang="es-CO" smtClean="0"/>
              <a:t>08/05/2017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4BAA3-2ED0-4C76-95BE-D4FE3BECC14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8830742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302B5-052F-4AA9-8DAD-3D9BF8F72718}" type="datetimeFigureOut">
              <a:rPr lang="es-CO" smtClean="0"/>
              <a:t>08/05/2017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4BAA3-2ED0-4C76-95BE-D4FE3BECC14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7067228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302B5-052F-4AA9-8DAD-3D9BF8F72718}" type="datetimeFigureOut">
              <a:rPr lang="es-CO" smtClean="0"/>
              <a:t>08/05/2017</a:t>
            </a:fld>
            <a:endParaRPr lang="es-CO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4BAA3-2ED0-4C76-95BE-D4FE3BECC14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335634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302B5-052F-4AA9-8DAD-3D9BF8F72718}" type="datetimeFigureOut">
              <a:rPr lang="es-CO" smtClean="0"/>
              <a:t>08/05/2017</a:t>
            </a:fld>
            <a:endParaRPr lang="es-CO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4BAA3-2ED0-4C76-95BE-D4FE3BECC14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5956929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302B5-052F-4AA9-8DAD-3D9BF8F72718}" type="datetimeFigureOut">
              <a:rPr lang="es-CO" smtClean="0"/>
              <a:t>08/05/2017</a:t>
            </a:fld>
            <a:endParaRPr lang="es-CO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4BAA3-2ED0-4C76-95BE-D4FE3BECC14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0831434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302B5-052F-4AA9-8DAD-3D9BF8F72718}" type="datetimeFigureOut">
              <a:rPr lang="es-CO" smtClean="0"/>
              <a:t>08/05/2017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4BAA3-2ED0-4C76-95BE-D4FE3BECC14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0222986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302B5-052F-4AA9-8DAD-3D9BF8F72718}" type="datetimeFigureOut">
              <a:rPr lang="es-CO" smtClean="0"/>
              <a:t>08/05/2017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4BAA3-2ED0-4C76-95BE-D4FE3BECC14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0377843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302B5-052F-4AA9-8DAD-3D9BF8F72718}" type="datetimeFigureOut">
              <a:rPr lang="es-CO" smtClean="0"/>
              <a:t>08/05/2017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4BAA3-2ED0-4C76-95BE-D4FE3BECC14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6767353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302B5-052F-4AA9-8DAD-3D9BF8F72718}" type="datetimeFigureOut">
              <a:rPr lang="es-CO" smtClean="0"/>
              <a:t>08/05/2017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4BAA3-2ED0-4C76-95BE-D4FE3BECC14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9777060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D302B5-052F-4AA9-8DAD-3D9BF8F72718}" type="datetimeFigureOut">
              <a:rPr lang="es-CO" smtClean="0"/>
              <a:t>08/05/2017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14BAA3-2ED0-4C76-95BE-D4FE3BECC14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7744690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930874" y="105034"/>
            <a:ext cx="10363200" cy="1342767"/>
          </a:xfrm>
        </p:spPr>
        <p:txBody>
          <a:bodyPr>
            <a:normAutofit fontScale="90000"/>
          </a:bodyPr>
          <a:lstStyle/>
          <a:p>
            <a:r>
              <a:rPr lang="es-ES" sz="2200" b="1" dirty="0" smtClean="0"/>
              <a:t/>
            </a:r>
            <a:br>
              <a:rPr lang="es-ES" sz="2200" b="1" dirty="0" smtClean="0"/>
            </a:br>
            <a:r>
              <a:rPr lang="es-ES" sz="2700" b="1" dirty="0" smtClean="0">
                <a:solidFill>
                  <a:srgbClr val="FF0000"/>
                </a:solidFill>
              </a:rPr>
              <a:t>META </a:t>
            </a:r>
            <a:r>
              <a:rPr lang="es-ES" sz="2700" b="1" dirty="0">
                <a:solidFill>
                  <a:srgbClr val="FF0000"/>
                </a:solidFill>
              </a:rPr>
              <a:t>DE RESULTADO 1</a:t>
            </a:r>
            <a:br>
              <a:rPr lang="es-ES" sz="2700" b="1" dirty="0">
                <a:solidFill>
                  <a:srgbClr val="FF0000"/>
                </a:solidFill>
              </a:rPr>
            </a:br>
            <a:r>
              <a:rPr lang="es-ES" sz="2700" b="1" dirty="0">
                <a:solidFill>
                  <a:srgbClr val="FF0000"/>
                </a:solidFill>
              </a:rPr>
              <a:t> </a:t>
            </a:r>
            <a:r>
              <a:rPr lang="es-ES" sz="2200" b="1" dirty="0">
                <a:solidFill>
                  <a:srgbClr val="FF0000"/>
                </a:solidFill>
              </a:rPr>
              <a:t>Mejorar los Indicadores de Resultado de las pruebas SABER, en las Instituciones Educativas del Municipio. </a:t>
            </a:r>
            <a:endParaRPr lang="es-CO" dirty="0">
              <a:solidFill>
                <a:srgbClr val="FF0000"/>
              </a:solidFill>
            </a:endParaRPr>
          </a:p>
        </p:txBody>
      </p:sp>
      <p:sp>
        <p:nvSpPr>
          <p:cNvPr id="7" name="Subtítulo 6"/>
          <p:cNvSpPr>
            <a:spLocks noGrp="1"/>
          </p:cNvSpPr>
          <p:nvPr>
            <p:ph type="subTitle" idx="1"/>
          </p:nvPr>
        </p:nvSpPr>
        <p:spPr>
          <a:xfrm>
            <a:off x="1037968" y="1447801"/>
            <a:ext cx="10256106" cy="4191000"/>
          </a:xfrm>
        </p:spPr>
        <p:txBody>
          <a:bodyPr/>
          <a:lstStyle/>
          <a:p>
            <a:r>
              <a:rPr lang="es-ES" sz="1800" b="1" dirty="0" smtClean="0">
                <a:solidFill>
                  <a:schemeClr val="accent3">
                    <a:lumMod val="50000"/>
                  </a:schemeClr>
                </a:solidFill>
              </a:rPr>
              <a:t>1.1 </a:t>
            </a:r>
            <a:r>
              <a:rPr lang="es-CO" sz="1800" b="1" dirty="0">
                <a:solidFill>
                  <a:schemeClr val="accent3">
                    <a:lumMod val="50000"/>
                  </a:schemeClr>
                </a:solidFill>
              </a:rPr>
              <a:t>Meta de Producto</a:t>
            </a:r>
            <a:br>
              <a:rPr lang="es-CO" sz="1800" b="1" dirty="0">
                <a:solidFill>
                  <a:schemeClr val="accent3">
                    <a:lumMod val="50000"/>
                  </a:schemeClr>
                </a:solidFill>
              </a:rPr>
            </a:br>
            <a:r>
              <a:rPr lang="es-CO" sz="1800" dirty="0">
                <a:solidFill>
                  <a:schemeClr val="accent3">
                    <a:lumMod val="50000"/>
                  </a:schemeClr>
                </a:solidFill>
              </a:rPr>
              <a:t>Mantener la cobertura del servicio de transporte </a:t>
            </a:r>
            <a:r>
              <a:rPr lang="es-CO" sz="1800" dirty="0" smtClean="0">
                <a:solidFill>
                  <a:schemeClr val="accent3">
                    <a:lumMod val="50000"/>
                  </a:schemeClr>
                </a:solidFill>
              </a:rPr>
              <a:t>escolar</a:t>
            </a:r>
          </a:p>
          <a:p>
            <a:pPr algn="l"/>
            <a:r>
              <a:rPr lang="es-ES" sz="1800" dirty="0" smtClean="0">
                <a:solidFill>
                  <a:schemeClr val="tx1"/>
                </a:solidFill>
              </a:rPr>
              <a:t>ACCIONES DESARROLLADAS: Servicios </a:t>
            </a:r>
            <a:r>
              <a:rPr lang="es-ES" sz="1800" dirty="0">
                <a:solidFill>
                  <a:schemeClr val="tx1"/>
                </a:solidFill>
              </a:rPr>
              <a:t>de transporte  Escolar</a:t>
            </a:r>
            <a:endParaRPr lang="es-CO" sz="1800" dirty="0">
              <a:solidFill>
                <a:schemeClr val="tx1"/>
              </a:solidFill>
            </a:endParaRPr>
          </a:p>
          <a:p>
            <a:pPr algn="l"/>
            <a:endParaRPr lang="es-CO" sz="1600" dirty="0" smtClean="0"/>
          </a:p>
          <a:p>
            <a:pPr algn="l"/>
            <a:endParaRPr lang="es-CO" sz="1800" dirty="0" smtClean="0"/>
          </a:p>
          <a:p>
            <a:endParaRPr lang="es-CO" dirty="0" smtClean="0"/>
          </a:p>
          <a:p>
            <a:endParaRPr lang="es-CO" dirty="0"/>
          </a:p>
        </p:txBody>
      </p:sp>
      <p:graphicFrame>
        <p:nvGraphicFramePr>
          <p:cNvPr id="10" name="Tabl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34186543"/>
              </p:ext>
            </p:extLst>
          </p:nvPr>
        </p:nvGraphicFramePr>
        <p:xfrm>
          <a:off x="1255594" y="2470244"/>
          <a:ext cx="8552580" cy="259151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76290"/>
                <a:gridCol w="4276290"/>
              </a:tblGrid>
              <a:tr h="440981">
                <a:tc gridSpan="2">
                  <a:txBody>
                    <a:bodyPr/>
                    <a:lstStyle/>
                    <a:p>
                      <a:pPr algn="l"/>
                      <a:r>
                        <a:rPr lang="es-CO" u="sng" dirty="0" smtClean="0"/>
                        <a:t>RESULTADOS</a:t>
                      </a:r>
                      <a:endParaRPr lang="es-CO" u="sng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 dirty="0"/>
                    </a:p>
                  </a:txBody>
                  <a:tcPr/>
                </a:tc>
              </a:tr>
              <a:tr h="1268575">
                <a:tc>
                  <a:txBody>
                    <a:bodyPr/>
                    <a:lstStyle/>
                    <a:p>
                      <a:r>
                        <a:rPr lang="es-CO" dirty="0" smtClean="0"/>
                        <a:t>ESTUDIANTES BENEFICIADOS </a:t>
                      </a:r>
                      <a:r>
                        <a:rPr lang="es-CO" sz="1800" dirty="0" smtClean="0"/>
                        <a:t>NIVELES</a:t>
                      </a:r>
                      <a:r>
                        <a:rPr lang="es-CO" sz="1800" baseline="0" dirty="0" smtClean="0"/>
                        <a:t> PREESCOLAR, BÁSICA Y MEDIA</a:t>
                      </a:r>
                      <a:endParaRPr lang="es-CO" baseline="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s-CO" dirty="0" smtClean="0"/>
                    </a:p>
                    <a:p>
                      <a:pPr algn="ctr"/>
                      <a:r>
                        <a:rPr lang="es-CO" sz="2800" dirty="0" smtClean="0"/>
                        <a:t>2.189</a:t>
                      </a:r>
                    </a:p>
                    <a:p>
                      <a:pPr algn="ctr"/>
                      <a:r>
                        <a:rPr lang="es-CO" dirty="0" smtClean="0"/>
                        <a:t> </a:t>
                      </a:r>
                      <a:endParaRPr lang="es-CO" sz="1600" dirty="0"/>
                    </a:p>
                  </a:txBody>
                  <a:tcPr/>
                </a:tc>
              </a:tr>
              <a:tr h="440981">
                <a:tc>
                  <a:txBody>
                    <a:bodyPr/>
                    <a:lstStyle/>
                    <a:p>
                      <a:r>
                        <a:rPr lang="es-CO" dirty="0" smtClean="0"/>
                        <a:t>NÚMERO</a:t>
                      </a:r>
                      <a:r>
                        <a:rPr lang="es-CO" baseline="0" dirty="0" smtClean="0"/>
                        <a:t> DE RUTAS</a:t>
                      </a:r>
                      <a:endParaRPr lang="es-CO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dirty="0" smtClean="0"/>
                        <a:t>60</a:t>
                      </a:r>
                      <a:endParaRPr lang="es-CO" dirty="0"/>
                    </a:p>
                  </a:txBody>
                  <a:tcPr/>
                </a:tc>
              </a:tr>
              <a:tr h="440981">
                <a:tc>
                  <a:txBody>
                    <a:bodyPr/>
                    <a:lstStyle/>
                    <a:p>
                      <a:r>
                        <a:rPr lang="es-CO" dirty="0" smtClean="0"/>
                        <a:t>NÚMERO</a:t>
                      </a:r>
                      <a:r>
                        <a:rPr lang="es-CO" baseline="0" dirty="0" smtClean="0"/>
                        <a:t> DE ESTUDIANTES</a:t>
                      </a:r>
                      <a:endParaRPr lang="es-C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dirty="0" smtClean="0"/>
                        <a:t>60</a:t>
                      </a:r>
                      <a:endParaRPr lang="es-CO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77002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930874" y="369217"/>
            <a:ext cx="10363200" cy="1342767"/>
          </a:xfrm>
        </p:spPr>
        <p:txBody>
          <a:bodyPr>
            <a:normAutofit fontScale="90000"/>
          </a:bodyPr>
          <a:lstStyle/>
          <a:p>
            <a:r>
              <a:rPr lang="es-ES" sz="2200" b="1" dirty="0" smtClean="0"/>
              <a:t/>
            </a:r>
            <a:br>
              <a:rPr lang="es-ES" sz="2200" b="1" dirty="0" smtClean="0"/>
            </a:br>
            <a:r>
              <a:rPr lang="es-ES" sz="2200" b="1" dirty="0"/>
              <a:t/>
            </a:r>
            <a:br>
              <a:rPr lang="es-ES" sz="2200" b="1" dirty="0"/>
            </a:br>
            <a:r>
              <a:rPr lang="es-ES" sz="2200" b="1" dirty="0" smtClean="0"/>
              <a:t/>
            </a:r>
            <a:br>
              <a:rPr lang="es-ES" sz="2200" b="1" dirty="0" smtClean="0"/>
            </a:br>
            <a:r>
              <a:rPr lang="es-CO" dirty="0"/>
              <a:t/>
            </a:r>
            <a:br>
              <a:rPr lang="es-CO" dirty="0"/>
            </a:br>
            <a:endParaRPr lang="es-CO" dirty="0"/>
          </a:p>
        </p:txBody>
      </p:sp>
      <p:sp>
        <p:nvSpPr>
          <p:cNvPr id="7" name="Subtítulo 6"/>
          <p:cNvSpPr>
            <a:spLocks noGrp="1"/>
          </p:cNvSpPr>
          <p:nvPr>
            <p:ph type="subTitle" idx="1"/>
          </p:nvPr>
        </p:nvSpPr>
        <p:spPr>
          <a:xfrm>
            <a:off x="1037968" y="1803057"/>
            <a:ext cx="10256106" cy="3645243"/>
          </a:xfrm>
        </p:spPr>
        <p:txBody>
          <a:bodyPr/>
          <a:lstStyle/>
          <a:p>
            <a:pPr algn="l"/>
            <a:endParaRPr lang="es-CO" sz="1800" dirty="0" smtClean="0"/>
          </a:p>
          <a:p>
            <a:endParaRPr lang="es-CO" dirty="0" smtClean="0"/>
          </a:p>
          <a:p>
            <a:endParaRPr lang="es-CO" dirty="0"/>
          </a:p>
        </p:txBody>
      </p:sp>
      <p:graphicFrame>
        <p:nvGraphicFramePr>
          <p:cNvPr id="10" name="Tabl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49379168"/>
              </p:ext>
            </p:extLst>
          </p:nvPr>
        </p:nvGraphicFramePr>
        <p:xfrm>
          <a:off x="1767385" y="1265260"/>
          <a:ext cx="8386549" cy="29647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384042"/>
                <a:gridCol w="3002507"/>
              </a:tblGrid>
              <a:tr h="479882">
                <a:tc gridSpan="2">
                  <a:txBody>
                    <a:bodyPr/>
                    <a:lstStyle/>
                    <a:p>
                      <a:pPr algn="ctr"/>
                      <a:r>
                        <a:rPr lang="es-CO" dirty="0" smtClean="0"/>
                        <a:t>INVERSIÓN TRANSPORTE ESCOLAR</a:t>
                      </a:r>
                      <a:endParaRPr lang="es-CO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 dirty="0"/>
                    </a:p>
                  </a:txBody>
                  <a:tcPr/>
                </a:tc>
              </a:tr>
              <a:tr h="82829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2400" dirty="0" smtClean="0"/>
                        <a:t>RECURSOS</a:t>
                      </a:r>
                      <a:r>
                        <a:rPr lang="es-CO" sz="2400" baseline="0" dirty="0" smtClean="0"/>
                        <a:t> PROPIOS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2400" dirty="0" smtClean="0"/>
                        <a:t>Contrato Nº 146 </a:t>
                      </a:r>
                      <a:r>
                        <a:rPr lang="es-CO" sz="2400" dirty="0" smtClean="0"/>
                        <a:t>/2016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s-CO" sz="2400" dirty="0" smtClean="0"/>
                        <a:t>$ 1,593,197196</a:t>
                      </a:r>
                      <a:endParaRPr lang="es-CO" sz="2400" dirty="0"/>
                    </a:p>
                  </a:txBody>
                  <a:tcPr/>
                </a:tc>
              </a:tr>
              <a:tr h="82829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2400" dirty="0" smtClean="0"/>
                        <a:t>APORTE GOBERNACIÓN 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2400" dirty="0" smtClean="0"/>
                        <a:t>Convenio 039/2016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s-CO" sz="2400" dirty="0" smtClean="0"/>
                        <a:t>$ 308,875,320</a:t>
                      </a:r>
                      <a:endParaRPr lang="es-CO" sz="2400" dirty="0"/>
                    </a:p>
                  </a:txBody>
                  <a:tcPr/>
                </a:tc>
              </a:tr>
              <a:tr h="82829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2400" dirty="0" smtClean="0"/>
                        <a:t>TOTAL </a:t>
                      </a:r>
                    </a:p>
                    <a:p>
                      <a:endParaRPr lang="es-CO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s-CO" sz="2800" b="1" dirty="0" smtClean="0"/>
                        <a:t>$ 1,902,072,506</a:t>
                      </a:r>
                      <a:endParaRPr lang="es-CO" sz="2800" b="1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10191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984421" y="243018"/>
            <a:ext cx="10363200" cy="1067168"/>
          </a:xfrm>
        </p:spPr>
        <p:txBody>
          <a:bodyPr>
            <a:normAutofit fontScale="90000"/>
          </a:bodyPr>
          <a:lstStyle/>
          <a:p>
            <a:r>
              <a:rPr lang="es-ES" sz="2200" b="1" dirty="0" smtClean="0"/>
              <a:t/>
            </a:r>
            <a:br>
              <a:rPr lang="es-ES" sz="2200" b="1" dirty="0" smtClean="0"/>
            </a:br>
            <a:r>
              <a:rPr lang="es-ES" sz="2200" b="1" dirty="0"/>
              <a:t/>
            </a:r>
            <a:br>
              <a:rPr lang="es-ES" sz="2200" b="1" dirty="0"/>
            </a:br>
            <a:r>
              <a:rPr lang="es-ES" sz="2700" b="1" dirty="0" smtClean="0">
                <a:solidFill>
                  <a:srgbClr val="FF0000"/>
                </a:solidFill>
              </a:rPr>
              <a:t>META </a:t>
            </a:r>
            <a:r>
              <a:rPr lang="es-ES" sz="2700" b="1" dirty="0">
                <a:solidFill>
                  <a:srgbClr val="FF0000"/>
                </a:solidFill>
              </a:rPr>
              <a:t>DE </a:t>
            </a:r>
            <a:r>
              <a:rPr lang="es-ES" sz="2700" b="1" dirty="0" smtClean="0">
                <a:solidFill>
                  <a:srgbClr val="FF0000"/>
                </a:solidFill>
              </a:rPr>
              <a:t>RESULTADO 2</a:t>
            </a:r>
            <a:br>
              <a:rPr lang="es-ES" sz="2700" b="1" dirty="0" smtClean="0">
                <a:solidFill>
                  <a:srgbClr val="FF0000"/>
                </a:solidFill>
              </a:rPr>
            </a:br>
            <a:r>
              <a:rPr lang="es-ES" sz="2700" b="1" dirty="0" smtClean="0">
                <a:solidFill>
                  <a:srgbClr val="FF0000"/>
                </a:solidFill>
              </a:rPr>
              <a:t> Disminuir el número de estudiantes por equipo de computo.</a:t>
            </a:r>
            <a:r>
              <a:rPr lang="es-CO" dirty="0"/>
              <a:t/>
            </a:r>
            <a:br>
              <a:rPr lang="es-CO" dirty="0"/>
            </a:br>
            <a:endParaRPr lang="es-CO" dirty="0"/>
          </a:p>
        </p:txBody>
      </p:sp>
      <p:sp>
        <p:nvSpPr>
          <p:cNvPr id="7" name="Subtítulo 6"/>
          <p:cNvSpPr>
            <a:spLocks noGrp="1"/>
          </p:cNvSpPr>
          <p:nvPr>
            <p:ph type="subTitle" idx="1"/>
          </p:nvPr>
        </p:nvSpPr>
        <p:spPr>
          <a:xfrm>
            <a:off x="1037968" y="1310186"/>
            <a:ext cx="10256106" cy="4398636"/>
          </a:xfrm>
        </p:spPr>
        <p:txBody>
          <a:bodyPr/>
          <a:lstStyle/>
          <a:p>
            <a:r>
              <a:rPr lang="es-CO" sz="1800" b="1" dirty="0" smtClean="0">
                <a:solidFill>
                  <a:schemeClr val="accent3">
                    <a:lumMod val="50000"/>
                  </a:schemeClr>
                </a:solidFill>
              </a:rPr>
              <a:t>2.1 Meta </a:t>
            </a:r>
            <a:r>
              <a:rPr lang="es-CO" sz="1800" b="1" dirty="0">
                <a:solidFill>
                  <a:schemeClr val="accent3">
                    <a:lumMod val="50000"/>
                  </a:schemeClr>
                </a:solidFill>
              </a:rPr>
              <a:t>de Producto</a:t>
            </a:r>
            <a:br>
              <a:rPr lang="es-CO" sz="1800" b="1" dirty="0">
                <a:solidFill>
                  <a:schemeClr val="accent3">
                    <a:lumMod val="50000"/>
                  </a:schemeClr>
                </a:solidFill>
              </a:rPr>
            </a:br>
            <a:r>
              <a:rPr lang="es-CO" sz="1800" dirty="0">
                <a:solidFill>
                  <a:schemeClr val="accent3">
                    <a:lumMod val="50000"/>
                  </a:schemeClr>
                </a:solidFill>
              </a:rPr>
              <a:t>Mantener y fortalecer los ambientes digitales.</a:t>
            </a:r>
            <a:r>
              <a:rPr lang="es-CO" sz="1800" dirty="0"/>
              <a:t/>
            </a:r>
            <a:br>
              <a:rPr lang="es-CO" sz="1800" dirty="0"/>
            </a:br>
            <a:r>
              <a:rPr lang="es-CO" sz="1800" b="1" dirty="0" smtClean="0"/>
              <a:t>ACCIONES DESARROLLADAS</a:t>
            </a:r>
          </a:p>
          <a:p>
            <a:pPr algn="l"/>
            <a:r>
              <a:rPr lang="es-CO" sz="1600" dirty="0" smtClean="0"/>
              <a:t>Entrega de computadores en cada una de las sedes de las Instituciones Educativas  Oficiales</a:t>
            </a:r>
          </a:p>
          <a:p>
            <a:pPr algn="l"/>
            <a:endParaRPr lang="es-CO" sz="1800" dirty="0" smtClean="0"/>
          </a:p>
          <a:p>
            <a:pPr algn="l"/>
            <a:endParaRPr lang="es-CO" sz="1800" dirty="0" smtClean="0"/>
          </a:p>
          <a:p>
            <a:pPr algn="l"/>
            <a:endParaRPr lang="es-CO" sz="1800" dirty="0" smtClean="0"/>
          </a:p>
          <a:p>
            <a:pPr algn="l"/>
            <a:endParaRPr lang="es-CO" sz="1600" dirty="0" smtClean="0"/>
          </a:p>
          <a:p>
            <a:pPr algn="l"/>
            <a:endParaRPr lang="es-CO" sz="1800" dirty="0" smtClean="0"/>
          </a:p>
          <a:p>
            <a:endParaRPr lang="es-CO" dirty="0" smtClean="0"/>
          </a:p>
          <a:p>
            <a:endParaRPr lang="es-CO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291616" y="2538422"/>
            <a:ext cx="5786651" cy="3254991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509306" y="2538422"/>
            <a:ext cx="5514953" cy="31021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3943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930874" y="672636"/>
            <a:ext cx="10363200" cy="639497"/>
          </a:xfrm>
        </p:spPr>
        <p:txBody>
          <a:bodyPr>
            <a:normAutofit fontScale="90000"/>
          </a:bodyPr>
          <a:lstStyle/>
          <a:p>
            <a:r>
              <a:rPr lang="es-ES" sz="2200" b="1" dirty="0" smtClean="0"/>
              <a:t/>
            </a:r>
            <a:br>
              <a:rPr lang="es-ES" sz="2200" b="1" dirty="0" smtClean="0"/>
            </a:br>
            <a:r>
              <a:rPr lang="es-ES" sz="2200" b="1" dirty="0" smtClean="0"/>
              <a:t>2.1 </a:t>
            </a:r>
            <a:r>
              <a:rPr lang="es-CO" sz="2000" b="1" dirty="0" smtClean="0">
                <a:solidFill>
                  <a:schemeClr val="accent3">
                    <a:lumMod val="50000"/>
                  </a:schemeClr>
                </a:solidFill>
              </a:rPr>
              <a:t>Meta </a:t>
            </a:r>
            <a:r>
              <a:rPr lang="es-CO" sz="2000" b="1" dirty="0">
                <a:solidFill>
                  <a:schemeClr val="accent3">
                    <a:lumMod val="50000"/>
                  </a:schemeClr>
                </a:solidFill>
              </a:rPr>
              <a:t>de Producto</a:t>
            </a:r>
            <a:br>
              <a:rPr lang="es-CO" sz="2000" b="1" dirty="0">
                <a:solidFill>
                  <a:schemeClr val="accent3">
                    <a:lumMod val="50000"/>
                  </a:schemeClr>
                </a:solidFill>
              </a:rPr>
            </a:br>
            <a:r>
              <a:rPr lang="es-CO" sz="2000" dirty="0">
                <a:solidFill>
                  <a:schemeClr val="accent3">
                    <a:lumMod val="50000"/>
                  </a:schemeClr>
                </a:solidFill>
              </a:rPr>
              <a:t>Mantener y fortalecer los ambientes digitales</a:t>
            </a:r>
            <a:r>
              <a:rPr lang="es-CO" sz="2800" dirty="0">
                <a:solidFill>
                  <a:schemeClr val="accent3">
                    <a:lumMod val="50000"/>
                  </a:schemeClr>
                </a:solidFill>
              </a:rPr>
              <a:t/>
            </a:r>
            <a:br>
              <a:rPr lang="es-CO" sz="2800" dirty="0">
                <a:solidFill>
                  <a:schemeClr val="accent3">
                    <a:lumMod val="50000"/>
                  </a:schemeClr>
                </a:solidFill>
              </a:rPr>
            </a:br>
            <a:endParaRPr lang="es-CO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7" name="Subtítulo 6"/>
          <p:cNvSpPr>
            <a:spLocks noGrp="1"/>
          </p:cNvSpPr>
          <p:nvPr>
            <p:ph type="subTitle" idx="1"/>
          </p:nvPr>
        </p:nvSpPr>
        <p:spPr>
          <a:xfrm>
            <a:off x="1037968" y="1598141"/>
            <a:ext cx="10256106" cy="4040659"/>
          </a:xfrm>
        </p:spPr>
        <p:txBody>
          <a:bodyPr/>
          <a:lstStyle/>
          <a:p>
            <a:pPr algn="l"/>
            <a:endParaRPr lang="es-CO" sz="1800" b="1" dirty="0" smtClean="0">
              <a:solidFill>
                <a:schemeClr val="tx1"/>
              </a:solidFill>
            </a:endParaRPr>
          </a:p>
          <a:p>
            <a:pPr algn="l"/>
            <a:endParaRPr lang="es-CO" sz="1800" b="1" dirty="0">
              <a:solidFill>
                <a:schemeClr val="tx1"/>
              </a:solidFill>
            </a:endParaRPr>
          </a:p>
          <a:p>
            <a:pPr algn="l"/>
            <a:r>
              <a:rPr lang="es-CO" sz="1800" b="1" u="sng" dirty="0" smtClean="0">
                <a:solidFill>
                  <a:schemeClr val="tx1"/>
                </a:solidFill>
              </a:rPr>
              <a:t>RESULTADOS</a:t>
            </a:r>
            <a:r>
              <a:rPr lang="es-CO" sz="1800" u="sng" dirty="0" smtClean="0">
                <a:solidFill>
                  <a:schemeClr val="tx1"/>
                </a:solidFill>
              </a:rPr>
              <a:t>: </a:t>
            </a:r>
          </a:p>
          <a:p>
            <a:pPr algn="l"/>
            <a:endParaRPr lang="es-CO" sz="1800" dirty="0">
              <a:solidFill>
                <a:schemeClr val="tx1"/>
              </a:solidFill>
            </a:endParaRPr>
          </a:p>
          <a:p>
            <a:pPr algn="l"/>
            <a:r>
              <a:rPr lang="es-CO" sz="1800" dirty="0" smtClean="0">
                <a:solidFill>
                  <a:schemeClr val="tx1"/>
                </a:solidFill>
              </a:rPr>
              <a:t>Entrega   de </a:t>
            </a:r>
            <a:r>
              <a:rPr lang="es-CO" b="1" dirty="0" smtClean="0">
                <a:solidFill>
                  <a:schemeClr val="tx1"/>
                </a:solidFill>
              </a:rPr>
              <a:t>1,560</a:t>
            </a:r>
            <a:r>
              <a:rPr lang="es-CO" sz="2800" b="1" dirty="0" smtClean="0">
                <a:solidFill>
                  <a:schemeClr val="tx1"/>
                </a:solidFill>
              </a:rPr>
              <a:t> </a:t>
            </a:r>
          </a:p>
          <a:p>
            <a:pPr algn="l"/>
            <a:r>
              <a:rPr lang="es-CO" sz="1800" dirty="0" smtClean="0">
                <a:solidFill>
                  <a:schemeClr val="tx1"/>
                </a:solidFill>
              </a:rPr>
              <a:t>portátiles</a:t>
            </a:r>
          </a:p>
          <a:p>
            <a:pPr algn="l"/>
            <a:endParaRPr lang="es-CO" sz="1800" dirty="0" smtClean="0"/>
          </a:p>
        </p:txBody>
      </p:sp>
      <p:graphicFrame>
        <p:nvGraphicFramePr>
          <p:cNvPr id="5" name="Tab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8263838"/>
              </p:ext>
            </p:extLst>
          </p:nvPr>
        </p:nvGraphicFramePr>
        <p:xfrm>
          <a:off x="3903260" y="1598143"/>
          <a:ext cx="6836067" cy="375464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762647"/>
                <a:gridCol w="1879781"/>
                <a:gridCol w="1736090"/>
                <a:gridCol w="1457549"/>
              </a:tblGrid>
              <a:tr h="78006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</a:rPr>
                        <a:t>INSTITUCIÓN</a:t>
                      </a:r>
                      <a:endParaRPr lang="es-CO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1200">
                          <a:effectLst/>
                        </a:rPr>
                        <a:t>SEDE</a:t>
                      </a:r>
                      <a:endParaRPr lang="es-CO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1200">
                          <a:effectLst/>
                        </a:rPr>
                        <a:t>N° COMPUTADORES  </a:t>
                      </a:r>
                      <a:endParaRPr lang="es-CO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</a:rPr>
                        <a:t>TOTAL</a:t>
                      </a:r>
                      <a:endParaRPr lang="es-CO" sz="1100" dirty="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</a:rPr>
                        <a:t> </a:t>
                      </a:r>
                      <a:endParaRPr lang="es-CO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232859">
                <a:tc rowSpan="5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1800" dirty="0">
                          <a:effectLst/>
                        </a:rPr>
                        <a:t>I.E.D TÉCNICO  INDUSTRIAL</a:t>
                      </a:r>
                      <a:endParaRPr lang="es-CO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1200">
                          <a:effectLst/>
                        </a:rPr>
                        <a:t>BACHILLERATO</a:t>
                      </a:r>
                      <a:endParaRPr lang="es-CO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15240" indent="-1524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1200">
                          <a:effectLst/>
                        </a:rPr>
                        <a:t>489</a:t>
                      </a:r>
                      <a:endParaRPr lang="es-CO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rowSpan="5">
                  <a:txBody>
                    <a:bodyPr/>
                    <a:lstStyle/>
                    <a:p>
                      <a:pPr marL="15240" indent="-1524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1800" dirty="0">
                          <a:effectLst/>
                        </a:rPr>
                        <a:t>559</a:t>
                      </a:r>
                      <a:endParaRPr lang="es-CO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232859"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200">
                          <a:effectLst/>
                        </a:rPr>
                        <a:t>LA DIANA </a:t>
                      </a:r>
                      <a:endParaRPr lang="es-CO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200">
                          <a:effectLst/>
                        </a:rPr>
                        <a:t>15</a:t>
                      </a:r>
                      <a:endParaRPr lang="es-CO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</a:tr>
              <a:tr h="232859"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200">
                          <a:effectLst/>
                        </a:rPr>
                        <a:t>BUENOS AIRES </a:t>
                      </a:r>
                      <a:endParaRPr lang="es-CO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200">
                          <a:effectLst/>
                        </a:rPr>
                        <a:t>15</a:t>
                      </a:r>
                      <a:endParaRPr lang="es-CO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</a:tr>
              <a:tr h="232859"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200">
                          <a:effectLst/>
                        </a:rPr>
                        <a:t>CANAVITA</a:t>
                      </a:r>
                      <a:endParaRPr lang="es-CO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200">
                          <a:effectLst/>
                        </a:rPr>
                        <a:t>20</a:t>
                      </a:r>
                      <a:endParaRPr lang="es-CO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</a:tr>
              <a:tr h="232859"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200">
                          <a:effectLst/>
                        </a:rPr>
                        <a:t>ANTONIA SANTOS</a:t>
                      </a:r>
                      <a:endParaRPr lang="es-CO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200">
                          <a:effectLst/>
                        </a:rPr>
                        <a:t>20</a:t>
                      </a:r>
                      <a:endParaRPr lang="es-CO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</a:tr>
              <a:tr h="232859">
                <a:tc rowSpan="4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1800">
                          <a:effectLst/>
                        </a:rPr>
                        <a:t>I.E.D TÉCNICO  COMERCIAL</a:t>
                      </a:r>
                      <a:endParaRPr lang="es-CO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1200">
                          <a:effectLst/>
                        </a:rPr>
                        <a:t>BACHILLERATO</a:t>
                      </a:r>
                      <a:endParaRPr lang="es-CO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15240" indent="-1524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1200">
                          <a:effectLst/>
                        </a:rPr>
                        <a:t>675</a:t>
                      </a:r>
                      <a:endParaRPr lang="es-CO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rowSpan="4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1800" dirty="0">
                          <a:effectLst/>
                        </a:rPr>
                        <a:t>796</a:t>
                      </a:r>
                      <a:endParaRPr lang="es-CO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232859"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200">
                          <a:effectLst/>
                        </a:rPr>
                        <a:t>LA ESMERALDA</a:t>
                      </a:r>
                      <a:endParaRPr lang="es-CO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200">
                          <a:effectLst/>
                        </a:rPr>
                        <a:t>47</a:t>
                      </a:r>
                      <a:endParaRPr lang="es-CO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</a:tr>
              <a:tr h="232859"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1200">
                          <a:effectLst/>
                        </a:rPr>
                        <a:t>ALTO MANANTIAL</a:t>
                      </a:r>
                      <a:endParaRPr lang="es-CO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200">
                          <a:effectLst/>
                        </a:rPr>
                        <a:t>25</a:t>
                      </a:r>
                      <a:endParaRPr lang="es-CO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</a:tr>
              <a:tr h="465718"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effectLst/>
                        </a:rPr>
                        <a:t>SAN</a:t>
                      </a:r>
                      <a:r>
                        <a:rPr lang="es-ES" sz="1200" baseline="0" dirty="0" smtClean="0">
                          <a:effectLst/>
                        </a:rPr>
                        <a:t> </a:t>
                      </a:r>
                      <a:r>
                        <a:rPr lang="es-ES" sz="1200" dirty="0" smtClean="0">
                          <a:effectLst/>
                        </a:rPr>
                        <a:t>LUIS </a:t>
                      </a:r>
                      <a:r>
                        <a:rPr lang="es-ES" sz="1200" dirty="0">
                          <a:effectLst/>
                        </a:rPr>
                        <a:t>GONZAGA</a:t>
                      </a:r>
                      <a:endParaRPr lang="es-CO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200">
                          <a:effectLst/>
                        </a:rPr>
                        <a:t>49</a:t>
                      </a:r>
                      <a:endParaRPr lang="es-CO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</a:tr>
              <a:tr h="323373">
                <a:tc row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1800" dirty="0">
                          <a:effectLst/>
                        </a:rPr>
                        <a:t>I.E.D LA FUENTE </a:t>
                      </a:r>
                      <a:endParaRPr lang="es-CO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1200">
                          <a:effectLst/>
                        </a:rPr>
                        <a:t> BACHILLERATO</a:t>
                      </a:r>
                      <a:endParaRPr lang="es-CO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15240" indent="-1524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1200">
                          <a:effectLst/>
                        </a:rPr>
                        <a:t>164</a:t>
                      </a:r>
                      <a:endParaRPr lang="es-CO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1800" dirty="0">
                          <a:effectLst/>
                        </a:rPr>
                        <a:t>205</a:t>
                      </a:r>
                      <a:endParaRPr lang="es-CO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322618"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</a:rPr>
                        <a:t>PRIMARIA</a:t>
                      </a:r>
                      <a:endParaRPr lang="es-CO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15240" indent="-15240"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1200" dirty="0">
                          <a:effectLst/>
                        </a:rPr>
                        <a:t>41</a:t>
                      </a:r>
                      <a:endParaRPr lang="es-CO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3281363" y="2319338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603251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930874" y="459229"/>
            <a:ext cx="10363200" cy="687184"/>
          </a:xfrm>
        </p:spPr>
        <p:txBody>
          <a:bodyPr>
            <a:normAutofit fontScale="90000"/>
          </a:bodyPr>
          <a:lstStyle/>
          <a:p>
            <a:r>
              <a:rPr lang="es-ES" sz="2200" b="1" dirty="0" smtClean="0"/>
              <a:t/>
            </a:r>
            <a:br>
              <a:rPr lang="es-ES" sz="2200" b="1" dirty="0" smtClean="0"/>
            </a:br>
            <a:r>
              <a:rPr lang="es-ES" sz="2200" b="1" dirty="0" smtClean="0"/>
              <a:t>2.1 </a:t>
            </a:r>
            <a:r>
              <a:rPr lang="es-CO" sz="2000" b="1" dirty="0" smtClean="0">
                <a:solidFill>
                  <a:schemeClr val="accent3">
                    <a:lumMod val="50000"/>
                  </a:schemeClr>
                </a:solidFill>
              </a:rPr>
              <a:t>Meta </a:t>
            </a:r>
            <a:r>
              <a:rPr lang="es-CO" sz="2000" b="1" dirty="0">
                <a:solidFill>
                  <a:schemeClr val="accent3">
                    <a:lumMod val="50000"/>
                  </a:schemeClr>
                </a:solidFill>
              </a:rPr>
              <a:t>de Producto</a:t>
            </a:r>
            <a:br>
              <a:rPr lang="es-CO" sz="2000" b="1" dirty="0">
                <a:solidFill>
                  <a:schemeClr val="accent3">
                    <a:lumMod val="50000"/>
                  </a:schemeClr>
                </a:solidFill>
              </a:rPr>
            </a:br>
            <a:r>
              <a:rPr lang="es-CO" sz="2000" dirty="0">
                <a:solidFill>
                  <a:schemeClr val="accent3">
                    <a:lumMod val="50000"/>
                  </a:schemeClr>
                </a:solidFill>
              </a:rPr>
              <a:t>Mantener y fortalecer los ambientes </a:t>
            </a:r>
            <a:r>
              <a:rPr lang="es-CO" sz="2000" dirty="0" smtClean="0">
                <a:solidFill>
                  <a:schemeClr val="accent3">
                    <a:lumMod val="50000"/>
                  </a:schemeClr>
                </a:solidFill>
              </a:rPr>
              <a:t>digitales.</a:t>
            </a:r>
            <a:r>
              <a:rPr lang="es-CO" sz="2000" dirty="0">
                <a:solidFill>
                  <a:schemeClr val="accent3">
                    <a:lumMod val="50000"/>
                  </a:schemeClr>
                </a:solidFill>
              </a:rPr>
              <a:t/>
            </a:r>
            <a:br>
              <a:rPr lang="es-CO" sz="2000" dirty="0">
                <a:solidFill>
                  <a:schemeClr val="accent3">
                    <a:lumMod val="50000"/>
                  </a:schemeClr>
                </a:solidFill>
              </a:rPr>
            </a:br>
            <a:endParaRPr lang="es-CO" sz="20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7" name="Subtítulo 6"/>
          <p:cNvSpPr>
            <a:spLocks noGrp="1"/>
          </p:cNvSpPr>
          <p:nvPr>
            <p:ph type="subTitle" idx="1"/>
          </p:nvPr>
        </p:nvSpPr>
        <p:spPr>
          <a:xfrm>
            <a:off x="1037968" y="1828800"/>
            <a:ext cx="10256106" cy="3509320"/>
          </a:xfrm>
        </p:spPr>
        <p:txBody>
          <a:bodyPr>
            <a:normAutofit fontScale="77500" lnSpcReduction="20000"/>
          </a:bodyPr>
          <a:lstStyle/>
          <a:p>
            <a:pPr algn="l"/>
            <a:r>
              <a:rPr lang="es-CO" sz="2600" b="1" dirty="0" smtClean="0"/>
              <a:t>Acciones </a:t>
            </a:r>
            <a:r>
              <a:rPr lang="es-CO" sz="2600" b="1" dirty="0"/>
              <a:t>D</a:t>
            </a:r>
            <a:r>
              <a:rPr lang="es-CO" sz="2600" b="1" dirty="0" smtClean="0"/>
              <a:t>esarrolladas</a:t>
            </a:r>
          </a:p>
          <a:p>
            <a:pPr algn="l"/>
            <a:endParaRPr lang="es-CO" sz="1800" dirty="0" smtClean="0"/>
          </a:p>
          <a:p>
            <a:pPr algn="l"/>
            <a:endParaRPr lang="es-CO" sz="1800" dirty="0" smtClean="0"/>
          </a:p>
          <a:p>
            <a:pPr algn="l"/>
            <a:r>
              <a:rPr lang="es-CO" sz="2800" dirty="0" smtClean="0">
                <a:solidFill>
                  <a:schemeClr val="tx1"/>
                </a:solidFill>
              </a:rPr>
              <a:t>Implementación de los Centros </a:t>
            </a:r>
          </a:p>
          <a:p>
            <a:pPr algn="l"/>
            <a:r>
              <a:rPr lang="es-CO" sz="2800" dirty="0" smtClean="0">
                <a:solidFill>
                  <a:schemeClr val="tx1"/>
                </a:solidFill>
              </a:rPr>
              <a:t>digitales de enseñanza con</a:t>
            </a:r>
          </a:p>
          <a:p>
            <a:pPr algn="l"/>
            <a:r>
              <a:rPr lang="es-CO" sz="2800" dirty="0" smtClean="0">
                <a:solidFill>
                  <a:schemeClr val="tx1"/>
                </a:solidFill>
              </a:rPr>
              <a:t>Gestores TIC</a:t>
            </a:r>
          </a:p>
          <a:p>
            <a:pPr algn="l"/>
            <a:endParaRPr lang="es-CO" sz="1800" dirty="0" smtClean="0"/>
          </a:p>
          <a:p>
            <a:pPr algn="l"/>
            <a:endParaRPr lang="es-CO" sz="1800" dirty="0" smtClean="0"/>
          </a:p>
          <a:p>
            <a:pPr algn="l"/>
            <a:endParaRPr lang="es-CO" sz="1600" dirty="0" smtClean="0"/>
          </a:p>
          <a:p>
            <a:pPr algn="l"/>
            <a:endParaRPr lang="es-CO" sz="1800" dirty="0" smtClean="0"/>
          </a:p>
          <a:p>
            <a:endParaRPr lang="es-CO" dirty="0" smtClean="0"/>
          </a:p>
          <a:p>
            <a:r>
              <a:rPr lang="es-CO" dirty="0" smtClean="0"/>
              <a:t> </a:t>
            </a:r>
            <a:endParaRPr lang="es-CO" dirty="0"/>
          </a:p>
        </p:txBody>
      </p:sp>
      <p:pic>
        <p:nvPicPr>
          <p:cNvPr id="5" name="Imagen 4" descr="C:\Users\EQUIPO\Pictures\CDE informe 4\20161028_101920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0173" y="1378424"/>
            <a:ext cx="5643901" cy="382137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62570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984421" y="674907"/>
            <a:ext cx="10363200" cy="799052"/>
          </a:xfrm>
        </p:spPr>
        <p:txBody>
          <a:bodyPr>
            <a:normAutofit fontScale="90000"/>
          </a:bodyPr>
          <a:lstStyle/>
          <a:p>
            <a:r>
              <a:rPr lang="es-ES" sz="2200" b="1" dirty="0" smtClean="0"/>
              <a:t/>
            </a:r>
            <a:br>
              <a:rPr lang="es-ES" sz="2200" b="1" dirty="0" smtClean="0"/>
            </a:br>
            <a:r>
              <a:rPr lang="es-ES" sz="2200" b="1" dirty="0" smtClean="0">
                <a:solidFill>
                  <a:schemeClr val="accent3">
                    <a:lumMod val="50000"/>
                  </a:schemeClr>
                </a:solidFill>
              </a:rPr>
              <a:t>2.1 </a:t>
            </a:r>
            <a:r>
              <a:rPr lang="es-CO" sz="2400" b="1" dirty="0" smtClean="0">
                <a:solidFill>
                  <a:schemeClr val="accent3">
                    <a:lumMod val="50000"/>
                  </a:schemeClr>
                </a:solidFill>
              </a:rPr>
              <a:t>Meta </a:t>
            </a:r>
            <a:r>
              <a:rPr lang="es-CO" sz="2400" b="1" dirty="0">
                <a:solidFill>
                  <a:schemeClr val="accent3">
                    <a:lumMod val="50000"/>
                  </a:schemeClr>
                </a:solidFill>
              </a:rPr>
              <a:t>de Producto</a:t>
            </a:r>
            <a:br>
              <a:rPr lang="es-CO" sz="2400" b="1" dirty="0">
                <a:solidFill>
                  <a:schemeClr val="accent3">
                    <a:lumMod val="50000"/>
                  </a:schemeClr>
                </a:solidFill>
              </a:rPr>
            </a:br>
            <a:r>
              <a:rPr lang="es-CO" sz="2400" dirty="0">
                <a:solidFill>
                  <a:schemeClr val="accent3">
                    <a:lumMod val="50000"/>
                  </a:schemeClr>
                </a:solidFill>
              </a:rPr>
              <a:t>Mantener y fortalecer los ambientes digitales.</a:t>
            </a:r>
            <a:r>
              <a:rPr lang="es-CO" sz="2400" dirty="0"/>
              <a:t/>
            </a:r>
            <a:br>
              <a:rPr lang="es-CO" sz="2400" dirty="0"/>
            </a:br>
            <a:endParaRPr lang="es-CO" dirty="0"/>
          </a:p>
        </p:txBody>
      </p:sp>
      <p:sp>
        <p:nvSpPr>
          <p:cNvPr id="7" name="Subtítulo 6"/>
          <p:cNvSpPr>
            <a:spLocks noGrp="1"/>
          </p:cNvSpPr>
          <p:nvPr>
            <p:ph type="subTitle" idx="1"/>
          </p:nvPr>
        </p:nvSpPr>
        <p:spPr>
          <a:xfrm>
            <a:off x="1037968" y="1255595"/>
            <a:ext cx="10256106" cy="4383206"/>
          </a:xfrm>
        </p:spPr>
        <p:txBody>
          <a:bodyPr/>
          <a:lstStyle/>
          <a:p>
            <a:pPr algn="l"/>
            <a:r>
              <a:rPr lang="es-CO" sz="1800" b="1" u="sng" dirty="0" smtClean="0"/>
              <a:t>RESULTADOS</a:t>
            </a:r>
          </a:p>
          <a:p>
            <a:endParaRPr lang="es-CO" dirty="0"/>
          </a:p>
        </p:txBody>
      </p:sp>
      <p:graphicFrame>
        <p:nvGraphicFramePr>
          <p:cNvPr id="3" name="Tab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63157468"/>
              </p:ext>
            </p:extLst>
          </p:nvPr>
        </p:nvGraphicFramePr>
        <p:xfrm>
          <a:off x="1771649" y="1692322"/>
          <a:ext cx="8191216" cy="394647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718464"/>
                <a:gridCol w="3780430"/>
                <a:gridCol w="1692322"/>
              </a:tblGrid>
              <a:tr h="86383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2000" dirty="0">
                          <a:effectLst/>
                        </a:rPr>
                        <a:t>IED</a:t>
                      </a:r>
                      <a:endParaRPr lang="es-CO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2000" dirty="0">
                          <a:effectLst/>
                        </a:rPr>
                        <a:t>ACTIVIDAD DESARROLLADA</a:t>
                      </a:r>
                      <a:endParaRPr lang="es-CO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2000" dirty="0">
                          <a:effectLst/>
                        </a:rPr>
                        <a:t>PERSONAS ATENDIDAS</a:t>
                      </a:r>
                      <a:endParaRPr lang="es-CO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833916">
                <a:tc rowSpan="4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2000" dirty="0">
                          <a:effectLst/>
                        </a:rPr>
                        <a:t>TÉCNICO </a:t>
                      </a:r>
                      <a:r>
                        <a:rPr lang="es-ES" sz="2000" dirty="0" smtClean="0">
                          <a:effectLst/>
                        </a:rPr>
                        <a:t>INDUSTRIAL</a:t>
                      </a:r>
                      <a:endParaRPr lang="es-CO" sz="2000" dirty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2000" dirty="0" smtClean="0">
                          <a:effectLst/>
                        </a:rPr>
                        <a:t>TÉCNICO </a:t>
                      </a:r>
                      <a:r>
                        <a:rPr lang="es-ES" sz="2000" dirty="0">
                          <a:effectLst/>
                        </a:rPr>
                        <a:t>COMERCIAL </a:t>
                      </a:r>
                      <a:endParaRPr lang="es-CO" sz="2000" dirty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2000" dirty="0">
                          <a:effectLst/>
                        </a:rPr>
                        <a:t>LA FUENTE  </a:t>
                      </a:r>
                      <a:endParaRPr lang="es-CO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2000" dirty="0">
                          <a:effectLst/>
                        </a:rPr>
                        <a:t>Apoyo a estudiantes en sus tareas </a:t>
                      </a:r>
                      <a:r>
                        <a:rPr lang="es-ES" sz="2000" dirty="0" smtClean="0">
                          <a:effectLst/>
                        </a:rPr>
                        <a:t>escolares</a:t>
                      </a:r>
                      <a:endParaRPr lang="es-CO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2000" dirty="0">
                          <a:effectLst/>
                        </a:rPr>
                        <a:t>408</a:t>
                      </a:r>
                      <a:endParaRPr lang="es-CO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</a:tr>
              <a:tr h="863833"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2000" dirty="0">
                          <a:effectLst/>
                        </a:rPr>
                        <a:t>Atención a consultas sobre ofimática</a:t>
                      </a:r>
                      <a:endParaRPr lang="es-CO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2000">
                          <a:effectLst/>
                        </a:rPr>
                        <a:t>292</a:t>
                      </a:r>
                      <a:endParaRPr lang="es-CO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</a:tr>
              <a:tr h="431918"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2000">
                          <a:effectLst/>
                        </a:rPr>
                        <a:t>Talleres de informática</a:t>
                      </a:r>
                      <a:endParaRPr lang="es-CO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2000">
                          <a:effectLst/>
                        </a:rPr>
                        <a:t>310</a:t>
                      </a:r>
                      <a:endParaRPr lang="es-CO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</a:tr>
              <a:tr h="431918"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2000">
                          <a:effectLst/>
                        </a:rPr>
                        <a:t>Asesoría sobre FOEST</a:t>
                      </a:r>
                      <a:endParaRPr lang="es-CO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2000" dirty="0">
                          <a:effectLst/>
                        </a:rPr>
                        <a:t>409</a:t>
                      </a:r>
                      <a:endParaRPr lang="es-CO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</a:tr>
              <a:tr h="521061">
                <a:tc grid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2400" dirty="0">
                          <a:effectLst/>
                        </a:rPr>
                        <a:t>TOTAL PERSONAS ATENDIDAS</a:t>
                      </a:r>
                      <a:endParaRPr lang="es-CO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ES" sz="2800" dirty="0">
                          <a:effectLst/>
                        </a:rPr>
                        <a:t>1.011</a:t>
                      </a:r>
                      <a:endParaRPr lang="es-CO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3166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809767" y="-3"/>
            <a:ext cx="10363200" cy="1137067"/>
          </a:xfrm>
        </p:spPr>
        <p:txBody>
          <a:bodyPr>
            <a:normAutofit fontScale="90000"/>
          </a:bodyPr>
          <a:lstStyle/>
          <a:p>
            <a:r>
              <a:rPr lang="es-ES" sz="2200" b="1" dirty="0" smtClean="0"/>
              <a:t/>
            </a:r>
            <a:br>
              <a:rPr lang="es-ES" sz="2200" b="1" dirty="0" smtClean="0"/>
            </a:br>
            <a:r>
              <a:rPr lang="es-ES" sz="2200" b="1" dirty="0"/>
              <a:t/>
            </a:r>
            <a:br>
              <a:rPr lang="es-ES" sz="2200" b="1" dirty="0"/>
            </a:br>
            <a:r>
              <a:rPr lang="es-ES" sz="2700" b="1" dirty="0" smtClean="0">
                <a:solidFill>
                  <a:srgbClr val="FF0000"/>
                </a:solidFill>
              </a:rPr>
              <a:t>META </a:t>
            </a:r>
            <a:r>
              <a:rPr lang="es-ES" sz="2700" b="1" dirty="0">
                <a:solidFill>
                  <a:srgbClr val="FF0000"/>
                </a:solidFill>
              </a:rPr>
              <a:t>DE </a:t>
            </a:r>
            <a:r>
              <a:rPr lang="es-ES" sz="2700" b="1" dirty="0" smtClean="0">
                <a:solidFill>
                  <a:srgbClr val="FF0000"/>
                </a:solidFill>
              </a:rPr>
              <a:t>RESULTADO 3</a:t>
            </a:r>
            <a:br>
              <a:rPr lang="es-ES" sz="2700" b="1" dirty="0" smtClean="0">
                <a:solidFill>
                  <a:srgbClr val="FF0000"/>
                </a:solidFill>
              </a:rPr>
            </a:br>
            <a:r>
              <a:rPr lang="es-ES" sz="2800" b="1" dirty="0">
                <a:solidFill>
                  <a:srgbClr val="FF0000"/>
                </a:solidFill>
              </a:rPr>
              <a:t>Mantener las tasas de cobertura bruta por niveles.</a:t>
            </a:r>
            <a:r>
              <a:rPr lang="es-CO" sz="2800" dirty="0">
                <a:solidFill>
                  <a:srgbClr val="FF0000"/>
                </a:solidFill>
              </a:rPr>
              <a:t/>
            </a:r>
            <a:br>
              <a:rPr lang="es-CO" sz="2800" dirty="0">
                <a:solidFill>
                  <a:srgbClr val="FF0000"/>
                </a:solidFill>
              </a:rPr>
            </a:br>
            <a:endParaRPr lang="es-CO" dirty="0">
              <a:solidFill>
                <a:srgbClr val="FF0000"/>
              </a:solidFill>
            </a:endParaRPr>
          </a:p>
        </p:txBody>
      </p:sp>
      <p:sp>
        <p:nvSpPr>
          <p:cNvPr id="7" name="Subtítulo 6"/>
          <p:cNvSpPr>
            <a:spLocks noGrp="1"/>
          </p:cNvSpPr>
          <p:nvPr>
            <p:ph type="subTitle" idx="1"/>
          </p:nvPr>
        </p:nvSpPr>
        <p:spPr>
          <a:xfrm>
            <a:off x="877326" y="1137067"/>
            <a:ext cx="10363200" cy="4268430"/>
          </a:xfrm>
        </p:spPr>
        <p:txBody>
          <a:bodyPr>
            <a:normAutofit/>
          </a:bodyPr>
          <a:lstStyle/>
          <a:p>
            <a:r>
              <a:rPr lang="es-CO" sz="2400" dirty="0" smtClean="0"/>
              <a:t> </a:t>
            </a:r>
            <a:endParaRPr lang="es-CO" sz="2400" dirty="0"/>
          </a:p>
          <a:p>
            <a:endParaRPr lang="es-CO" sz="2000" dirty="0"/>
          </a:p>
        </p:txBody>
      </p:sp>
      <p:graphicFrame>
        <p:nvGraphicFramePr>
          <p:cNvPr id="4" name="Tab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70734393"/>
              </p:ext>
            </p:extLst>
          </p:nvPr>
        </p:nvGraphicFramePr>
        <p:xfrm>
          <a:off x="1501254" y="990175"/>
          <a:ext cx="8884692" cy="496622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613851"/>
                <a:gridCol w="3270841"/>
              </a:tblGrid>
              <a:tr h="281988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300" dirty="0">
                          <a:effectLst/>
                        </a:rPr>
                        <a:t>ESTUDIANTES DE TOCANCIPÁ AÑO- 2016</a:t>
                      </a:r>
                      <a:endParaRPr lang="es-CO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059" marR="36059" marT="0" marB="0" anchor="b"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</a:tr>
              <a:tr h="21635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300">
                          <a:effectLst/>
                        </a:rPr>
                        <a:t>INSTITUCIONES EDUCATIVAS</a:t>
                      </a:r>
                      <a:endParaRPr lang="es-CO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059" marR="36059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300">
                          <a:effectLst/>
                        </a:rPr>
                        <a:t>No DE ESTUDIANTES</a:t>
                      </a:r>
                      <a:endParaRPr lang="es-CO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059" marR="36059" marT="0" marB="0" anchor="b"/>
                </a:tc>
              </a:tr>
              <a:tr h="284021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800" dirty="0">
                          <a:effectLst/>
                        </a:rPr>
                        <a:t>TECNICO INDUSTRIAL – SEDE                                            TOTAL 3.112</a:t>
                      </a:r>
                      <a:endParaRPr lang="es-CO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059" marR="36059" marT="0" marB="0" anchor="b"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</a:tr>
              <a:tr h="149789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</a:pPr>
                      <a:endParaRPr lang="es-CO" sz="9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059" marR="36059" marT="0" marB="0" anchor="b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</a:pPr>
                      <a:endParaRPr lang="es-CO" sz="90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36059" marR="36059" marT="0" marB="0" anchor="b"/>
                </a:tc>
              </a:tr>
              <a:tr h="237545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300">
                          <a:effectLst/>
                        </a:rPr>
                        <a:t>BACHILLERATO</a:t>
                      </a:r>
                      <a:endParaRPr lang="es-CO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059" marR="36059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300">
                          <a:effectLst/>
                        </a:rPr>
                        <a:t>1594</a:t>
                      </a:r>
                      <a:endParaRPr lang="es-CO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059" marR="36059" marT="0" marB="0" anchor="b"/>
                </a:tc>
              </a:tr>
              <a:tr h="237545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300">
                          <a:effectLst/>
                        </a:rPr>
                        <a:t>JORNADA NOCTURNA – ADULTOS</a:t>
                      </a:r>
                      <a:endParaRPr lang="es-CO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059" marR="36059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300">
                          <a:effectLst/>
                        </a:rPr>
                        <a:t>206</a:t>
                      </a:r>
                      <a:endParaRPr lang="es-CO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059" marR="36059" marT="0" marB="0" anchor="b"/>
                </a:tc>
              </a:tr>
              <a:tr h="237545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300">
                          <a:effectLst/>
                        </a:rPr>
                        <a:t>SEDE PRIMARIA - BUENOS AIRES</a:t>
                      </a:r>
                      <a:endParaRPr lang="es-CO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059" marR="36059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300">
                          <a:effectLst/>
                        </a:rPr>
                        <a:t>155</a:t>
                      </a:r>
                      <a:endParaRPr lang="es-CO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059" marR="36059" marT="0" marB="0" anchor="b"/>
                </a:tc>
              </a:tr>
              <a:tr h="237545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300">
                          <a:effectLst/>
                        </a:rPr>
                        <a:t>SEDE PRIMARIA – CANAVITA</a:t>
                      </a:r>
                      <a:endParaRPr lang="es-CO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059" marR="36059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300">
                          <a:effectLst/>
                        </a:rPr>
                        <a:t>248</a:t>
                      </a:r>
                      <a:endParaRPr lang="es-CO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059" marR="36059" marT="0" marB="0" anchor="b"/>
                </a:tc>
              </a:tr>
              <a:tr h="237545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300">
                          <a:effectLst/>
                        </a:rPr>
                        <a:t>SEDE PRIMARIA - LA DIANA</a:t>
                      </a:r>
                      <a:endParaRPr lang="es-CO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059" marR="36059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300">
                          <a:effectLst/>
                        </a:rPr>
                        <a:t>304</a:t>
                      </a:r>
                      <a:endParaRPr lang="es-CO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059" marR="36059" marT="0" marB="0" anchor="b"/>
                </a:tc>
              </a:tr>
              <a:tr h="237545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300">
                          <a:effectLst/>
                        </a:rPr>
                        <a:t>SEDE PRIMARIA – VERGANZO</a:t>
                      </a:r>
                      <a:endParaRPr lang="es-CO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059" marR="36059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300" dirty="0">
                          <a:effectLst/>
                        </a:rPr>
                        <a:t>605</a:t>
                      </a:r>
                      <a:endParaRPr lang="es-CO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059" marR="36059" marT="0" marB="0" anchor="b"/>
                </a:tc>
              </a:tr>
              <a:tr h="284021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800" dirty="0">
                          <a:effectLst/>
                        </a:rPr>
                        <a:t>LA FUENTE                                                                              TOTAL 837</a:t>
                      </a:r>
                      <a:endParaRPr lang="es-CO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059" marR="36059" marT="0" marB="0" anchor="b"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</a:tr>
              <a:tr h="237545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300">
                          <a:effectLst/>
                        </a:rPr>
                        <a:t>I.E.D. RURAL LA FUENTE – BACHILLERATO</a:t>
                      </a:r>
                      <a:endParaRPr lang="es-CO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059" marR="36059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300" dirty="0">
                          <a:effectLst/>
                        </a:rPr>
                        <a:t>417</a:t>
                      </a:r>
                      <a:endParaRPr lang="es-CO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059" marR="36059" marT="0" marB="0" anchor="b"/>
                </a:tc>
              </a:tr>
              <a:tr h="237545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300">
                          <a:effectLst/>
                        </a:rPr>
                        <a:t>SEDE PRIMARIA – LA FUENTE</a:t>
                      </a:r>
                      <a:endParaRPr lang="es-CO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059" marR="36059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300">
                          <a:effectLst/>
                        </a:rPr>
                        <a:t>420</a:t>
                      </a:r>
                      <a:endParaRPr lang="es-CO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059" marR="36059" marT="0" marB="0" anchor="b"/>
                </a:tc>
              </a:tr>
              <a:tr h="284021">
                <a:tc gridSpan="2"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300" dirty="0">
                          <a:effectLst/>
                        </a:rPr>
                        <a:t> </a:t>
                      </a:r>
                      <a:r>
                        <a:rPr lang="es-CO" sz="1800" dirty="0">
                          <a:effectLst/>
                        </a:rPr>
                        <a:t>TECNICO COMERCIAL                                                           TOTAL 2.911</a:t>
                      </a:r>
                      <a:endParaRPr lang="es-CO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059" marR="36059" marT="0" marB="0" anchor="b"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</a:tr>
              <a:tr h="237545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300">
                          <a:effectLst/>
                        </a:rPr>
                        <a:t>BACHILLERATO</a:t>
                      </a:r>
                      <a:endParaRPr lang="es-CO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059" marR="36059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300">
                          <a:effectLst/>
                        </a:rPr>
                        <a:t>1239</a:t>
                      </a:r>
                      <a:endParaRPr lang="es-CO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059" marR="36059" marT="0" marB="0" anchor="b"/>
                </a:tc>
              </a:tr>
              <a:tr h="237545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300" dirty="0">
                          <a:effectLst/>
                        </a:rPr>
                        <a:t>SEDE PRIMARIA - ALTO MANANTIAL</a:t>
                      </a:r>
                      <a:endParaRPr lang="es-CO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059" marR="36059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300">
                          <a:effectLst/>
                        </a:rPr>
                        <a:t>51</a:t>
                      </a:r>
                      <a:endParaRPr lang="es-CO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059" marR="36059" marT="0" marB="0" anchor="b"/>
                </a:tc>
              </a:tr>
              <a:tr h="237545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300">
                          <a:effectLst/>
                        </a:rPr>
                        <a:t>SEDE PRIMARIA - LA ESMERALDA</a:t>
                      </a:r>
                      <a:endParaRPr lang="es-CO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059" marR="36059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300">
                          <a:effectLst/>
                        </a:rPr>
                        <a:t>325</a:t>
                      </a:r>
                      <a:endParaRPr lang="es-CO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059" marR="36059" marT="0" marB="0" anchor="b"/>
                </a:tc>
              </a:tr>
              <a:tr h="237545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300">
                          <a:effectLst/>
                        </a:rPr>
                        <a:t>SEDE PRIMARIA - SAN LUIS GONZAGA</a:t>
                      </a:r>
                      <a:endParaRPr lang="es-CO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059" marR="36059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300">
                          <a:effectLst/>
                        </a:rPr>
                        <a:t>1296</a:t>
                      </a:r>
                      <a:endParaRPr lang="es-CO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059" marR="36059" marT="0" marB="0" anchor="b"/>
                </a:tc>
              </a:tr>
              <a:tr h="568431"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900">
                          <a:effectLst/>
                        </a:rPr>
                        <a:t>TOTAL ESTUDIANTES MUNICIPIO</a:t>
                      </a:r>
                      <a:endParaRPr lang="es-CO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059" marR="36059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3600" dirty="0">
                          <a:effectLst/>
                        </a:rPr>
                        <a:t>6860</a:t>
                      </a:r>
                      <a:endParaRPr lang="es-CO" sz="3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6059" marR="36059" marT="0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66847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877326" y="229861"/>
            <a:ext cx="10363200" cy="1137067"/>
          </a:xfrm>
        </p:spPr>
        <p:txBody>
          <a:bodyPr>
            <a:normAutofit fontScale="90000"/>
          </a:bodyPr>
          <a:lstStyle/>
          <a:p>
            <a:r>
              <a:rPr lang="es-ES" sz="2200" b="1" dirty="0" smtClean="0"/>
              <a:t/>
            </a:r>
            <a:br>
              <a:rPr lang="es-ES" sz="2200" b="1" dirty="0" smtClean="0"/>
            </a:br>
            <a:r>
              <a:rPr lang="es-ES" sz="2200" b="1" dirty="0"/>
              <a:t/>
            </a:r>
            <a:br>
              <a:rPr lang="es-ES" sz="2200" b="1" dirty="0"/>
            </a:br>
            <a:r>
              <a:rPr lang="es-ES" sz="2700" b="1" dirty="0" smtClean="0">
                <a:solidFill>
                  <a:srgbClr val="FF0000"/>
                </a:solidFill>
              </a:rPr>
              <a:t>META </a:t>
            </a:r>
            <a:r>
              <a:rPr lang="es-ES" sz="2700" b="1" dirty="0">
                <a:solidFill>
                  <a:srgbClr val="FF0000"/>
                </a:solidFill>
              </a:rPr>
              <a:t>DE </a:t>
            </a:r>
            <a:r>
              <a:rPr lang="es-ES" sz="2700" b="1" dirty="0" smtClean="0">
                <a:solidFill>
                  <a:srgbClr val="FF0000"/>
                </a:solidFill>
              </a:rPr>
              <a:t>RESULTADO 3</a:t>
            </a:r>
            <a:br>
              <a:rPr lang="es-ES" sz="2700" b="1" dirty="0" smtClean="0">
                <a:solidFill>
                  <a:srgbClr val="FF0000"/>
                </a:solidFill>
              </a:rPr>
            </a:br>
            <a:r>
              <a:rPr lang="es-ES" sz="2800" b="1" dirty="0">
                <a:solidFill>
                  <a:srgbClr val="FF0000"/>
                </a:solidFill>
              </a:rPr>
              <a:t>Mantener las tasas de cobertura bruta por niveles.</a:t>
            </a:r>
            <a:r>
              <a:rPr lang="es-CO" sz="2800" dirty="0">
                <a:solidFill>
                  <a:srgbClr val="FF0000"/>
                </a:solidFill>
              </a:rPr>
              <a:t/>
            </a:r>
            <a:br>
              <a:rPr lang="es-CO" sz="2800" dirty="0">
                <a:solidFill>
                  <a:srgbClr val="FF0000"/>
                </a:solidFill>
              </a:rPr>
            </a:br>
            <a:endParaRPr lang="es-CO" dirty="0">
              <a:solidFill>
                <a:srgbClr val="FF0000"/>
              </a:solidFill>
            </a:endParaRPr>
          </a:p>
        </p:txBody>
      </p:sp>
      <p:sp>
        <p:nvSpPr>
          <p:cNvPr id="7" name="Subtítulo 6"/>
          <p:cNvSpPr>
            <a:spLocks noGrp="1"/>
          </p:cNvSpPr>
          <p:nvPr>
            <p:ph type="subTitle" idx="1"/>
          </p:nvPr>
        </p:nvSpPr>
        <p:spPr>
          <a:xfrm>
            <a:off x="877326" y="1137067"/>
            <a:ext cx="10363200" cy="4268430"/>
          </a:xfrm>
        </p:spPr>
        <p:txBody>
          <a:bodyPr>
            <a:normAutofit/>
          </a:bodyPr>
          <a:lstStyle/>
          <a:p>
            <a:r>
              <a:rPr lang="es-CO" sz="2400" dirty="0" smtClean="0"/>
              <a:t>Línea </a:t>
            </a:r>
            <a:r>
              <a:rPr lang="es-CO" sz="2400" dirty="0"/>
              <a:t>Base 2015</a:t>
            </a:r>
          </a:p>
          <a:p>
            <a:endParaRPr lang="es-CO" sz="2000" dirty="0"/>
          </a:p>
        </p:txBody>
      </p:sp>
      <p:pic>
        <p:nvPicPr>
          <p:cNvPr id="5" name="Imagen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9242" y="1596790"/>
            <a:ext cx="9272973" cy="386329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70899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930874" y="568411"/>
            <a:ext cx="10363200" cy="736489"/>
          </a:xfrm>
        </p:spPr>
        <p:txBody>
          <a:bodyPr>
            <a:normAutofit fontScale="90000"/>
          </a:bodyPr>
          <a:lstStyle/>
          <a:p>
            <a:r>
              <a:rPr lang="es-ES" sz="2200" b="1" dirty="0" smtClean="0"/>
              <a:t/>
            </a:r>
            <a:br>
              <a:rPr lang="es-ES" sz="2200" b="1" dirty="0" smtClean="0"/>
            </a:br>
            <a:r>
              <a:rPr lang="es-ES" sz="2700" b="1" dirty="0" smtClean="0">
                <a:solidFill>
                  <a:srgbClr val="FF0000"/>
                </a:solidFill>
              </a:rPr>
              <a:t>META </a:t>
            </a:r>
            <a:r>
              <a:rPr lang="es-ES" sz="2700" b="1" dirty="0">
                <a:solidFill>
                  <a:srgbClr val="FF0000"/>
                </a:solidFill>
              </a:rPr>
              <a:t>DE </a:t>
            </a:r>
            <a:r>
              <a:rPr lang="es-ES" sz="2700" b="1" dirty="0" smtClean="0">
                <a:solidFill>
                  <a:srgbClr val="FF0000"/>
                </a:solidFill>
              </a:rPr>
              <a:t>RESULTADO 4</a:t>
            </a:r>
            <a:br>
              <a:rPr lang="es-ES" sz="2700" b="1" dirty="0" smtClean="0">
                <a:solidFill>
                  <a:srgbClr val="FF0000"/>
                </a:solidFill>
              </a:rPr>
            </a:br>
            <a:r>
              <a:rPr lang="es-ES" sz="2700" b="1" dirty="0" smtClean="0">
                <a:solidFill>
                  <a:srgbClr val="FF0000"/>
                </a:solidFill>
              </a:rPr>
              <a:t> </a:t>
            </a:r>
            <a:r>
              <a:rPr lang="es-ES" sz="2200" b="1" dirty="0">
                <a:solidFill>
                  <a:srgbClr val="FF0000"/>
                </a:solidFill>
              </a:rPr>
              <a:t>Mejorar </a:t>
            </a:r>
            <a:r>
              <a:rPr lang="es-ES" sz="2200" b="1" dirty="0" smtClean="0">
                <a:solidFill>
                  <a:srgbClr val="FF0000"/>
                </a:solidFill>
              </a:rPr>
              <a:t>el perfil ocupacional de la población</a:t>
            </a:r>
            <a:r>
              <a:rPr lang="es-CO" dirty="0">
                <a:solidFill>
                  <a:srgbClr val="FF0000"/>
                </a:solidFill>
              </a:rPr>
              <a:t/>
            </a:r>
            <a:br>
              <a:rPr lang="es-CO" dirty="0">
                <a:solidFill>
                  <a:srgbClr val="FF0000"/>
                </a:solidFill>
              </a:rPr>
            </a:br>
            <a:endParaRPr lang="es-CO" dirty="0">
              <a:solidFill>
                <a:srgbClr val="FF0000"/>
              </a:solidFill>
            </a:endParaRPr>
          </a:p>
        </p:txBody>
      </p:sp>
      <p:sp>
        <p:nvSpPr>
          <p:cNvPr id="7" name="Subtítulo 6"/>
          <p:cNvSpPr>
            <a:spLocks noGrp="1"/>
          </p:cNvSpPr>
          <p:nvPr>
            <p:ph type="subTitle" idx="1"/>
          </p:nvPr>
        </p:nvSpPr>
        <p:spPr>
          <a:xfrm>
            <a:off x="1037968" y="1187355"/>
            <a:ext cx="10256106" cy="4451446"/>
          </a:xfrm>
        </p:spPr>
        <p:txBody>
          <a:bodyPr/>
          <a:lstStyle/>
          <a:p>
            <a:r>
              <a:rPr lang="es-CO" sz="1800" b="1" dirty="0" smtClean="0">
                <a:solidFill>
                  <a:schemeClr val="accent3">
                    <a:lumMod val="50000"/>
                  </a:schemeClr>
                </a:solidFill>
              </a:rPr>
              <a:t>4.1 Meta  de Producto</a:t>
            </a:r>
          </a:p>
          <a:p>
            <a:r>
              <a:rPr lang="es-CO" sz="1800" dirty="0" smtClean="0">
                <a:solidFill>
                  <a:schemeClr val="accent3">
                    <a:lumMod val="50000"/>
                  </a:schemeClr>
                </a:solidFill>
              </a:rPr>
              <a:t>Realizar acciones  para la orientación ocupacional y vocacional para los estudiantes de grado 11 de las Instituciones Educativas Departamentales.</a:t>
            </a:r>
          </a:p>
          <a:p>
            <a:pPr algn="l"/>
            <a:r>
              <a:rPr lang="es-CO" sz="1800" b="1" dirty="0" smtClean="0"/>
              <a:t>ACCIONES DESARROLLADAS</a:t>
            </a:r>
          </a:p>
          <a:p>
            <a:pPr algn="l"/>
            <a:r>
              <a:rPr lang="es-CO" sz="1600" dirty="0" smtClean="0"/>
              <a:t>Feria Universitaria</a:t>
            </a:r>
          </a:p>
          <a:p>
            <a:pPr algn="l"/>
            <a:endParaRPr lang="es-CO" sz="1600" dirty="0" smtClean="0"/>
          </a:p>
          <a:p>
            <a:pPr algn="l"/>
            <a:endParaRPr lang="es-CO" sz="1800" dirty="0" smtClean="0"/>
          </a:p>
          <a:p>
            <a:endParaRPr lang="es-CO" dirty="0" smtClean="0"/>
          </a:p>
          <a:p>
            <a:endParaRPr lang="es-CO" dirty="0"/>
          </a:p>
        </p:txBody>
      </p:sp>
      <p:pic>
        <p:nvPicPr>
          <p:cNvPr id="5" name="Imagen 4" descr="C:\Users\EQUIPO\Pictures\CDE informe 4\IMG-20161103-WA0087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9242" y="2770496"/>
            <a:ext cx="4558352" cy="2868305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2962" y="2292825"/>
            <a:ext cx="5705341" cy="3209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5763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835340" y="571303"/>
            <a:ext cx="10363200" cy="955590"/>
          </a:xfrm>
        </p:spPr>
        <p:txBody>
          <a:bodyPr>
            <a:normAutofit fontScale="90000"/>
          </a:bodyPr>
          <a:lstStyle/>
          <a:p>
            <a:r>
              <a:rPr lang="es-ES" sz="2200" b="1" dirty="0" smtClean="0"/>
              <a:t/>
            </a:r>
            <a:br>
              <a:rPr lang="es-ES" sz="2200" b="1" dirty="0" smtClean="0"/>
            </a:br>
            <a:r>
              <a:rPr lang="es-ES" sz="2200" b="1" dirty="0" smtClean="0">
                <a:solidFill>
                  <a:schemeClr val="accent3">
                    <a:lumMod val="50000"/>
                  </a:schemeClr>
                </a:solidFill>
              </a:rPr>
              <a:t>4.1 </a:t>
            </a:r>
            <a:r>
              <a:rPr lang="es-CO" sz="2000" b="1" dirty="0" smtClean="0">
                <a:solidFill>
                  <a:schemeClr val="accent3">
                    <a:lumMod val="50000"/>
                  </a:schemeClr>
                </a:solidFill>
              </a:rPr>
              <a:t>Meta </a:t>
            </a:r>
            <a:r>
              <a:rPr lang="es-CO" sz="2000" b="1" dirty="0">
                <a:solidFill>
                  <a:schemeClr val="accent3">
                    <a:lumMod val="50000"/>
                  </a:schemeClr>
                </a:solidFill>
              </a:rPr>
              <a:t>de Producto</a:t>
            </a:r>
            <a:br>
              <a:rPr lang="es-CO" sz="2000" b="1" dirty="0">
                <a:solidFill>
                  <a:schemeClr val="accent3">
                    <a:lumMod val="50000"/>
                  </a:schemeClr>
                </a:solidFill>
              </a:rPr>
            </a:br>
            <a:r>
              <a:rPr lang="es-CO" sz="2000" dirty="0">
                <a:solidFill>
                  <a:schemeClr val="accent3">
                    <a:lumMod val="50000"/>
                  </a:schemeClr>
                </a:solidFill>
              </a:rPr>
              <a:t>Realizar acciones  para la orientación ocupacional y vocacional para los estudiantes de grado 11 de las Instituciones Educativas Departamentales</a:t>
            </a:r>
            <a:r>
              <a:rPr lang="es-CO" sz="2000" dirty="0" smtClean="0">
                <a:solidFill>
                  <a:schemeClr val="accent3">
                    <a:lumMod val="50000"/>
                  </a:schemeClr>
                </a:solidFill>
              </a:rPr>
              <a:t>.</a:t>
            </a:r>
            <a:r>
              <a:rPr lang="es-CO" dirty="0"/>
              <a:t/>
            </a:r>
            <a:br>
              <a:rPr lang="es-CO" dirty="0"/>
            </a:br>
            <a:endParaRPr lang="es-CO" dirty="0"/>
          </a:p>
        </p:txBody>
      </p:sp>
      <p:sp>
        <p:nvSpPr>
          <p:cNvPr id="7" name="Subtítulo 6"/>
          <p:cNvSpPr>
            <a:spLocks noGrp="1"/>
          </p:cNvSpPr>
          <p:nvPr>
            <p:ph type="subTitle" idx="1"/>
          </p:nvPr>
        </p:nvSpPr>
        <p:spPr>
          <a:xfrm>
            <a:off x="942434" y="1312028"/>
            <a:ext cx="10256106" cy="4197178"/>
          </a:xfrm>
        </p:spPr>
        <p:txBody>
          <a:bodyPr>
            <a:normAutofit/>
          </a:bodyPr>
          <a:lstStyle/>
          <a:p>
            <a:pPr algn="l"/>
            <a:r>
              <a:rPr lang="es-CO" sz="1800" b="1" u="sng" dirty="0" smtClean="0">
                <a:solidFill>
                  <a:schemeClr val="tx1"/>
                </a:solidFill>
              </a:rPr>
              <a:t>RESULTADOS</a:t>
            </a:r>
          </a:p>
          <a:p>
            <a:pPr algn="l"/>
            <a:endParaRPr lang="es-CO" sz="1600" dirty="0" smtClean="0">
              <a:solidFill>
                <a:schemeClr val="tx1"/>
              </a:solidFill>
            </a:endParaRPr>
          </a:p>
          <a:p>
            <a:pPr algn="l"/>
            <a:r>
              <a:rPr lang="es-CO" sz="2400" dirty="0" smtClean="0">
                <a:solidFill>
                  <a:schemeClr val="tx1"/>
                </a:solidFill>
              </a:rPr>
              <a:t>Participación de 30 Universidades</a:t>
            </a:r>
          </a:p>
          <a:p>
            <a:pPr algn="l"/>
            <a:r>
              <a:rPr lang="es-CO" sz="2400" dirty="0">
                <a:solidFill>
                  <a:schemeClr val="tx1"/>
                </a:solidFill>
              </a:rPr>
              <a:t>P</a:t>
            </a:r>
            <a:r>
              <a:rPr lang="es-CO" sz="2400" dirty="0" smtClean="0">
                <a:solidFill>
                  <a:schemeClr val="tx1"/>
                </a:solidFill>
              </a:rPr>
              <a:t>ruebas  y conferencia de Orientación vocacional </a:t>
            </a:r>
          </a:p>
          <a:p>
            <a:pPr algn="l"/>
            <a:endParaRPr lang="es-CO" sz="1600" dirty="0" smtClean="0"/>
          </a:p>
          <a:p>
            <a:pPr algn="l"/>
            <a:endParaRPr lang="es-CO" sz="1600" dirty="0" smtClean="0"/>
          </a:p>
          <a:p>
            <a:pPr algn="l"/>
            <a:endParaRPr lang="es-CO" sz="1600" dirty="0" smtClean="0"/>
          </a:p>
          <a:p>
            <a:pPr algn="l"/>
            <a:endParaRPr lang="es-CO" sz="1800" dirty="0" smtClean="0"/>
          </a:p>
          <a:p>
            <a:endParaRPr lang="es-CO" dirty="0" smtClean="0"/>
          </a:p>
          <a:p>
            <a:endParaRPr lang="es-CO" dirty="0"/>
          </a:p>
        </p:txBody>
      </p:sp>
      <p:graphicFrame>
        <p:nvGraphicFramePr>
          <p:cNvPr id="3" name="Tab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0192602"/>
              </p:ext>
            </p:extLst>
          </p:nvPr>
        </p:nvGraphicFramePr>
        <p:xfrm>
          <a:off x="2104582" y="3369164"/>
          <a:ext cx="6861997" cy="18136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78105"/>
                <a:gridCol w="2483892"/>
              </a:tblGrid>
              <a:tr h="0">
                <a:tc gridSpan="2">
                  <a:txBody>
                    <a:bodyPr/>
                    <a:lstStyle/>
                    <a:p>
                      <a:pPr algn="l"/>
                      <a:r>
                        <a:rPr lang="es-CO" dirty="0" smtClean="0"/>
                        <a:t>INVERSIÓN</a:t>
                      </a:r>
                      <a:endParaRPr lang="es-CO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 dirty="0"/>
                    </a:p>
                  </a:txBody>
                  <a:tcPr/>
                </a:tc>
              </a:tr>
              <a:tr h="624884">
                <a:tc>
                  <a:txBody>
                    <a:bodyPr/>
                    <a:lstStyle/>
                    <a:p>
                      <a:pPr algn="just"/>
                      <a:r>
                        <a:rPr lang="es-CO" dirty="0" smtClean="0"/>
                        <a:t>RECURSOS PROPIOS</a:t>
                      </a:r>
                      <a:endParaRPr lang="es-C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s-CO" dirty="0" smtClean="0"/>
                        <a:t>$ 16,500,000</a:t>
                      </a:r>
                      <a:endParaRPr lang="es-CO" dirty="0"/>
                    </a:p>
                  </a:txBody>
                  <a:tcPr/>
                </a:tc>
              </a:tr>
              <a:tr h="312442">
                <a:tc>
                  <a:txBody>
                    <a:bodyPr/>
                    <a:lstStyle/>
                    <a:p>
                      <a:pPr algn="just"/>
                      <a:r>
                        <a:rPr lang="es-CO" dirty="0" smtClean="0"/>
                        <a:t>RECURSOS GESTIONADOS</a:t>
                      </a:r>
                      <a:endParaRPr lang="es-C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s-CO" dirty="0" smtClean="0"/>
                        <a:t>$ 1,250,000</a:t>
                      </a:r>
                      <a:endParaRPr lang="es-CO" dirty="0"/>
                    </a:p>
                  </a:txBody>
                  <a:tcPr/>
                </a:tc>
              </a:tr>
              <a:tr h="312442">
                <a:tc>
                  <a:txBody>
                    <a:bodyPr/>
                    <a:lstStyle/>
                    <a:p>
                      <a:pPr algn="just"/>
                      <a:r>
                        <a:rPr lang="es-CO" dirty="0" smtClean="0"/>
                        <a:t>TOTAL</a:t>
                      </a:r>
                      <a:endParaRPr lang="es-C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s-CO" sz="2400" b="1" dirty="0" smtClean="0"/>
                        <a:t>$</a:t>
                      </a:r>
                      <a:r>
                        <a:rPr lang="es-CO" sz="2400" b="1" baseline="0" dirty="0" smtClean="0"/>
                        <a:t> </a:t>
                      </a:r>
                      <a:r>
                        <a:rPr lang="es-CO" sz="2400" b="1" dirty="0" smtClean="0"/>
                        <a:t>17. 750.OOO</a:t>
                      </a:r>
                      <a:endParaRPr lang="es-CO" sz="2400" b="1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32796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930874" y="568411"/>
            <a:ext cx="10363200" cy="637815"/>
          </a:xfrm>
        </p:spPr>
        <p:txBody>
          <a:bodyPr>
            <a:normAutofit fontScale="90000"/>
          </a:bodyPr>
          <a:lstStyle/>
          <a:p>
            <a:r>
              <a:rPr lang="es-CO" sz="2000" b="1" dirty="0" smtClean="0">
                <a:solidFill>
                  <a:schemeClr val="accent3">
                    <a:lumMod val="50000"/>
                  </a:schemeClr>
                </a:solidFill>
              </a:rPr>
              <a:t>4.2 Meta </a:t>
            </a:r>
            <a:r>
              <a:rPr lang="es-CO" sz="2000" b="1" dirty="0">
                <a:solidFill>
                  <a:schemeClr val="accent3">
                    <a:lumMod val="50000"/>
                  </a:schemeClr>
                </a:solidFill>
              </a:rPr>
              <a:t>de Producto</a:t>
            </a:r>
            <a:br>
              <a:rPr lang="es-CO" sz="2000" b="1" dirty="0">
                <a:solidFill>
                  <a:schemeClr val="accent3">
                    <a:lumMod val="50000"/>
                  </a:schemeClr>
                </a:solidFill>
              </a:rPr>
            </a:br>
            <a:r>
              <a:rPr lang="es-CO" sz="2000" dirty="0">
                <a:solidFill>
                  <a:schemeClr val="accent3">
                    <a:lumMod val="50000"/>
                  </a:schemeClr>
                </a:solidFill>
              </a:rPr>
              <a:t>Aumentar la cobertura de formación en programas de segunda lengua.</a:t>
            </a:r>
            <a:br>
              <a:rPr lang="es-CO" sz="2000" dirty="0">
                <a:solidFill>
                  <a:schemeClr val="accent3">
                    <a:lumMod val="50000"/>
                  </a:schemeClr>
                </a:solidFill>
              </a:rPr>
            </a:br>
            <a:endParaRPr lang="es-CO" sz="2000" dirty="0">
              <a:solidFill>
                <a:schemeClr val="accent3">
                  <a:lumMod val="50000"/>
                </a:schemeClr>
              </a:solidFill>
            </a:endParaRPr>
          </a:p>
        </p:txBody>
      </p:sp>
      <p:sp>
        <p:nvSpPr>
          <p:cNvPr id="7" name="Subtítulo 6"/>
          <p:cNvSpPr>
            <a:spLocks noGrp="1"/>
          </p:cNvSpPr>
          <p:nvPr>
            <p:ph type="subTitle" idx="1"/>
          </p:nvPr>
        </p:nvSpPr>
        <p:spPr>
          <a:xfrm>
            <a:off x="984421" y="1206226"/>
            <a:ext cx="10256106" cy="4197178"/>
          </a:xfrm>
        </p:spPr>
        <p:txBody>
          <a:bodyPr/>
          <a:lstStyle/>
          <a:p>
            <a:pPr algn="l"/>
            <a:r>
              <a:rPr lang="es-CO" sz="1800" b="1" dirty="0" smtClean="0"/>
              <a:t>ACCIONES DESARROLLADAS</a:t>
            </a:r>
          </a:p>
          <a:p>
            <a:pPr algn="l"/>
            <a:r>
              <a:rPr lang="es-CO" sz="1600" dirty="0" smtClean="0"/>
              <a:t>Convenio con el Centro Colombo Americano  para la capacitación  en segunda lengua Ingles  para la comunidad Tocancipeña.                          </a:t>
            </a:r>
          </a:p>
          <a:p>
            <a:pPr algn="l"/>
            <a:endParaRPr lang="es-CO" sz="1600" dirty="0" smtClean="0"/>
          </a:p>
          <a:p>
            <a:pPr algn="l"/>
            <a:endParaRPr lang="es-CO" sz="1800" dirty="0" smtClean="0"/>
          </a:p>
          <a:p>
            <a:endParaRPr lang="es-CO" dirty="0" smtClean="0"/>
          </a:p>
          <a:p>
            <a:endParaRPr lang="es-CO" dirty="0"/>
          </a:p>
        </p:txBody>
      </p:sp>
      <p:pic>
        <p:nvPicPr>
          <p:cNvPr id="6" name="Imagen 5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0874" y="2251881"/>
            <a:ext cx="4214332" cy="3151523"/>
          </a:xfrm>
          <a:prstGeom prst="rect">
            <a:avLst/>
          </a:prstGeom>
        </p:spPr>
      </p:pic>
      <p:pic>
        <p:nvPicPr>
          <p:cNvPr id="9" name="Imagen 8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2185" y="1965278"/>
            <a:ext cx="4763069" cy="33300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8893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930874" y="568411"/>
            <a:ext cx="10363200" cy="700831"/>
          </a:xfrm>
        </p:spPr>
        <p:txBody>
          <a:bodyPr>
            <a:normAutofit fontScale="90000"/>
          </a:bodyPr>
          <a:lstStyle/>
          <a:p>
            <a:r>
              <a:rPr lang="es-ES" sz="2200" b="1" dirty="0" smtClean="0"/>
              <a:t/>
            </a:r>
            <a:br>
              <a:rPr lang="es-ES" sz="2200" b="1" dirty="0" smtClean="0"/>
            </a:br>
            <a:r>
              <a:rPr lang="es-ES" sz="2200" b="1" dirty="0" smtClean="0"/>
              <a:t/>
            </a:r>
            <a:br>
              <a:rPr lang="es-ES" sz="2200" b="1" dirty="0" smtClean="0"/>
            </a:br>
            <a:r>
              <a:rPr lang="es-ES" sz="2200" b="1" dirty="0"/>
              <a:t/>
            </a:r>
            <a:br>
              <a:rPr lang="es-ES" sz="2200" b="1" dirty="0"/>
            </a:br>
            <a:r>
              <a:rPr lang="es-ES" sz="2200" b="1" dirty="0" smtClean="0">
                <a:solidFill>
                  <a:schemeClr val="accent3">
                    <a:lumMod val="50000"/>
                  </a:schemeClr>
                </a:solidFill>
              </a:rPr>
              <a:t>4.2 </a:t>
            </a:r>
            <a:r>
              <a:rPr lang="es-CO" sz="2000" b="1" dirty="0" smtClean="0">
                <a:solidFill>
                  <a:schemeClr val="accent3">
                    <a:lumMod val="50000"/>
                  </a:schemeClr>
                </a:solidFill>
              </a:rPr>
              <a:t>Meta </a:t>
            </a:r>
            <a:r>
              <a:rPr lang="es-CO" sz="2000" b="1" dirty="0">
                <a:solidFill>
                  <a:schemeClr val="accent3">
                    <a:lumMod val="50000"/>
                  </a:schemeClr>
                </a:solidFill>
              </a:rPr>
              <a:t>de </a:t>
            </a:r>
            <a:r>
              <a:rPr lang="es-CO" sz="2000" b="1" dirty="0" smtClean="0">
                <a:solidFill>
                  <a:schemeClr val="accent3">
                    <a:lumMod val="50000"/>
                  </a:schemeClr>
                </a:solidFill>
              </a:rPr>
              <a:t>Producto</a:t>
            </a:r>
            <a:br>
              <a:rPr lang="es-CO" sz="2000" b="1" dirty="0" smtClean="0">
                <a:solidFill>
                  <a:schemeClr val="accent3">
                    <a:lumMod val="50000"/>
                  </a:schemeClr>
                </a:solidFill>
              </a:rPr>
            </a:br>
            <a:r>
              <a:rPr lang="es-CO" sz="2000" dirty="0" smtClean="0">
                <a:solidFill>
                  <a:schemeClr val="accent3">
                    <a:lumMod val="50000"/>
                  </a:schemeClr>
                </a:solidFill>
              </a:rPr>
              <a:t>Aumentar </a:t>
            </a:r>
            <a:r>
              <a:rPr lang="es-CO" sz="2000" dirty="0">
                <a:solidFill>
                  <a:schemeClr val="accent3">
                    <a:lumMod val="50000"/>
                  </a:schemeClr>
                </a:solidFill>
              </a:rPr>
              <a:t>la cobertura de formación en programas de segunda </a:t>
            </a:r>
            <a:r>
              <a:rPr lang="es-CO" sz="2000" dirty="0" smtClean="0">
                <a:solidFill>
                  <a:schemeClr val="accent3">
                    <a:lumMod val="50000"/>
                  </a:schemeClr>
                </a:solidFill>
              </a:rPr>
              <a:t>lengua  </a:t>
            </a:r>
            <a:r>
              <a:rPr lang="es-CO" sz="22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1.009 PERSONAS</a:t>
            </a:r>
            <a:r>
              <a:rPr lang="es-CO" sz="2800" dirty="0"/>
              <a:t/>
            </a:r>
            <a:br>
              <a:rPr lang="es-CO" sz="2800" dirty="0"/>
            </a:br>
            <a:r>
              <a:rPr lang="es-CO" dirty="0"/>
              <a:t/>
            </a:r>
            <a:br>
              <a:rPr lang="es-CO" dirty="0"/>
            </a:br>
            <a:endParaRPr lang="es-CO" dirty="0"/>
          </a:p>
        </p:txBody>
      </p:sp>
      <p:sp>
        <p:nvSpPr>
          <p:cNvPr id="7" name="Subtítulo 6"/>
          <p:cNvSpPr>
            <a:spLocks noGrp="1"/>
          </p:cNvSpPr>
          <p:nvPr>
            <p:ph type="subTitle" idx="1"/>
          </p:nvPr>
        </p:nvSpPr>
        <p:spPr>
          <a:xfrm>
            <a:off x="509798" y="1355433"/>
            <a:ext cx="10256106" cy="4197178"/>
          </a:xfrm>
        </p:spPr>
        <p:txBody>
          <a:bodyPr/>
          <a:lstStyle/>
          <a:p>
            <a:pPr algn="l"/>
            <a:endParaRPr lang="es-CO" sz="1600" dirty="0" smtClean="0"/>
          </a:p>
          <a:p>
            <a:pPr algn="l"/>
            <a:endParaRPr lang="es-CO" sz="1600" dirty="0" smtClean="0"/>
          </a:p>
          <a:p>
            <a:pPr algn="l"/>
            <a:endParaRPr lang="es-CO" sz="1600" dirty="0"/>
          </a:p>
          <a:p>
            <a:pPr algn="l"/>
            <a:endParaRPr lang="es-CO" sz="1600" dirty="0" smtClean="0"/>
          </a:p>
          <a:p>
            <a:pPr algn="l"/>
            <a:endParaRPr lang="es-CO" sz="1600" dirty="0" smtClean="0"/>
          </a:p>
          <a:p>
            <a:pPr algn="l"/>
            <a:endParaRPr lang="es-CO" sz="1800" dirty="0" smtClean="0"/>
          </a:p>
          <a:p>
            <a:endParaRPr lang="es-CO" dirty="0" smtClean="0"/>
          </a:p>
          <a:p>
            <a:endParaRPr lang="es-CO" dirty="0"/>
          </a:p>
        </p:txBody>
      </p:sp>
      <p:graphicFrame>
        <p:nvGraphicFramePr>
          <p:cNvPr id="4" name="Tab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74797212"/>
              </p:ext>
            </p:extLst>
          </p:nvPr>
        </p:nvGraphicFramePr>
        <p:xfrm>
          <a:off x="5773002" y="4389342"/>
          <a:ext cx="6198165" cy="10740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77043"/>
                <a:gridCol w="3521122"/>
              </a:tblGrid>
              <a:tr h="537010">
                <a:tc gridSpan="2">
                  <a:txBody>
                    <a:bodyPr/>
                    <a:lstStyle/>
                    <a:p>
                      <a:pPr algn="l"/>
                      <a:r>
                        <a:rPr lang="es-CO" dirty="0" smtClean="0"/>
                        <a:t>INVERSIÓN</a:t>
                      </a:r>
                      <a:endParaRPr lang="es-CO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 dirty="0"/>
                    </a:p>
                  </a:txBody>
                  <a:tcPr/>
                </a:tc>
              </a:tr>
              <a:tr h="537010">
                <a:tc>
                  <a:txBody>
                    <a:bodyPr/>
                    <a:lstStyle/>
                    <a:p>
                      <a:r>
                        <a:rPr lang="es-CO" dirty="0" smtClean="0"/>
                        <a:t>RECURSOS PROPIOS</a:t>
                      </a:r>
                      <a:endParaRPr lang="es-CO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O" sz="2400" b="1" dirty="0" smtClean="0">
                          <a:solidFill>
                            <a:srgbClr val="FF0000"/>
                          </a:solidFill>
                        </a:rPr>
                        <a:t>$ 985,560,000</a:t>
                      </a:r>
                      <a:endParaRPr lang="es-CO" sz="24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12474" y="1163863"/>
            <a:ext cx="5840880" cy="3136229"/>
          </a:xfrm>
          <a:prstGeom prst="rect">
            <a:avLst/>
          </a:prstGeom>
        </p:spPr>
      </p:pic>
      <p:graphicFrame>
        <p:nvGraphicFramePr>
          <p:cNvPr id="11" name="Tabla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89198529"/>
              </p:ext>
            </p:extLst>
          </p:nvPr>
        </p:nvGraphicFramePr>
        <p:xfrm>
          <a:off x="1174072" y="1355433"/>
          <a:ext cx="4855845" cy="173050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887220"/>
                <a:gridCol w="1530350"/>
                <a:gridCol w="1438275"/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800" dirty="0">
                          <a:effectLst/>
                        </a:rPr>
                        <a:t>CURSOS PARA</a:t>
                      </a:r>
                      <a:endParaRPr lang="es-CO" sz="1100" dirty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800" dirty="0">
                          <a:effectLst/>
                        </a:rPr>
                        <a:t>COMUNIDAD</a:t>
                      </a:r>
                      <a:endParaRPr lang="es-CO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800">
                          <a:effectLst/>
                        </a:rPr>
                        <a:t>N° DE CURSOS</a:t>
                      </a:r>
                      <a:endParaRPr lang="es-CO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800">
                          <a:effectLst/>
                        </a:rPr>
                        <a:t>TOTAL PERSONAS ATENDIDAS</a:t>
                      </a:r>
                      <a:endParaRPr lang="es-CO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800">
                          <a:effectLst/>
                        </a:rPr>
                        <a:t>SEDE </a:t>
                      </a:r>
                      <a:endParaRPr lang="es-CO" sz="110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800">
                          <a:effectLst/>
                        </a:rPr>
                        <a:t>I.E.D TECNICO COMERCIAL</a:t>
                      </a:r>
                      <a:endParaRPr lang="es-CO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800">
                          <a:effectLst/>
                        </a:rPr>
                        <a:t>48</a:t>
                      </a:r>
                      <a:endParaRPr lang="es-CO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3600" dirty="0" smtClean="0">
                          <a:effectLst/>
                        </a:rPr>
                        <a:t>555</a:t>
                      </a:r>
                      <a:endParaRPr lang="es-CO" sz="3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graphicFrame>
        <p:nvGraphicFramePr>
          <p:cNvPr id="12" name="Tabla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48325149"/>
              </p:ext>
            </p:extLst>
          </p:nvPr>
        </p:nvGraphicFramePr>
        <p:xfrm>
          <a:off x="873974" y="3749950"/>
          <a:ext cx="4857750" cy="202399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27175"/>
                <a:gridCol w="1530350"/>
                <a:gridCol w="1800225"/>
              </a:tblGrid>
              <a:tr h="53962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800" dirty="0">
                          <a:effectLst/>
                        </a:rPr>
                        <a:t>CURSOS PARA</a:t>
                      </a:r>
                      <a:endParaRPr lang="es-CO" sz="1100" dirty="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800" dirty="0">
                          <a:effectLst/>
                        </a:rPr>
                        <a:t>NIÑOS</a:t>
                      </a:r>
                      <a:endParaRPr lang="es-CO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800" dirty="0">
                          <a:effectLst/>
                        </a:rPr>
                        <a:t>N° DE CURSOS</a:t>
                      </a:r>
                      <a:endParaRPr lang="es-CO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800">
                          <a:effectLst/>
                        </a:rPr>
                        <a:t>TOTAL PERSONAS ATENDIDAS</a:t>
                      </a:r>
                      <a:endParaRPr lang="es-CO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800">
                          <a:effectLst/>
                        </a:rPr>
                        <a:t>SEDE </a:t>
                      </a:r>
                      <a:endParaRPr lang="es-CO" sz="110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800">
                          <a:effectLst/>
                        </a:rPr>
                        <a:t>I.E.D TECNICO COMERCIAL</a:t>
                      </a:r>
                      <a:endParaRPr lang="es-CO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800">
                          <a:effectLst/>
                        </a:rPr>
                        <a:t>3</a:t>
                      </a:r>
                      <a:endParaRPr lang="es-CO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3200" dirty="0">
                          <a:effectLst/>
                        </a:rPr>
                        <a:t>64</a:t>
                      </a:r>
                      <a:endParaRPr lang="es-CO" sz="3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13" name="Rectángulo 12"/>
          <p:cNvSpPr/>
          <p:nvPr/>
        </p:nvSpPr>
        <p:spPr>
          <a:xfrm>
            <a:off x="2036683" y="3201763"/>
            <a:ext cx="15520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b="1" u="sng" dirty="0"/>
              <a:t>RESULTADOS</a:t>
            </a:r>
          </a:p>
        </p:txBody>
      </p:sp>
    </p:spTree>
    <p:extLst>
      <p:ext uri="{BB962C8B-B14F-4D97-AF65-F5344CB8AC3E}">
        <p14:creationId xmlns:p14="http://schemas.microsoft.com/office/powerpoint/2010/main" val="2917707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930874" y="281808"/>
            <a:ext cx="10363200" cy="1151208"/>
          </a:xfrm>
        </p:spPr>
        <p:txBody>
          <a:bodyPr>
            <a:normAutofit fontScale="90000"/>
          </a:bodyPr>
          <a:lstStyle/>
          <a:p>
            <a:r>
              <a:rPr lang="es-ES" sz="2200" b="1" dirty="0" smtClean="0"/>
              <a:t/>
            </a:r>
            <a:br>
              <a:rPr lang="es-ES" sz="2200" b="1" dirty="0" smtClean="0"/>
            </a:br>
            <a:r>
              <a:rPr lang="es-ES" sz="2200" b="1" dirty="0"/>
              <a:t/>
            </a:r>
            <a:br>
              <a:rPr lang="es-ES" sz="2200" b="1" dirty="0"/>
            </a:br>
            <a:r>
              <a:rPr lang="es-ES" sz="2700" b="1" dirty="0" smtClean="0">
                <a:solidFill>
                  <a:srgbClr val="FF0000"/>
                </a:solidFill>
              </a:rPr>
              <a:t>META </a:t>
            </a:r>
            <a:r>
              <a:rPr lang="es-ES" sz="2700" b="1" dirty="0">
                <a:solidFill>
                  <a:srgbClr val="FF0000"/>
                </a:solidFill>
              </a:rPr>
              <a:t>DE </a:t>
            </a:r>
            <a:r>
              <a:rPr lang="es-ES" sz="2700" b="1" dirty="0" smtClean="0">
                <a:solidFill>
                  <a:srgbClr val="FF0000"/>
                </a:solidFill>
              </a:rPr>
              <a:t>RESULTADO</a:t>
            </a:r>
            <a:r>
              <a:rPr lang="es-ES" sz="2700" b="1" dirty="0">
                <a:solidFill>
                  <a:srgbClr val="FF0000"/>
                </a:solidFill>
              </a:rPr>
              <a:t> </a:t>
            </a:r>
            <a:r>
              <a:rPr lang="es-ES" sz="2700" b="1" dirty="0" smtClean="0">
                <a:solidFill>
                  <a:srgbClr val="FF0000"/>
                </a:solidFill>
              </a:rPr>
              <a:t>5</a:t>
            </a:r>
            <a:br>
              <a:rPr lang="es-ES" sz="2700" b="1" dirty="0" smtClean="0">
                <a:solidFill>
                  <a:srgbClr val="FF0000"/>
                </a:solidFill>
              </a:rPr>
            </a:br>
            <a:r>
              <a:rPr lang="es-ES" sz="2200" b="1" dirty="0" smtClean="0">
                <a:solidFill>
                  <a:srgbClr val="FF0000"/>
                </a:solidFill>
              </a:rPr>
              <a:t>Desarrollar una estrategia para fomentar el acceso de la población a la educación técnica, tecnológica y profesional.</a:t>
            </a:r>
            <a:r>
              <a:rPr lang="es-CO" dirty="0"/>
              <a:t/>
            </a:r>
            <a:br>
              <a:rPr lang="es-CO" dirty="0"/>
            </a:br>
            <a:endParaRPr lang="es-CO" dirty="0"/>
          </a:p>
        </p:txBody>
      </p:sp>
      <p:sp>
        <p:nvSpPr>
          <p:cNvPr id="7" name="Subtítulo 6"/>
          <p:cNvSpPr>
            <a:spLocks noGrp="1"/>
          </p:cNvSpPr>
          <p:nvPr>
            <p:ph type="subTitle" idx="1"/>
          </p:nvPr>
        </p:nvSpPr>
        <p:spPr>
          <a:xfrm>
            <a:off x="1037968" y="1433016"/>
            <a:ext cx="10256106" cy="3919181"/>
          </a:xfrm>
        </p:spPr>
        <p:txBody>
          <a:bodyPr/>
          <a:lstStyle/>
          <a:p>
            <a:r>
              <a:rPr lang="es-CO" sz="1800" b="1" dirty="0" smtClean="0">
                <a:solidFill>
                  <a:schemeClr val="accent3">
                    <a:lumMod val="50000"/>
                  </a:schemeClr>
                </a:solidFill>
              </a:rPr>
              <a:t>Meta de Producto</a:t>
            </a:r>
          </a:p>
          <a:p>
            <a:r>
              <a:rPr lang="es-CO" sz="1800" dirty="0" smtClean="0">
                <a:solidFill>
                  <a:schemeClr val="accent3">
                    <a:lumMod val="50000"/>
                  </a:schemeClr>
                </a:solidFill>
              </a:rPr>
              <a:t>Realizar un proyecto de acuerdo para la modificación y restructuración del fondo Educativo Municipal</a:t>
            </a:r>
          </a:p>
          <a:p>
            <a:pPr algn="l"/>
            <a:r>
              <a:rPr lang="es-CO" sz="1800" b="1" dirty="0" smtClean="0">
                <a:solidFill>
                  <a:schemeClr val="tx1"/>
                </a:solidFill>
              </a:rPr>
              <a:t>ACCIONES DESARROLLADAS</a:t>
            </a:r>
          </a:p>
          <a:p>
            <a:pPr algn="l"/>
            <a:r>
              <a:rPr lang="es-CO" sz="1800" dirty="0" smtClean="0">
                <a:solidFill>
                  <a:schemeClr val="tx1"/>
                </a:solidFill>
              </a:rPr>
              <a:t>Acuerdo Municipal 12  Septiembre de 2016: Modifica el FOEST</a:t>
            </a:r>
          </a:p>
          <a:p>
            <a:pPr algn="l"/>
            <a:r>
              <a:rPr lang="es-CO" sz="1800" dirty="0" smtClean="0">
                <a:solidFill>
                  <a:schemeClr val="tx1"/>
                </a:solidFill>
              </a:rPr>
              <a:t>Acuerdo  Municipal 19 De Noviembre de 2016.</a:t>
            </a:r>
          </a:p>
          <a:p>
            <a:pPr algn="l"/>
            <a:endParaRPr lang="es-CO" sz="1800" dirty="0" smtClean="0"/>
          </a:p>
          <a:p>
            <a:pPr algn="l"/>
            <a:r>
              <a:rPr lang="es-CO" sz="1800" dirty="0" smtClean="0">
                <a:solidFill>
                  <a:schemeClr val="tx1"/>
                </a:solidFill>
              </a:rPr>
              <a:t>Socialización  </a:t>
            </a:r>
            <a:r>
              <a:rPr lang="es-CO" sz="1800" dirty="0">
                <a:solidFill>
                  <a:schemeClr val="tx1"/>
                </a:solidFill>
              </a:rPr>
              <a:t>del </a:t>
            </a:r>
            <a:r>
              <a:rPr lang="es-CO" sz="1800" dirty="0" smtClean="0">
                <a:solidFill>
                  <a:schemeClr val="tx1"/>
                </a:solidFill>
              </a:rPr>
              <a:t>FOEST  con la </a:t>
            </a:r>
            <a:r>
              <a:rPr lang="es-CO" sz="1800" dirty="0">
                <a:solidFill>
                  <a:schemeClr val="tx1"/>
                </a:solidFill>
              </a:rPr>
              <a:t>participación </a:t>
            </a:r>
            <a:endParaRPr lang="es-CO" sz="1800" dirty="0" smtClean="0">
              <a:solidFill>
                <a:schemeClr val="tx1"/>
              </a:solidFill>
            </a:endParaRPr>
          </a:p>
          <a:p>
            <a:pPr algn="l"/>
            <a:r>
              <a:rPr lang="es-CO" sz="1800" dirty="0" smtClean="0">
                <a:solidFill>
                  <a:schemeClr val="tx1"/>
                </a:solidFill>
              </a:rPr>
              <a:t>de  </a:t>
            </a:r>
            <a:r>
              <a:rPr lang="es-CO" sz="1800" dirty="0">
                <a:solidFill>
                  <a:schemeClr val="tx1"/>
                </a:solidFill>
              </a:rPr>
              <a:t>434 personas </a:t>
            </a:r>
          </a:p>
          <a:p>
            <a:pPr algn="l"/>
            <a:endParaRPr lang="es-CO" sz="1800" dirty="0" smtClean="0">
              <a:solidFill>
                <a:schemeClr val="tx1"/>
              </a:solidFill>
            </a:endParaRPr>
          </a:p>
          <a:p>
            <a:pPr algn="l"/>
            <a:endParaRPr lang="es-CO" sz="1600" dirty="0" smtClean="0"/>
          </a:p>
          <a:p>
            <a:pPr algn="l"/>
            <a:endParaRPr lang="es-CO" sz="1800" dirty="0" smtClean="0"/>
          </a:p>
          <a:p>
            <a:endParaRPr lang="es-CO" dirty="0" smtClean="0"/>
          </a:p>
          <a:p>
            <a:endParaRPr lang="es-CO" dirty="0"/>
          </a:p>
        </p:txBody>
      </p:sp>
      <p:pic>
        <p:nvPicPr>
          <p:cNvPr id="4" name="Imagen 3" descr="C:\Users\EQUIPO\Pictures\CDE TIC\informe 3 (73)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8097" y="3029803"/>
            <a:ext cx="4865978" cy="271590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88579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930874" y="295456"/>
            <a:ext cx="10363200" cy="1178012"/>
          </a:xfrm>
        </p:spPr>
        <p:txBody>
          <a:bodyPr>
            <a:normAutofit fontScale="90000"/>
          </a:bodyPr>
          <a:lstStyle/>
          <a:p>
            <a:r>
              <a:rPr lang="es-ES" sz="2200" b="1" dirty="0" smtClean="0"/>
              <a:t/>
            </a:r>
            <a:br>
              <a:rPr lang="es-ES" sz="2200" b="1" dirty="0" smtClean="0"/>
            </a:br>
            <a:r>
              <a:rPr lang="es-ES" sz="2200" b="1" dirty="0" smtClean="0"/>
              <a:t/>
            </a:r>
            <a:br>
              <a:rPr lang="es-ES" sz="2200" b="1" dirty="0" smtClean="0"/>
            </a:br>
            <a:r>
              <a:rPr lang="es-CO" sz="2000" b="1" dirty="0" smtClean="0">
                <a:solidFill>
                  <a:schemeClr val="accent3">
                    <a:lumMod val="50000"/>
                  </a:schemeClr>
                </a:solidFill>
              </a:rPr>
              <a:t>Meta de </a:t>
            </a:r>
            <a:r>
              <a:rPr lang="es-CO" sz="2000" b="1" dirty="0">
                <a:solidFill>
                  <a:schemeClr val="accent3">
                    <a:lumMod val="50000"/>
                  </a:schemeClr>
                </a:solidFill>
              </a:rPr>
              <a:t>Producto</a:t>
            </a:r>
            <a:br>
              <a:rPr lang="es-CO" sz="2000" b="1" dirty="0">
                <a:solidFill>
                  <a:schemeClr val="accent3">
                    <a:lumMod val="50000"/>
                  </a:schemeClr>
                </a:solidFill>
              </a:rPr>
            </a:br>
            <a:r>
              <a:rPr lang="es-CO" sz="2000" dirty="0">
                <a:solidFill>
                  <a:schemeClr val="accent3">
                    <a:lumMod val="50000"/>
                  </a:schemeClr>
                </a:solidFill>
              </a:rPr>
              <a:t>Realizar acciones administrativas para promover el acceso a la educación técnica, tecnológica y profesional para egresados del Municipio</a:t>
            </a:r>
            <a:r>
              <a:rPr lang="es-CO" sz="2800" dirty="0"/>
              <a:t/>
            </a:r>
            <a:br>
              <a:rPr lang="es-CO" sz="2800" dirty="0"/>
            </a:br>
            <a:endParaRPr lang="es-CO" dirty="0"/>
          </a:p>
        </p:txBody>
      </p:sp>
      <p:sp>
        <p:nvSpPr>
          <p:cNvPr id="7" name="Subtítulo 6"/>
          <p:cNvSpPr>
            <a:spLocks noGrp="1"/>
          </p:cNvSpPr>
          <p:nvPr>
            <p:ph type="subTitle" idx="1"/>
          </p:nvPr>
        </p:nvSpPr>
        <p:spPr>
          <a:xfrm>
            <a:off x="1037968" y="1664043"/>
            <a:ext cx="10256106" cy="3974757"/>
          </a:xfrm>
        </p:spPr>
        <p:txBody>
          <a:bodyPr/>
          <a:lstStyle/>
          <a:p>
            <a:pPr algn="l"/>
            <a:r>
              <a:rPr lang="es-CO" sz="1800" b="1" dirty="0" smtClean="0">
                <a:solidFill>
                  <a:schemeClr val="tx1"/>
                </a:solidFill>
              </a:rPr>
              <a:t>ACCIONES DESARROLLADAS</a:t>
            </a:r>
          </a:p>
          <a:p>
            <a:pPr algn="l"/>
            <a:r>
              <a:rPr lang="es-CO" sz="1800" dirty="0" smtClean="0">
                <a:solidFill>
                  <a:schemeClr val="tx1"/>
                </a:solidFill>
              </a:rPr>
              <a:t>Asignación de incentivos, apoyos, subsidios y auxilios educativos</a:t>
            </a:r>
          </a:p>
          <a:p>
            <a:pPr algn="l"/>
            <a:endParaRPr lang="es-CO" sz="1800" dirty="0" smtClean="0">
              <a:solidFill>
                <a:schemeClr val="tx1"/>
              </a:solidFill>
            </a:endParaRPr>
          </a:p>
          <a:p>
            <a:pPr algn="l"/>
            <a:endParaRPr lang="es-CO" sz="1800" b="1" dirty="0">
              <a:solidFill>
                <a:schemeClr val="tx1"/>
              </a:solidFill>
            </a:endParaRPr>
          </a:p>
          <a:p>
            <a:pPr algn="l"/>
            <a:endParaRPr lang="es-CO" sz="1800" b="1" dirty="0" smtClean="0">
              <a:solidFill>
                <a:schemeClr val="tx1"/>
              </a:solidFill>
            </a:endParaRPr>
          </a:p>
          <a:p>
            <a:pPr algn="l"/>
            <a:endParaRPr lang="es-CO" sz="1800" dirty="0" smtClean="0"/>
          </a:p>
          <a:p>
            <a:endParaRPr lang="es-CO" dirty="0" smtClean="0"/>
          </a:p>
          <a:p>
            <a:endParaRPr lang="es-CO" dirty="0"/>
          </a:p>
        </p:txBody>
      </p:sp>
      <p:graphicFrame>
        <p:nvGraphicFramePr>
          <p:cNvPr id="3" name="Tab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7227993"/>
              </p:ext>
            </p:extLst>
          </p:nvPr>
        </p:nvGraphicFramePr>
        <p:xfrm>
          <a:off x="1842446" y="2409343"/>
          <a:ext cx="7478975" cy="309803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590427"/>
                <a:gridCol w="2335962"/>
                <a:gridCol w="2552586"/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800">
                          <a:effectLst/>
                        </a:rPr>
                        <a:t>TIPO DE AUXILIO</a:t>
                      </a:r>
                      <a:endParaRPr lang="es-CO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800">
                          <a:effectLst/>
                        </a:rPr>
                        <a:t>APROBACIONES</a:t>
                      </a:r>
                      <a:endParaRPr lang="es-CO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800">
                          <a:effectLst/>
                        </a:rPr>
                        <a:t>INVERSIÓN</a:t>
                      </a:r>
                      <a:endParaRPr lang="es-CO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800">
                          <a:effectLst/>
                        </a:rPr>
                        <a:t>Excelencia Académica</a:t>
                      </a:r>
                      <a:endParaRPr lang="es-CO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800">
                          <a:effectLst/>
                        </a:rPr>
                        <a:t>    3</a:t>
                      </a:r>
                      <a:endParaRPr lang="es-CO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800">
                          <a:effectLst/>
                        </a:rPr>
                        <a:t>$12.142.448</a:t>
                      </a:r>
                      <a:endParaRPr lang="es-CO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800">
                          <a:effectLst/>
                        </a:rPr>
                        <a:t>Línea 2</a:t>
                      </a:r>
                      <a:endParaRPr lang="es-CO" sz="110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800">
                          <a:effectLst/>
                        </a:rPr>
                        <a:t>Pacto entre Tres</a:t>
                      </a:r>
                      <a:endParaRPr lang="es-CO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800">
                          <a:effectLst/>
                        </a:rPr>
                        <a:t>  19</a:t>
                      </a:r>
                      <a:endParaRPr lang="es-CO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800">
                          <a:effectLst/>
                        </a:rPr>
                        <a:t>$15.204.080</a:t>
                      </a:r>
                      <a:endParaRPr lang="es-CO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800">
                          <a:effectLst/>
                        </a:rPr>
                        <a:t>Línea 4</a:t>
                      </a:r>
                      <a:endParaRPr lang="es-CO" sz="1100"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800">
                          <a:effectLst/>
                        </a:rPr>
                        <a:t>Pacto Especial</a:t>
                      </a:r>
                      <a:endParaRPr lang="es-CO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800">
                          <a:effectLst/>
                        </a:rPr>
                        <a:t>122</a:t>
                      </a:r>
                      <a:endParaRPr lang="es-CO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800">
                          <a:effectLst/>
                        </a:rPr>
                        <a:t>$150.240.451</a:t>
                      </a:r>
                      <a:endParaRPr lang="es-CO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800">
                          <a:effectLst/>
                        </a:rPr>
                        <a:t>Movilidad Internacional</a:t>
                      </a:r>
                      <a:endParaRPr lang="es-CO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800">
                          <a:effectLst/>
                        </a:rPr>
                        <a:t>   1</a:t>
                      </a:r>
                      <a:endParaRPr lang="es-CO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800">
                          <a:effectLst/>
                        </a:rPr>
                        <a:t>$3.236.234</a:t>
                      </a:r>
                      <a:endParaRPr lang="es-CO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1800">
                          <a:effectLst/>
                        </a:rPr>
                        <a:t>TOTAL</a:t>
                      </a:r>
                      <a:endParaRPr lang="es-CO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2800">
                          <a:effectLst/>
                        </a:rPr>
                        <a:t>14 5</a:t>
                      </a:r>
                      <a:endParaRPr lang="es-CO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s-CO" sz="2800" dirty="0">
                          <a:effectLst/>
                        </a:rPr>
                        <a:t>$180.823.213 </a:t>
                      </a:r>
                      <a:endParaRPr lang="es-CO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5596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ubtítulo 6"/>
          <p:cNvSpPr>
            <a:spLocks noGrp="1"/>
          </p:cNvSpPr>
          <p:nvPr>
            <p:ph type="subTitle" idx="1"/>
          </p:nvPr>
        </p:nvSpPr>
        <p:spPr>
          <a:xfrm>
            <a:off x="1227438" y="1804089"/>
            <a:ext cx="10256106" cy="3974757"/>
          </a:xfrm>
        </p:spPr>
        <p:txBody>
          <a:bodyPr/>
          <a:lstStyle/>
          <a:p>
            <a:endParaRPr lang="es-CO" sz="1800" dirty="0" smtClean="0"/>
          </a:p>
          <a:p>
            <a:endParaRPr lang="es-CO" sz="1800" dirty="0"/>
          </a:p>
          <a:p>
            <a:endParaRPr lang="es-CO" sz="1800" dirty="0" smtClean="0"/>
          </a:p>
          <a:p>
            <a:endParaRPr lang="es-CO" sz="1800" dirty="0"/>
          </a:p>
          <a:p>
            <a:r>
              <a:rPr lang="es-CO" sz="7200" dirty="0" smtClean="0">
                <a:solidFill>
                  <a:schemeClr val="accent3">
                    <a:lumMod val="50000"/>
                  </a:schemeClr>
                </a:solidFill>
              </a:rPr>
              <a:t>GRACIAS</a:t>
            </a:r>
          </a:p>
          <a:p>
            <a:endParaRPr lang="es-CO" dirty="0"/>
          </a:p>
        </p:txBody>
      </p:sp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189470" y="-82378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CO"/>
          </a:p>
        </p:txBody>
      </p:sp>
      <p:sp>
        <p:nvSpPr>
          <p:cNvPr id="10" name="Rectangle 7"/>
          <p:cNvSpPr>
            <a:spLocks noChangeArrowheads="1"/>
          </p:cNvSpPr>
          <p:nvPr/>
        </p:nvSpPr>
        <p:spPr bwMode="auto">
          <a:xfrm>
            <a:off x="189470" y="148924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CO"/>
          </a:p>
        </p:txBody>
      </p:sp>
      <p:sp>
        <p:nvSpPr>
          <p:cNvPr id="11" name="Rectangle 9"/>
          <p:cNvSpPr>
            <a:spLocks noChangeArrowheads="1"/>
          </p:cNvSpPr>
          <p:nvPr/>
        </p:nvSpPr>
        <p:spPr bwMode="auto">
          <a:xfrm>
            <a:off x="0" y="222424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CO"/>
          </a:p>
        </p:txBody>
      </p:sp>
      <p:sp>
        <p:nvSpPr>
          <p:cNvPr id="12" name="Rectangle 10"/>
          <p:cNvSpPr>
            <a:spLocks noChangeArrowheads="1"/>
          </p:cNvSpPr>
          <p:nvPr/>
        </p:nvSpPr>
        <p:spPr bwMode="auto">
          <a:xfrm>
            <a:off x="0" y="1641649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334083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Fecha xmlns="a8a3685a-eeb7-4cf4-aee6-a49a1bd38b98" xsi:nil="true"/>
    <Descrpci_x00f3_n xmlns="a8a3685a-eeb7-4cf4-aee6-a49a1bd38b98" xsi:nil="true"/>
    <Clasificaci_x00f3_n xmlns="a8a3685a-eeb7-4cf4-aee6-a49a1bd38b98">Informes a la Ciudadanía</Clasificaci_x00f3_n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D28C194CC67FF34BAA1B2490A7FF9DF3" ma:contentTypeVersion="3" ma:contentTypeDescription="Crear nuevo documento." ma:contentTypeScope="" ma:versionID="e1f65330f89ae5643b06903b396260ee">
  <xsd:schema xmlns:xsd="http://www.w3.org/2001/XMLSchema" xmlns:xs="http://www.w3.org/2001/XMLSchema" xmlns:p="http://schemas.microsoft.com/office/2006/metadata/properties" xmlns:ns2="a8a3685a-eeb7-4cf4-aee6-a49a1bd38b98" targetNamespace="http://schemas.microsoft.com/office/2006/metadata/properties" ma:root="true" ma:fieldsID="274808a7948cb534f78a71faa9fe5799" ns2:_="">
    <xsd:import namespace="a8a3685a-eeb7-4cf4-aee6-a49a1bd38b98"/>
    <xsd:element name="properties">
      <xsd:complexType>
        <xsd:sequence>
          <xsd:element name="documentManagement">
            <xsd:complexType>
              <xsd:all>
                <xsd:element ref="ns2:Descrpci_x00f3_n" minOccurs="0"/>
                <xsd:element ref="ns2:Clasificaci_x00f3_n" minOccurs="0"/>
                <xsd:element ref="ns2:Fech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8a3685a-eeb7-4cf4-aee6-a49a1bd38b98" elementFormDefault="qualified">
    <xsd:import namespace="http://schemas.microsoft.com/office/2006/documentManagement/types"/>
    <xsd:import namespace="http://schemas.microsoft.com/office/infopath/2007/PartnerControls"/>
    <xsd:element name="Descrpci_x00f3_n" ma:index="8" nillable="true" ma:displayName="Descripción" ma:internalName="Descrpci_x00f3_n">
      <xsd:simpleType>
        <xsd:restriction base="dms:Note">
          <xsd:maxLength value="255"/>
        </xsd:restriction>
      </xsd:simpleType>
    </xsd:element>
    <xsd:element name="Clasificaci_x00f3_n" ma:index="9" nillable="true" ma:displayName="Clasificación" ma:format="Dropdown" ma:internalName="Clasificaci_x00f3_n">
      <xsd:simpleType>
        <xsd:restriction base="dms:Choice">
          <xsd:enumeration value="Informes a la Ciudadanía"/>
          <xsd:enumeration value="Informes al Concejo"/>
          <xsd:enumeration value="Informes a Órganos de Control"/>
          <xsd:enumeration value="Informes de Gestión Gobierno en Línea"/>
          <xsd:enumeration value="Cumpliendo Metas"/>
          <xsd:enumeration value="Rendición de Cuentas"/>
        </xsd:restriction>
      </xsd:simpleType>
    </xsd:element>
    <xsd:element name="Fecha" ma:index="10" nillable="true" ma:displayName="Fecha" ma:internalName="Fecha">
      <xsd:simpleType>
        <xsd:restriction base="dms:Text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e contenido"/>
        <xsd:element ref="dc:title" minOccurs="0" maxOccurs="1" ma:index="4" ma:displayName="Títu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23512DD2-9C82-459B-B740-0758566CA90C}"/>
</file>

<file path=customXml/itemProps2.xml><?xml version="1.0" encoding="utf-8"?>
<ds:datastoreItem xmlns:ds="http://schemas.openxmlformats.org/officeDocument/2006/customXml" ds:itemID="{A7C84872-025F-4992-A7E1-216DD2AA81A2}"/>
</file>

<file path=customXml/itemProps3.xml><?xml version="1.0" encoding="utf-8"?>
<ds:datastoreItem xmlns:ds="http://schemas.openxmlformats.org/officeDocument/2006/customXml" ds:itemID="{35251ACF-5C13-4457-84F7-B949C28EAC0A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465</TotalTime>
  <Words>462</Words>
  <Application>Microsoft Office PowerPoint</Application>
  <PresentationFormat>Panorámica</PresentationFormat>
  <Paragraphs>239</Paragraphs>
  <Slides>15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15</vt:i4>
      </vt:variant>
    </vt:vector>
  </HeadingPairs>
  <TitlesOfParts>
    <vt:vector size="20" baseType="lpstr">
      <vt:lpstr>Arial</vt:lpstr>
      <vt:lpstr>Calibri</vt:lpstr>
      <vt:lpstr>Century Gothic</vt:lpstr>
      <vt:lpstr>Times New Roman</vt:lpstr>
      <vt:lpstr>Tema de Office</vt:lpstr>
      <vt:lpstr> META DE RESULTADO 1  Mejorar los Indicadores de Resultado de las pruebas SABER, en las Instituciones Educativas del Municipio. </vt:lpstr>
      <vt:lpstr>    </vt:lpstr>
      <vt:lpstr>  META DE RESULTADO 2  Disminuir el número de estudiantes por equipo de computo. </vt:lpstr>
      <vt:lpstr> 2.1 Meta de Producto Mantener y fortalecer los ambientes digitales </vt:lpstr>
      <vt:lpstr> 2.1 Meta de Producto Mantener y fortalecer los ambientes digitales. </vt:lpstr>
      <vt:lpstr> 2.1 Meta de Producto Mantener y fortalecer los ambientes digitales. </vt:lpstr>
      <vt:lpstr>  META DE RESULTADO 3 Mantener las tasas de cobertura bruta por niveles. </vt:lpstr>
      <vt:lpstr>  META DE RESULTADO 3 Mantener las tasas de cobertura bruta por niveles. </vt:lpstr>
      <vt:lpstr> META DE RESULTADO 4  Mejorar el perfil ocupacional de la población </vt:lpstr>
      <vt:lpstr> 4.1 Meta de Producto Realizar acciones  para la orientación ocupacional y vocacional para los estudiantes de grado 11 de las Instituciones Educativas Departamentales. </vt:lpstr>
      <vt:lpstr>4.2 Meta de Producto Aumentar la cobertura de formación en programas de segunda lengua. </vt:lpstr>
      <vt:lpstr>   4.2 Meta de Producto Aumentar la cobertura de formación en programas de segunda lengua  1.009 PERSONAS  </vt:lpstr>
      <vt:lpstr>  META DE RESULTADO 5 Desarrollar una estrategia para fomentar el acceso de la población a la educación técnica, tecnológica y profesional. </vt:lpstr>
      <vt:lpstr>  Meta de Producto Realizar acciones administrativas para promover el acceso a la educación técnica, tecnológica y profesional para egresados del Municipio </vt:lpstr>
      <vt:lpstr>Presentación de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RENDICIÓN DE CUENTAS</dc:title>
  <dc:creator>educacuion06</dc:creator>
  <cp:lastModifiedBy>Ana Patricia Rosas Enriquez</cp:lastModifiedBy>
  <cp:revision>62</cp:revision>
  <dcterms:created xsi:type="dcterms:W3CDTF">2016-12-23T18:49:44Z</dcterms:created>
  <dcterms:modified xsi:type="dcterms:W3CDTF">2017-05-08T14:20:25Z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0x010100D28C194CC67FF34BAA1B2490A7FF9DF3</vt:lpwstr>
  </property>
</Properties>
</file>