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6" r:id="rId2"/>
    <p:sldId id="318" r:id="rId3"/>
    <p:sldId id="317" r:id="rId4"/>
    <p:sldId id="320" r:id="rId5"/>
    <p:sldId id="325" r:id="rId6"/>
    <p:sldId id="328" r:id="rId7"/>
    <p:sldId id="329" r:id="rId8"/>
    <p:sldId id="330" r:id="rId9"/>
    <p:sldId id="333" r:id="rId10"/>
    <p:sldId id="338" r:id="rId11"/>
    <p:sldId id="339" r:id="rId12"/>
    <p:sldId id="335" r:id="rId13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23B"/>
    <a:srgbClr val="C3CF51"/>
    <a:srgbClr val="FF66CC"/>
    <a:srgbClr val="00CC00"/>
    <a:srgbClr val="FF9933"/>
    <a:srgbClr val="99FF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9" autoAdjust="0"/>
    <p:restoredTop sz="94629" autoAdjust="0"/>
  </p:normalViewPr>
  <p:slideViewPr>
    <p:cSldViewPr>
      <p:cViewPr varScale="1">
        <p:scale>
          <a:sx n="70" d="100"/>
          <a:sy n="70" d="100"/>
        </p:scale>
        <p:origin x="156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884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873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570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798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056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9238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122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884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783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81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04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673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microsoft.com/office/2007/relationships/hdphoto" Target="../media/hdphoto6.wdp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64307" y="1026603"/>
            <a:ext cx="842493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600" b="1" dirty="0" smtClean="0"/>
              <a:t>SECRETARIA DE GOBIERNO</a:t>
            </a:r>
          </a:p>
          <a:p>
            <a:pPr algn="ctr"/>
            <a:endParaRPr lang="es-CO" sz="2800" b="1" dirty="0" smtClean="0"/>
          </a:p>
          <a:p>
            <a:pPr algn="ctr"/>
            <a:r>
              <a:rPr lang="es-CO" sz="2800" b="1" dirty="0" smtClean="0"/>
              <a:t>EJE DE SEGURIDAD Y JUSTICIA, LA INTEGRACIÓN COMUNITARIA Y LA ADMINISTRACIÓN PUBLICA SON CON LA GENTE Y POR LA GENTE</a:t>
            </a:r>
          </a:p>
          <a:p>
            <a:pPr algn="ctr"/>
            <a:r>
              <a:rPr lang="es-CO" sz="2800" b="1" dirty="0" smtClean="0"/>
              <a:t>OBJETIVO: </a:t>
            </a:r>
            <a:r>
              <a:rPr lang="es-CO" sz="2800" dirty="0" smtClean="0"/>
              <a:t> Dar cumplimiento a la principal promesa del actual gobierno, garantiza una Tocancipá Segura para todos, que permita vivir y convivir en paz y tranquilidad, dentro de un desarrollo institucional que busque aumentar los niveles de eficacia, eficiencia y efectividad en la gestión de la Administración Municipal.</a:t>
            </a:r>
            <a:endParaRPr lang="es-ES" sz="2800" dirty="0"/>
          </a:p>
          <a:p>
            <a:pPr algn="ctr"/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422719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5496" y="798959"/>
            <a:ext cx="5040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/>
              <a:t>COMISARIAS DE FAMILIA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9 talleres con padres de familia, Socialización Decreto Toque de Queda (229 asistentes) 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/>
              <a:t>6 operativos Colegios Públicos y </a:t>
            </a:r>
            <a:r>
              <a:rPr lang="es-CO" dirty="0" smtClean="0"/>
              <a:t>Privados </a:t>
            </a:r>
            <a:r>
              <a:rPr lang="es-CO" dirty="0"/>
              <a:t>del Municipio de </a:t>
            </a:r>
            <a:r>
              <a:rPr lang="es-CO" dirty="0" smtClean="0"/>
              <a:t>Tocancipá en prevención del </a:t>
            </a:r>
            <a:r>
              <a:rPr lang="es-CO" dirty="0"/>
              <a:t>riesgo de consumo o micro tráfico de sustancias psicoactivas</a:t>
            </a:r>
            <a:endParaRPr lang="es-CO" dirty="0" smtClean="0"/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/>
              <a:t>3 Operativos en acompañamiento a la Personería Municipal para identificar </a:t>
            </a:r>
            <a:r>
              <a:rPr lang="es-CO" dirty="0" smtClean="0"/>
              <a:t>menores trabajadores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/>
              <a:t>Convenio con la Asociación Hogar Camino de Esperanza </a:t>
            </a:r>
            <a:r>
              <a:rPr lang="es-CO" dirty="0" smtClean="0"/>
              <a:t>– HOCAES (18 Niños beneficiados)  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5 talleres en jardines infantiles para la formación </a:t>
            </a:r>
            <a:r>
              <a:rPr lang="es-CO" dirty="0"/>
              <a:t>en habilidades sociales, principios y valores </a:t>
            </a:r>
            <a:r>
              <a:rPr lang="es-CO" dirty="0" smtClean="0"/>
              <a:t>para </a:t>
            </a:r>
            <a:r>
              <a:rPr lang="es-CO" dirty="0"/>
              <a:t>fortalecer la dinámica familiar, escolar y social.</a:t>
            </a:r>
            <a:endParaRPr lang="es-ES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11 talleres en hogares infantiles «Familia Núcleo Vital y Seguro» (455 niños)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1005 procesos de Ley con respecto a la protección y atención en NNA y familia</a:t>
            </a:r>
            <a:endParaRPr lang="es-CO" dirty="0"/>
          </a:p>
        </p:txBody>
      </p:sp>
      <p:sp>
        <p:nvSpPr>
          <p:cNvPr id="6" name="CuadroTexto 5"/>
          <p:cNvSpPr txBox="1"/>
          <p:nvPr/>
        </p:nvSpPr>
        <p:spPr>
          <a:xfrm>
            <a:off x="5292080" y="883305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y/o Gestión  </a:t>
            </a:r>
            <a:r>
              <a:rPr lang="es-CO" dirty="0"/>
              <a:t>$</a:t>
            </a:r>
            <a:r>
              <a:rPr lang="es-CO" dirty="0" smtClean="0"/>
              <a:t>110.480.512</a:t>
            </a:r>
            <a:endParaRPr lang="es-CO" dirty="0"/>
          </a:p>
        </p:txBody>
      </p:sp>
      <p:pic>
        <p:nvPicPr>
          <p:cNvPr id="8" name="7 Imagen" descr="C:\Users\gf\AppData\Local\Microsoft\Windows\Temporary Internet Files\Content.Word\IMG-20161223-WA0017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121" y="1628801"/>
            <a:ext cx="2484231" cy="165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C:\Users\gf\Downloads\20160519_15295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121" y="4221088"/>
            <a:ext cx="2556239" cy="158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C:\Users\gf\AppData\Local\Microsoft\Windows\Temporary Internet Files\Content.Word\IMG-20161223-WA0018.jpg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4286"/>
          <a:stretch/>
        </p:blipFill>
        <p:spPr bwMode="auto">
          <a:xfrm>
            <a:off x="6660232" y="2780928"/>
            <a:ext cx="2160240" cy="1440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227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5496" y="870967"/>
            <a:ext cx="496855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/>
              <a:t>INSPECCIONES DE POLICIA</a:t>
            </a:r>
          </a:p>
          <a:p>
            <a:pPr algn="ctr"/>
            <a:endParaRPr lang="es-CO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2883 Procedimientos de atención al ciudadano entre los cuales se resaltan: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40 operativos nocturnos a establecimientos de comercio a fin de verificar el cumplimiento de los requisitos de funcionamiento establecidos en la Ley 232 de 1995, así como verificar cumplimiento del toque de queda.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/>
              <a:t>Socialización de la Ley 1801 de </a:t>
            </a:r>
            <a:r>
              <a:rPr lang="es-CO" dirty="0" smtClean="0"/>
              <a:t>2016 por medio de capacitaciones a 720 personas, donde se </a:t>
            </a:r>
            <a:r>
              <a:rPr lang="es-CO" dirty="0"/>
              <a:t>expone la nueva normatividad del código de policía y </a:t>
            </a:r>
            <a:r>
              <a:rPr lang="es-CO" dirty="0" smtClean="0"/>
              <a:t>convivencia.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dirty="0" smtClean="0"/>
              <a:t>Adelanto de </a:t>
            </a:r>
            <a:r>
              <a:rPr lang="es-CO" dirty="0"/>
              <a:t>procedimientos para la aplicación de las normas referentes </a:t>
            </a:r>
            <a:r>
              <a:rPr lang="es-CO" dirty="0" smtClean="0"/>
              <a:t>a </a:t>
            </a:r>
            <a:r>
              <a:rPr lang="es-CO" dirty="0"/>
              <a:t>la tenencia de perros potencialmente </a:t>
            </a:r>
            <a:r>
              <a:rPr lang="es-CO" dirty="0" smtClean="0"/>
              <a:t>peligrosos.</a:t>
            </a:r>
            <a:endParaRPr lang="es-CO" dirty="0"/>
          </a:p>
          <a:p>
            <a:pPr marL="285750" indent="-285750" algn="just">
              <a:buFont typeface="Arial" pitchFamily="34" charset="0"/>
              <a:buChar char="•"/>
            </a:pPr>
            <a:endParaRPr lang="es-CO" dirty="0" smtClean="0"/>
          </a:p>
          <a:p>
            <a:pPr marL="285750" indent="-285750" algn="just">
              <a:buFont typeface="Arial" pitchFamily="34" charset="0"/>
              <a:buChar char="•"/>
            </a:pPr>
            <a:endParaRPr lang="es-CO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5292080" y="883305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y/o </a:t>
            </a:r>
            <a:r>
              <a:rPr lang="es-CO" smtClean="0"/>
              <a:t>Gestión  $0.000.000</a:t>
            </a:r>
            <a:endParaRPr lang="es-CO" dirty="0"/>
          </a:p>
        </p:txBody>
      </p:sp>
      <p:pic>
        <p:nvPicPr>
          <p:cNvPr id="2050" name="Picture 2" descr="C:\Users\equipo-Claus\Downloads\WhatsApp Image 2016-12-23 at 11.16.47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1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051" y="2564904"/>
            <a:ext cx="384042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12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5496" y="695611"/>
            <a:ext cx="496855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b="1" dirty="0" smtClean="0"/>
              <a:t>CULTURA CIUDADANA</a:t>
            </a:r>
          </a:p>
          <a:p>
            <a:pPr algn="just"/>
            <a:endParaRPr lang="es-CO" dirty="0"/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CO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Jornada de uso de puentes </a:t>
            </a:r>
            <a:r>
              <a:rPr lang="es-CO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peatonales “</a:t>
            </a:r>
            <a:r>
              <a:rPr lang="es-CO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Si el burro puede, porque yo no?”</a:t>
            </a:r>
            <a:endParaRPr lang="es-ES" dirty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dirty="0" smtClean="0"/>
              <a:t>Campañas para </a:t>
            </a:r>
            <a:r>
              <a:rPr lang="es-ES" dirty="0"/>
              <a:t>indicar a los usuarios de transporte público el uso de los paraderos, así como a los conductores el cumplimiento de las paradas en sitios autorizados en el caso urbano del Municipio.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Campañas para el correcto uso de las </a:t>
            </a:r>
            <a:r>
              <a:rPr lang="es-CO" dirty="0" err="1" smtClean="0"/>
              <a:t>ciclorutas</a:t>
            </a:r>
            <a:r>
              <a:rPr lang="es-CO" dirty="0" smtClean="0"/>
              <a:t> y concientización a los ciclistas del uso de los elementos de seguridad.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Socialización Decreto 043 de 2013, relacionado con la destinación correcta del parque principal.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Realizar reuniones y vínculos con empresa privada y comerciantes para su participación en acciones de cultura ciudadana</a:t>
            </a:r>
            <a:endParaRPr lang="es-CO" dirty="0"/>
          </a:p>
          <a:p>
            <a:pPr marL="285750" indent="-285750" algn="just">
              <a:buFont typeface="Arial" pitchFamily="34" charset="0"/>
              <a:buChar char="•"/>
            </a:pPr>
            <a:endParaRPr lang="es-CO" dirty="0" smtClean="0"/>
          </a:p>
          <a:p>
            <a:pPr marL="285750" indent="-285750" algn="just">
              <a:buFont typeface="Arial" pitchFamily="34" charset="0"/>
              <a:buChar char="•"/>
            </a:pPr>
            <a:endParaRPr lang="es-CO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5292080" y="883305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y/o Gestión  $0.000.000</a:t>
            </a:r>
            <a:endParaRPr lang="es-CO" dirty="0"/>
          </a:p>
        </p:txBody>
      </p:sp>
      <p:pic>
        <p:nvPicPr>
          <p:cNvPr id="11" name="Picture 2" descr="C:\Users\ADMON\Pictures\VISITAS E INSPECCIONES RIESGO 2016\MOVILIDAD 2016\IMG_20161028_1435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4" y="1628800"/>
            <a:ext cx="1800000" cy="2016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ADMON\Pictures\VISITAS E INSPECCIONES RIESGO 2016\MOVILIDAD 2016\IMG_20161028_15484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8" r="20304"/>
          <a:stretch/>
        </p:blipFill>
        <p:spPr bwMode="auto">
          <a:xfrm>
            <a:off x="5148264" y="3501574"/>
            <a:ext cx="1800000" cy="2375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Users\ADMON\Pictures\VISITAS E INSPECCIONES RIESGO 2016\MOVILIDAD 2016\IMG_20161028_1510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264" y="3941008"/>
            <a:ext cx="2124182" cy="193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La imagen puede contener: 3 personas, personas sentadas y exterio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628800"/>
            <a:ext cx="1944182" cy="231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41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5496" y="659247"/>
            <a:ext cx="496855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/>
              <a:t>COMPARENDO AMBIENTAL</a:t>
            </a:r>
          </a:p>
          <a:p>
            <a:pPr algn="ctr"/>
            <a:endParaRPr lang="es-CO" dirty="0"/>
          </a:p>
          <a:p>
            <a:pPr marL="285750" indent="-285750">
              <a:buFont typeface="Arial" pitchFamily="34" charset="0"/>
              <a:buChar char="•"/>
            </a:pPr>
            <a:r>
              <a:rPr lang="es-CO" dirty="0" smtClean="0"/>
              <a:t>68 Comparendos </a:t>
            </a:r>
            <a:r>
              <a:rPr lang="es-CO" dirty="0"/>
              <a:t>impuestos </a:t>
            </a:r>
            <a:r>
              <a:rPr lang="es-CO" dirty="0" smtClean="0"/>
              <a:t>en el 2016 a través de la Policía Nacional y las Inspecciones de Policía </a:t>
            </a:r>
            <a:endParaRPr lang="es-ES" dirty="0"/>
          </a:p>
          <a:p>
            <a:pPr marL="285750" indent="-285750">
              <a:buFont typeface="Arial" pitchFamily="34" charset="0"/>
              <a:buChar char="•"/>
            </a:pPr>
            <a:r>
              <a:rPr lang="es-CO" dirty="0"/>
              <a:t>59 infractores </a:t>
            </a:r>
            <a:r>
              <a:rPr lang="es-CO" dirty="0" smtClean="0"/>
              <a:t>capacitados (descuento </a:t>
            </a:r>
            <a:r>
              <a:rPr lang="es-CO" dirty="0"/>
              <a:t>50</a:t>
            </a:r>
            <a:r>
              <a:rPr lang="es-CO" dirty="0" smtClean="0"/>
              <a:t>%) a través de la Secretaría del Ambiente.</a:t>
            </a:r>
            <a:endParaRPr lang="es-ES" dirty="0"/>
          </a:p>
          <a:p>
            <a:pPr marL="285750" indent="-285750">
              <a:buFont typeface="Arial" pitchFamily="34" charset="0"/>
              <a:buChar char="•"/>
            </a:pPr>
            <a:r>
              <a:rPr lang="es-CO" dirty="0"/>
              <a:t>6 infractores </a:t>
            </a:r>
            <a:r>
              <a:rPr lang="es-CO" dirty="0" smtClean="0"/>
              <a:t>enviados a Cobro Coactivo a la Secretaría de Hacienda.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/>
              <a:t>1.132 </a:t>
            </a:r>
            <a:r>
              <a:rPr lang="es-CO" dirty="0" smtClean="0"/>
              <a:t>personas naturales y jurídicas capacitadas en el  </a:t>
            </a:r>
            <a:r>
              <a:rPr lang="es-CO" dirty="0"/>
              <a:t>Acuerdo Municipal No. 06 de </a:t>
            </a:r>
            <a:r>
              <a:rPr lang="es-CO" dirty="0" smtClean="0"/>
              <a:t>2015 en conjunto con la Secretaría del Ambiente.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Cobertura a 31 sectores y empresas del Municipio.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Recuperación de espacios destinados erróneamente a la disposición de residuos sólidos por medio de la siembra de especies vegetales, en compañía con la Secretaría del Ambiente.</a:t>
            </a:r>
          </a:p>
          <a:p>
            <a:pPr marL="285750" indent="-285750">
              <a:buFont typeface="Arial" pitchFamily="34" charset="0"/>
              <a:buChar char="•"/>
            </a:pPr>
            <a:endParaRPr lang="es-CO" dirty="0" smtClean="0"/>
          </a:p>
          <a:p>
            <a:pPr marL="285750" indent="-285750">
              <a:buFont typeface="Arial" pitchFamily="34" charset="0"/>
              <a:buChar char="•"/>
            </a:pPr>
            <a:endParaRPr lang="es-CO" dirty="0" smtClean="0"/>
          </a:p>
          <a:p>
            <a:pPr marL="285750" indent="-285750" algn="just">
              <a:buFont typeface="Arial" pitchFamily="34" charset="0"/>
              <a:buChar char="•"/>
            </a:pPr>
            <a:endParaRPr lang="es-CO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5292080" y="452157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Dinero recaudado </a:t>
            </a:r>
            <a:r>
              <a:rPr lang="es-CO" b="1" dirty="0" smtClean="0"/>
              <a:t> </a:t>
            </a:r>
            <a:r>
              <a:rPr lang="es-CO" dirty="0" smtClean="0"/>
              <a:t>$</a:t>
            </a:r>
            <a:r>
              <a:rPr lang="es-CO" dirty="0"/>
              <a:t>18.154.134,70</a:t>
            </a:r>
            <a:endParaRPr lang="es-ES" dirty="0"/>
          </a:p>
        </p:txBody>
      </p:sp>
      <p:sp>
        <p:nvSpPr>
          <p:cNvPr id="2" name="AutoShape 2" descr="blob:https://web.whatsapp.com/000ace0c-bc20-411c-be57-2016b7d7e3f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AutoShape 4" descr="blob:https://web.whatsapp.com/000ace0c-bc20-411c-be57-2016b7d7e3f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" name="AutoShape 6" descr="blob:https://web.whatsapp.com/000ace0c-bc20-411c-be57-2016b7d7e3f3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1" name="Picture 7" descr="C:\Users\equipo-Claus\Downloads\WhatsApp Image 2016-12-23 at 11.23.14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50786"/>
            <a:ext cx="1467786" cy="254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equipo-Claus\Downloads\WhatsApp Image 2016-12-23 at 11.23.33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483" y="2876667"/>
            <a:ext cx="1656184" cy="2941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equipo-Claus\Downloads\WhatsApp Image 2016-12-23 at 11.24.02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975"/>
          <a:stretch/>
        </p:blipFill>
        <p:spPr bwMode="auto">
          <a:xfrm>
            <a:off x="6974764" y="1750786"/>
            <a:ext cx="1841327" cy="183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uadroTexto 5"/>
          <p:cNvSpPr txBox="1"/>
          <p:nvPr/>
        </p:nvSpPr>
        <p:spPr>
          <a:xfrm>
            <a:off x="5289624" y="1054477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y/o Gestión  $22.000.000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7971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5496" y="548680"/>
            <a:ext cx="504056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b="1" dirty="0" smtClean="0"/>
              <a:t>MOVILIDAD Y TRANSPORTE</a:t>
            </a:r>
          </a:p>
          <a:p>
            <a:pPr algn="just"/>
            <a:endParaRPr lang="es-CO" dirty="0"/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CO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5 solicitudes de habilitación de empresas de transporte público.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ES" dirty="0" smtClean="0"/>
              <a:t>Acercamientos </a:t>
            </a:r>
            <a:r>
              <a:rPr lang="es-ES" dirty="0"/>
              <a:t>con el Ministerio de Transporte, la Secretaría de Movilidad de </a:t>
            </a:r>
            <a:r>
              <a:rPr lang="es-ES" dirty="0" smtClean="0"/>
              <a:t>Departamento, y Policía </a:t>
            </a:r>
            <a:r>
              <a:rPr lang="es-ES" dirty="0"/>
              <a:t>de Tránsito </a:t>
            </a:r>
            <a:r>
              <a:rPr lang="es-ES" dirty="0" smtClean="0"/>
              <a:t>con el fin de adelantar la estructuración del Plan Local de Seguridad Vial.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ES" dirty="0"/>
              <a:t>Se realizaron actividades relacionadas con la seguridad vial y autocuidado con empleados de las Empresas Guirnaldas</a:t>
            </a:r>
            <a:r>
              <a:rPr lang="es-ES" dirty="0" smtClean="0"/>
              <a:t>, La Finca, </a:t>
            </a:r>
            <a:r>
              <a:rPr lang="es-ES" dirty="0"/>
              <a:t>Coca Cola, </a:t>
            </a:r>
            <a:r>
              <a:rPr lang="es-ES" dirty="0" err="1"/>
              <a:t>Tranestour</a:t>
            </a:r>
            <a:r>
              <a:rPr lang="es-ES" dirty="0"/>
              <a:t>, </a:t>
            </a:r>
            <a:r>
              <a:rPr lang="es-ES" dirty="0" err="1"/>
              <a:t>Tocarinda</a:t>
            </a:r>
            <a:r>
              <a:rPr lang="es-ES" dirty="0"/>
              <a:t>, Expreso Tocancipá, </a:t>
            </a:r>
            <a:r>
              <a:rPr lang="es-ES" dirty="0" err="1"/>
              <a:t>Transcogua</a:t>
            </a:r>
            <a:r>
              <a:rPr lang="es-ES" dirty="0"/>
              <a:t>.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ES" dirty="0" smtClean="0"/>
              <a:t>Socializaciones de la Ley 1523 a propietarios y conductores  de transporte público (busetas, colectivos y taxis) y de volquetas.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ES" dirty="0" smtClean="0"/>
              <a:t>Capacitaciones en las instituciones educativas relacionadas con las normas de tránsito y seguridad vial 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s-ES" dirty="0"/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s-CO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s-CO" dirty="0" smtClean="0"/>
          </a:p>
          <a:p>
            <a:pPr marL="285750" indent="-285750" algn="just">
              <a:buFont typeface="Arial" pitchFamily="34" charset="0"/>
              <a:buChar char="•"/>
            </a:pPr>
            <a:endParaRPr lang="es-CO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5292080" y="883305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y/o Gestión  $22.000.000</a:t>
            </a:r>
            <a:endParaRPr lang="es-CO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01" b="19678"/>
          <a:stretch/>
        </p:blipFill>
        <p:spPr bwMode="auto">
          <a:xfrm>
            <a:off x="5292080" y="1772816"/>
            <a:ext cx="2120516" cy="1767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8 Imagen" descr="E:\DCIM\102MSDCF\DSC0667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819867"/>
            <a:ext cx="2016224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E:\DCIM\Camera\IMG_20160309_08580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77072"/>
            <a:ext cx="2120516" cy="15453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589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5496" y="548680"/>
            <a:ext cx="489654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b="1" dirty="0" smtClean="0"/>
              <a:t>ESPACIO PUBLICO</a:t>
            </a:r>
          </a:p>
          <a:p>
            <a:pPr algn="just"/>
            <a:endParaRPr lang="es-CO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dirty="0"/>
              <a:t>Actividades de socialización del debido uso del espacio público y control por parte de la Policía de Tránsito.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dirty="0" smtClean="0"/>
              <a:t>Campañas de recuperación del espacio público en el casco urbano y veredas del Municipio.</a:t>
            </a:r>
            <a:endParaRPr lang="es-ES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Jornadas de socialización del Acuerdo No. 002  de 2003 relacionado con avisos y tableros que no cumplen con lo establecido e invaden el espacio público.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Expedición de Decreto No 020 de 2016 relacionado con el horario de cargue y descargue en los establecimientos de comercio.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/>
              <a:t>Operativos de tránsito en control a los conductores que infringen la norma de prohibido parquear en algunas zonas del Municipio.</a:t>
            </a:r>
            <a:endParaRPr lang="es-CO" dirty="0"/>
          </a:p>
          <a:p>
            <a:pPr marL="285750" indent="-285750" algn="just">
              <a:buFont typeface="Arial" pitchFamily="34" charset="0"/>
              <a:buChar char="•"/>
            </a:pPr>
            <a:endParaRPr lang="es-CO" dirty="0" smtClean="0"/>
          </a:p>
          <a:p>
            <a:pPr marL="285750" indent="-285750" algn="just">
              <a:buFont typeface="Arial" pitchFamily="34" charset="0"/>
              <a:buChar char="•"/>
            </a:pPr>
            <a:endParaRPr lang="es-CO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5292080" y="883305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y/o Gestión  $0.000.000</a:t>
            </a:r>
            <a:endParaRPr lang="es-CO" dirty="0"/>
          </a:p>
        </p:txBody>
      </p:sp>
      <p:pic>
        <p:nvPicPr>
          <p:cNvPr id="9" name="Picture 2" descr="C:\Users\lenovo\Pictures\DESCARGUE TOTAL DE FOTOS\IMG_20160205_1146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032" y="1700808"/>
            <a:ext cx="2087832" cy="156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573" y="4221088"/>
            <a:ext cx="2112234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492" y="2874889"/>
            <a:ext cx="1986953" cy="1490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589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5496" y="548680"/>
            <a:ext cx="504056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b="1" dirty="0" smtClean="0"/>
              <a:t>GESTION DEL RIESGO</a:t>
            </a:r>
          </a:p>
          <a:p>
            <a:pPr algn="just"/>
            <a:endParaRPr lang="es-CO" b="1" dirty="0" smtClean="0"/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CO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Visitas de verificación de posibles condiciones amenazantes por la variabilidad climática. 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ES" dirty="0" smtClean="0"/>
              <a:t>Visitas de control a los títulos mineros para verificar condiciones de seguridad.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ES" dirty="0" smtClean="0"/>
              <a:t>Campaña «Pongámonos las Botas» en preparación a la temporada de lluvias por medio de limpieza fuentes hídricas en compañía del ejército, policía y comunidad.</a:t>
            </a:r>
            <a:endParaRPr lang="es-ES" dirty="0"/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ES" dirty="0" smtClean="0"/>
              <a:t>Campaña «Pacto por la felicidad» con el decálogo de </a:t>
            </a:r>
            <a:r>
              <a:rPr lang="es-ES" dirty="0" err="1" smtClean="0"/>
              <a:t>tips</a:t>
            </a:r>
            <a:r>
              <a:rPr lang="es-ES" dirty="0" smtClean="0"/>
              <a:t> de prevención en temporada navideña.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ES" dirty="0" smtClean="0"/>
              <a:t>Atención de Urgencia Manifiesta por Incendio Forestal.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s-ES" dirty="0" smtClean="0"/>
              <a:t>Revisión de planes de emergencia y acompañamiento a eventos de afluencia masiva de la Administración Municipal y privados, con Entidades de Socorro.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s-ES" dirty="0"/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s-CO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s-CO" dirty="0" smtClean="0"/>
          </a:p>
          <a:p>
            <a:pPr marL="285750" indent="-285750" algn="just">
              <a:buFont typeface="Arial" pitchFamily="34" charset="0"/>
              <a:buChar char="•"/>
            </a:pPr>
            <a:endParaRPr lang="es-CO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5292080" y="883305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y/o Gestión  </a:t>
            </a:r>
            <a:r>
              <a:rPr lang="es-CO" dirty="0"/>
              <a:t>$</a:t>
            </a:r>
            <a:r>
              <a:rPr lang="es-CO" dirty="0" smtClean="0"/>
              <a:t>399.960.499</a:t>
            </a:r>
            <a:endParaRPr lang="es-CO" dirty="0"/>
          </a:p>
        </p:txBody>
      </p:sp>
      <p:pic>
        <p:nvPicPr>
          <p:cNvPr id="8" name="Picture 2" descr="C:\Users\equipo-Claus\Desktop\FOTOS\PUNTOS DE INUNDACION\IMG_20160919_0924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28800"/>
            <a:ext cx="3200859" cy="180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352175"/>
            <a:ext cx="2088232" cy="156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 descr="E:\DCIM\102MSDCF\DSC0656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48281"/>
            <a:ext cx="1800200" cy="1593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C:\Users\Medioamb25\Documents\FOTOS TRABAJO 2016\GESTION DEL RIESGO\20161024_181133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951898" y="3861556"/>
            <a:ext cx="1657199" cy="2088232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837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12722" y="680331"/>
            <a:ext cx="4248472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2000" b="1" dirty="0" smtClean="0"/>
              <a:t> GOBIERNO Y SEGURIDAD 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>
                <a:ea typeface="Verdana" pitchFamily="34" charset="0"/>
                <a:cs typeface="Verdana" pitchFamily="34" charset="0"/>
              </a:rPr>
              <a:t>Apoyo </a:t>
            </a:r>
            <a:r>
              <a:rPr lang="es-CO" dirty="0">
                <a:ea typeface="Verdana" pitchFamily="34" charset="0"/>
                <a:cs typeface="Verdana" pitchFamily="34" charset="0"/>
              </a:rPr>
              <a:t>e implementación de la red de seguridad en la entrega de 82 </a:t>
            </a:r>
            <a:r>
              <a:rPr lang="es-CO" dirty="0" err="1" smtClean="0">
                <a:ea typeface="Verdana" pitchFamily="34" charset="0"/>
                <a:cs typeface="Verdana" pitchFamily="34" charset="0"/>
              </a:rPr>
              <a:t>avanteles</a:t>
            </a:r>
            <a:r>
              <a:rPr lang="es-CO" dirty="0" smtClean="0">
                <a:ea typeface="Verdana" pitchFamily="34" charset="0"/>
                <a:cs typeface="Verdana" pitchFamily="34" charset="0"/>
              </a:rPr>
              <a:t>, </a:t>
            </a:r>
            <a:r>
              <a:rPr lang="es-CO" dirty="0">
                <a:ea typeface="Verdana" pitchFamily="34" charset="0"/>
                <a:cs typeface="Verdana" pitchFamily="34" charset="0"/>
              </a:rPr>
              <a:t>entregados a la fuerza publica, </a:t>
            </a:r>
            <a:r>
              <a:rPr lang="es-CO" dirty="0" smtClean="0">
                <a:ea typeface="Verdana" pitchFamily="34" charset="0"/>
                <a:cs typeface="Verdana" pitchFamily="34" charset="0"/>
              </a:rPr>
              <a:t>organismos </a:t>
            </a:r>
            <a:r>
              <a:rPr lang="es-CO" dirty="0">
                <a:ea typeface="Verdana" pitchFamily="34" charset="0"/>
                <a:cs typeface="Verdana" pitchFamily="34" charset="0"/>
              </a:rPr>
              <a:t>de </a:t>
            </a:r>
            <a:r>
              <a:rPr lang="es-CO" dirty="0" smtClean="0">
                <a:ea typeface="Verdana" pitchFamily="34" charset="0"/>
                <a:cs typeface="Verdana" pitchFamily="34" charset="0"/>
              </a:rPr>
              <a:t>socorro, Concejo Municipal </a:t>
            </a:r>
            <a:r>
              <a:rPr lang="es-CO" dirty="0">
                <a:ea typeface="Verdana" pitchFamily="34" charset="0"/>
                <a:cs typeface="Verdana" pitchFamily="34" charset="0"/>
              </a:rPr>
              <a:t>y </a:t>
            </a:r>
            <a:r>
              <a:rPr lang="es-CO" dirty="0" smtClean="0">
                <a:ea typeface="Verdana" pitchFamily="34" charset="0"/>
                <a:cs typeface="Verdana" pitchFamily="34" charset="0"/>
              </a:rPr>
              <a:t>Lideres Comunales</a:t>
            </a:r>
            <a:r>
              <a:rPr lang="es-CO" dirty="0">
                <a:ea typeface="Verdana" pitchFamily="34" charset="0"/>
                <a:cs typeface="Verdana" pitchFamily="34" charset="0"/>
              </a:rPr>
              <a:t>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>
                <a:ea typeface="Verdana" pitchFamily="34" charset="0"/>
                <a:cs typeface="Verdana" pitchFamily="34" charset="0"/>
              </a:rPr>
              <a:t>Creación de 4 frentes de seguridad en reunión con la </a:t>
            </a:r>
            <a:r>
              <a:rPr lang="es-CO" dirty="0" smtClean="0">
                <a:ea typeface="Verdana" pitchFamily="34" charset="0"/>
                <a:cs typeface="Verdana" pitchFamily="34" charset="0"/>
              </a:rPr>
              <a:t>comunidad.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>
                <a:ea typeface="Verdana" pitchFamily="34" charset="0"/>
                <a:cs typeface="Verdana" pitchFamily="34" charset="0"/>
              </a:rPr>
              <a:t>Conformación del grupo Policía Cívica.</a:t>
            </a:r>
            <a:endParaRPr lang="es-CO" dirty="0">
              <a:ea typeface="Verdana" pitchFamily="34" charset="0"/>
              <a:cs typeface="Verdana" pitchFamily="34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>
                <a:ea typeface="Verdana" pitchFamily="34" charset="0"/>
                <a:cs typeface="Verdana" pitchFamily="34" charset="0"/>
              </a:rPr>
              <a:t>Apoyo y comunicación con la vigilancia </a:t>
            </a:r>
            <a:r>
              <a:rPr lang="es-CO" dirty="0" smtClean="0">
                <a:ea typeface="Verdana" pitchFamily="34" charset="0"/>
                <a:cs typeface="Verdana" pitchFamily="34" charset="0"/>
              </a:rPr>
              <a:t>privada, vigilancia motorizada y </a:t>
            </a:r>
            <a:r>
              <a:rPr lang="es-CO" dirty="0">
                <a:ea typeface="Verdana" pitchFamily="34" charset="0"/>
                <a:cs typeface="Verdana" pitchFamily="34" charset="0"/>
              </a:rPr>
              <a:t>policía en los diferentes sectores  </a:t>
            </a:r>
            <a:r>
              <a:rPr lang="es-CO" dirty="0" smtClean="0">
                <a:ea typeface="Verdana" pitchFamily="34" charset="0"/>
                <a:cs typeface="Verdana" pitchFamily="34" charset="0"/>
              </a:rPr>
              <a:t>en </a:t>
            </a:r>
            <a:r>
              <a:rPr lang="es-CO" dirty="0">
                <a:ea typeface="Verdana" pitchFamily="34" charset="0"/>
                <a:cs typeface="Verdana" pitchFamily="34" charset="0"/>
              </a:rPr>
              <a:t>contra de la delincuencia</a:t>
            </a:r>
            <a:r>
              <a:rPr lang="es-CO" dirty="0" smtClean="0">
                <a:ea typeface="Verdana" pitchFamily="34" charset="0"/>
                <a:cs typeface="Verdana" pitchFamily="34" charset="0"/>
              </a:rPr>
              <a:t>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>
                <a:ea typeface="Verdana" pitchFamily="34" charset="0"/>
                <a:cs typeface="Verdana" pitchFamily="34" charset="0"/>
              </a:rPr>
              <a:t>Aumento del número de Auxiliares Bachilleres y Auxiliares de Policía.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dirty="0" smtClean="0">
                <a:ea typeface="Verdana" pitchFamily="34" charset="0"/>
                <a:cs typeface="Verdana" pitchFamily="34" charset="0"/>
              </a:rPr>
              <a:t>Apoyo al funcionamiento y operatividad (servicios públicos, combustible, alimentación, uniformes)</a:t>
            </a:r>
            <a:endParaRPr lang="es-ES" dirty="0"/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s-CO" sz="16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s-CO" sz="1600" dirty="0" smtClean="0"/>
          </a:p>
          <a:p>
            <a:pPr marL="285750" indent="-285750" algn="just">
              <a:buFont typeface="Arial" pitchFamily="34" charset="0"/>
              <a:buChar char="•"/>
            </a:pPr>
            <a:endParaRPr lang="es-CO" sz="1600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5292080" y="883305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y/o Gestión  $609.414.682</a:t>
            </a:r>
            <a:endParaRPr lang="es-CO" dirty="0"/>
          </a:p>
        </p:txBody>
      </p:sp>
      <p:pic>
        <p:nvPicPr>
          <p:cNvPr id="12" name="Picture 2" descr="C:\Users\Alcira\Pictures\fotos alcaldia y personal\informes alcaldia mes de enero - agosto\IMG_20160429_17572848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28800"/>
            <a:ext cx="2952328" cy="166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Users\Alcira\Pictures\fotos alcaldia y personal\mes de octubre\IMG_20161019_1849472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24944"/>
            <a:ext cx="2702437" cy="152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Alcira\Pictures\fotos alcaldia y personal\informe septiembre\IMG_20160819_2018206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77072"/>
            <a:ext cx="2952328" cy="166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24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4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32566" y="898585"/>
            <a:ext cx="4248472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2000" b="1" dirty="0" smtClean="0"/>
              <a:t>VENTAS INFORMALES</a:t>
            </a:r>
          </a:p>
          <a:p>
            <a:pPr algn="just"/>
            <a:endParaRPr lang="es-CO" dirty="0" smtClean="0">
              <a:ea typeface="Verdana" pitchFamily="34" charset="0"/>
              <a:cs typeface="Verdana" pitchFamily="34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sz="2000" dirty="0"/>
              <a:t>Control de las ventas informales y se coordinó con el SENA capacitación a los 45 vendedores </a:t>
            </a:r>
            <a:r>
              <a:rPr lang="es-CO" sz="2000" dirty="0" smtClean="0"/>
              <a:t>autorizados </a:t>
            </a:r>
            <a:r>
              <a:rPr lang="es-CO" sz="2000" dirty="0"/>
              <a:t>sobre manejo de alimentos y hábitos sanitarios.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sz="2000" dirty="0"/>
              <a:t>Se </a:t>
            </a:r>
            <a:r>
              <a:rPr lang="es-CO" sz="2000" dirty="0" smtClean="0"/>
              <a:t>realizaron </a:t>
            </a:r>
            <a:r>
              <a:rPr lang="es-CO" sz="2000" dirty="0"/>
              <a:t>20 operativos en los puntos de  ventas informales para verificar el cumplimiento de las normas según el decreto 003 del 15 de enero de 2015.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sz="2000" dirty="0"/>
              <a:t>Se realizan operativos para controlar el uso de espacio publico por los vendedores</a:t>
            </a:r>
            <a:r>
              <a:rPr lang="es-CO" dirty="0"/>
              <a:t>.</a:t>
            </a:r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s-CO" sz="16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s-CO" sz="1600" dirty="0" smtClean="0"/>
          </a:p>
          <a:p>
            <a:pPr marL="285750" indent="-285750" algn="just">
              <a:buFont typeface="Arial" pitchFamily="34" charset="0"/>
              <a:buChar char="•"/>
            </a:pPr>
            <a:endParaRPr lang="es-CO" sz="1600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5292080" y="883305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y/o Gestión  $22.000.000</a:t>
            </a:r>
            <a:endParaRPr lang="es-CO" dirty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77" y="2996952"/>
            <a:ext cx="2880204" cy="1619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 descr="C:\Users\Alcira\Pictures\fotos alcaldia y personal\informe septiembre\IMG_20160912_1814576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274" y="4077073"/>
            <a:ext cx="325711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Alcira\Pictures\fotos alcaldia y personal\informe septiembre\IMG_20160923_08245919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376" y="1628799"/>
            <a:ext cx="3167072" cy="150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58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32566" y="898585"/>
            <a:ext cx="4248472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2000" b="1" dirty="0" smtClean="0"/>
              <a:t> JUNTAS DE ACCION COMUNAL</a:t>
            </a:r>
          </a:p>
          <a:p>
            <a:pPr algn="just"/>
            <a:endParaRPr lang="es-CO" dirty="0" smtClean="0">
              <a:ea typeface="Verdana" pitchFamily="34" charset="0"/>
              <a:cs typeface="Verdana" pitchFamily="34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sz="2200" dirty="0" smtClean="0"/>
              <a:t>Orientación en el proceso de elección de juntas de acción comunal (Ley 743) en compañía de la Personería Municipal.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CO" sz="2200" dirty="0" smtClean="0"/>
              <a:t>Acompañamiento </a:t>
            </a:r>
            <a:r>
              <a:rPr lang="es-CO" sz="2200" dirty="0"/>
              <a:t>a 22 juntas de acción comunal en la realización de sus eventos y asambleas  en sus comunidades con la participación de las secretarias.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2200" dirty="0"/>
              <a:t>Proyectos productivos con la </a:t>
            </a:r>
            <a:r>
              <a:rPr lang="es-CO" sz="2200" dirty="0" smtClean="0"/>
              <a:t>Fundación </a:t>
            </a:r>
            <a:r>
              <a:rPr lang="es-CO" sz="2200" dirty="0" err="1" smtClean="0"/>
              <a:t>Bavaria</a:t>
            </a:r>
            <a:r>
              <a:rPr lang="es-CO" sz="2200" dirty="0" smtClean="0"/>
              <a:t> involucrando las JAC (Capacitación en plan de negocios y emprendimiento).</a:t>
            </a:r>
          </a:p>
          <a:p>
            <a:pPr marL="285750" indent="-285750">
              <a:buFont typeface="Arial" pitchFamily="34" charset="0"/>
              <a:buChar char="•"/>
            </a:pPr>
            <a:endParaRPr lang="es-CO" sz="2200" dirty="0"/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s-CO" sz="16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s-CO" sz="1600" dirty="0" smtClean="0"/>
          </a:p>
          <a:p>
            <a:pPr marL="285750" indent="-285750" algn="just">
              <a:buFont typeface="Arial" pitchFamily="34" charset="0"/>
              <a:buChar char="•"/>
            </a:pPr>
            <a:endParaRPr lang="es-CO" sz="1600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5292080" y="883305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y/o Gestión  $0</a:t>
            </a:r>
            <a:endParaRPr lang="es-CO" dirty="0"/>
          </a:p>
        </p:txBody>
      </p:sp>
      <p:pic>
        <p:nvPicPr>
          <p:cNvPr id="11" name="Picture 2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358" y="4221088"/>
            <a:ext cx="2670641" cy="1603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 descr="C:\Users\Alcira\Pictures\fotos alcaldia y personal\informe septiembre\IMG_20160914_1554415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068960"/>
            <a:ext cx="2670641" cy="1621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G_20160512_1616224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829" y="1628800"/>
            <a:ext cx="3116869" cy="1573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758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Gobierno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467544" y="548680"/>
            <a:ext cx="4824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600" b="1" dirty="0" smtClean="0"/>
              <a:t>CASA DE JUSTICIA</a:t>
            </a: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s-ES" sz="1600" dirty="0"/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s-CO" sz="16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s-CO" sz="1600" dirty="0" smtClean="0"/>
          </a:p>
          <a:p>
            <a:pPr marL="285750" indent="-285750" algn="just">
              <a:buFont typeface="Arial" pitchFamily="34" charset="0"/>
              <a:buChar char="•"/>
            </a:pPr>
            <a:endParaRPr lang="es-CO" sz="1600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5292080" y="883305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y/o Gestión  $24.075.431</a:t>
            </a:r>
            <a:endParaRPr lang="es-CO" dirty="0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937076"/>
              </p:ext>
            </p:extLst>
          </p:nvPr>
        </p:nvGraphicFramePr>
        <p:xfrm>
          <a:off x="507621" y="1183010"/>
          <a:ext cx="4064000" cy="18859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49500"/>
                <a:gridCol w="1714500"/>
              </a:tblGrid>
              <a:tr h="209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ENTIDAD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USUARIOS ATENDIDOS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REGISTRADURIA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4193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PERSONERIA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3101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COMISARIA DE FAMILIA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5191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INSPECCIONES DE POLICIA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3459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CONSULTORIO JURIDICO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550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CONCILIACION EN EQUIDAD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250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POLICIA DE INFANCIA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41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TOTAL USUARIOS ATENDIDOS</a:t>
                      </a:r>
                      <a:endParaRPr lang="es-E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 dirty="0">
                          <a:effectLst/>
                        </a:rPr>
                        <a:t>16785</a:t>
                      </a:r>
                      <a:endParaRPr lang="es-E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pic>
        <p:nvPicPr>
          <p:cNvPr id="12" name="11 Marcador de contenido" descr="C:\Users\as\Downloads\15194359_1800949253505453_4995600636287204420_o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694" y="1596216"/>
            <a:ext cx="3225762" cy="1833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C:\Users\as\Downloads\15289336_1800949280172117_7936113382905284782_o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2852936"/>
            <a:ext cx="2485217" cy="143802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CuadroTexto"/>
          <p:cNvSpPr txBox="1"/>
          <p:nvPr/>
        </p:nvSpPr>
        <p:spPr>
          <a:xfrm>
            <a:off x="467544" y="3212976"/>
            <a:ext cx="410407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es-ES" dirty="0" smtClean="0"/>
              <a:t>Realización de dos jornadas de CONCILIATÓN (16 y 17 de junio; y 24 y 25 de noviembre) donde se celebraron 248 audiencias.</a:t>
            </a:r>
          </a:p>
          <a:p>
            <a:pPr algn="just"/>
            <a:endParaRPr lang="es-ES" dirty="0" smtClean="0"/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dirty="0" smtClean="0"/>
              <a:t>Entran en funcionamiento dos importantes instancias como lo son la Oficina de Trabajo y la Fiscalía que pronto iniciará sus labores.</a:t>
            </a:r>
          </a:p>
          <a:p>
            <a:pPr marL="285750" indent="-285750">
              <a:buFont typeface="Arial" pitchFamily="34" charset="0"/>
              <a:buChar char="•"/>
            </a:pPr>
            <a:endParaRPr lang="es-ES" dirty="0" smtClean="0"/>
          </a:p>
          <a:p>
            <a:pPr marL="285750" indent="-285750">
              <a:buFont typeface="Arial" pitchFamily="34" charset="0"/>
              <a:buChar char="•"/>
            </a:pPr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16" name="15 Imagen" descr="C:\Users\as\Downloads\13558851_1728743144059398_2747613676790189057_o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029" y="4077072"/>
            <a:ext cx="3203092" cy="16561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200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a8a3685a-eeb7-4cf4-aee6-a49a1bd38b98" xsi:nil="true"/>
    <Descrpci_x00f3_n xmlns="a8a3685a-eeb7-4cf4-aee6-a49a1bd38b98" xsi:nil="true"/>
    <Clasificaci_x00f3_n xmlns="a8a3685a-eeb7-4cf4-aee6-a49a1bd38b98">Informes a la Ciudadanía</Clasificaci_x00f3_n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8C194CC67FF34BAA1B2490A7FF9DF3" ma:contentTypeVersion="3" ma:contentTypeDescription="Crear nuevo documento." ma:contentTypeScope="" ma:versionID="e1f65330f89ae5643b06903b396260ee">
  <xsd:schema xmlns:xsd="http://www.w3.org/2001/XMLSchema" xmlns:xs="http://www.w3.org/2001/XMLSchema" xmlns:p="http://schemas.microsoft.com/office/2006/metadata/properties" xmlns:ns2="a8a3685a-eeb7-4cf4-aee6-a49a1bd38b98" targetNamespace="http://schemas.microsoft.com/office/2006/metadata/properties" ma:root="true" ma:fieldsID="274808a7948cb534f78a71faa9fe5799" ns2:_="">
    <xsd:import namespace="a8a3685a-eeb7-4cf4-aee6-a49a1bd38b98"/>
    <xsd:element name="properties">
      <xsd:complexType>
        <xsd:sequence>
          <xsd:element name="documentManagement">
            <xsd:complexType>
              <xsd:all>
                <xsd:element ref="ns2:Descrpci_x00f3_n" minOccurs="0"/>
                <xsd:element ref="ns2:Clasifica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a3685a-eeb7-4cf4-aee6-a49a1bd38b98" elementFormDefault="qualified">
    <xsd:import namespace="http://schemas.microsoft.com/office/2006/documentManagement/types"/>
    <xsd:import namespace="http://schemas.microsoft.com/office/infopath/2007/PartnerControls"/>
    <xsd:element name="Descrpci_x00f3_n" ma:index="8" nillable="true" ma:displayName="Descripción" ma:internalName="Descrpci_x00f3_n">
      <xsd:simpleType>
        <xsd:restriction base="dms:Note">
          <xsd:maxLength value="255"/>
        </xsd:restriction>
      </xsd:simpleType>
    </xsd:element>
    <xsd:element name="Clasificaci_x00f3_n" ma:index="9" nillable="true" ma:displayName="Clasificación" ma:format="Dropdown" ma:internalName="Clasificaci_x00f3_n">
      <xsd:simpleType>
        <xsd:restriction base="dms:Choice">
          <xsd:enumeration value="Informes a la Ciudadanía"/>
          <xsd:enumeration value="Informes al Concejo"/>
          <xsd:enumeration value="Informes a Órganos de Control"/>
          <xsd:enumeration value="Informes de Gestión Gobierno en Línea"/>
          <xsd:enumeration value="Cumpliendo Metas"/>
          <xsd:enumeration value="Rendición de Cuentas"/>
        </xsd:restriction>
      </xsd:simpleType>
    </xsd:element>
    <xsd:element name="Fecha" ma:index="10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80B031-8141-43D1-9C14-252A62A2CE36}"/>
</file>

<file path=customXml/itemProps2.xml><?xml version="1.0" encoding="utf-8"?>
<ds:datastoreItem xmlns:ds="http://schemas.openxmlformats.org/officeDocument/2006/customXml" ds:itemID="{3496A98E-D1E6-43A1-B2B4-7DCBE72551B3}"/>
</file>

<file path=customXml/itemProps3.xml><?xml version="1.0" encoding="utf-8"?>
<ds:datastoreItem xmlns:ds="http://schemas.openxmlformats.org/officeDocument/2006/customXml" ds:itemID="{5495AAC3-51D5-44B5-B398-6B402850C0D4}"/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2055</TotalTime>
  <Words>1284</Words>
  <Application>Microsoft Office PowerPoint</Application>
  <PresentationFormat>Presentación en pantalla (4:3)</PresentationFormat>
  <Paragraphs>144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alcaldia tocancipa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miky</dc:creator>
  <cp:lastModifiedBy>Ana Patricia Rosas Enriquez</cp:lastModifiedBy>
  <cp:revision>179</cp:revision>
  <cp:lastPrinted>2016-11-02T20:45:12Z</cp:lastPrinted>
  <dcterms:created xsi:type="dcterms:W3CDTF">2016-02-16T14:14:57Z</dcterms:created>
  <dcterms:modified xsi:type="dcterms:W3CDTF">2017-05-08T14:20:39Z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0x010100D28C194CC67FF34BAA1B2490A7FF9DF3</vt:lpwstr>
  </property>
</Properties>
</file>