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drawings/drawing1.xml" ContentType="application/vnd.openxmlformats-officedocument.drawingml.chartshapes+xml"/>
  <Override PartName="/ppt/drawings/drawing2.xml" ContentType="application/vnd.openxmlformats-officedocument.drawingml.chartshapes+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s/slide4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charts/chart1.xml" ContentType="application/vnd.openxmlformats-officedocument.drawingml.chart+xml"/>
  <Override PartName="/ppt/charts/chart3.xml" ContentType="application/vnd.openxmlformats-officedocument.drawingml.chart+xml"/>
  <Override PartName="/ppt/theme/theme1.xml" ContentType="application/vnd.openxmlformats-officedocument.theme+xml"/>
  <Override PartName="/ppt/theme/themeOverride2.xml" ContentType="application/vnd.openxmlformats-officedocument.themeOverride+xml"/>
  <Override PartName="/ppt/charts/chart2.xml" ContentType="application/vnd.openxmlformats-officedocument.drawingml.chart+xml"/>
  <Override PartName="/ppt/theme/themeOverride1.xml" ContentType="application/vnd.openxmlformats-officedocument.themeOverrid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8" r:id="rId2"/>
    <p:sldId id="323" r:id="rId3"/>
    <p:sldId id="324" r:id="rId4"/>
    <p:sldId id="326" r:id="rId5"/>
    <p:sldId id="325" r:id="rId6"/>
    <p:sldId id="328" r:id="rId7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23B"/>
    <a:srgbClr val="C3CF51"/>
    <a:srgbClr val="FF66CC"/>
    <a:srgbClr val="00CC00"/>
    <a:srgbClr val="FF9933"/>
    <a:srgbClr val="99FF33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759" autoAdjust="0"/>
    <p:restoredTop sz="94629" autoAdjust="0"/>
  </p:normalViewPr>
  <p:slideViewPr>
    <p:cSldViewPr>
      <p:cViewPr varScale="1">
        <p:scale>
          <a:sx n="70" d="100"/>
          <a:sy n="70" d="100"/>
        </p:scale>
        <p:origin x="1566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Relationship Id="rId14" Type="http://schemas.openxmlformats.org/officeDocument/2006/relationships/customXml" Target="../customXml/item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package" Target="../embeddings/Hoja_de_c_lculo_de_Microsoft_Excel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.xml"/><Relationship Id="rId2" Type="http://schemas.openxmlformats.org/officeDocument/2006/relationships/package" Target="../embeddings/Hoja_de_c_lculo_de_Microsoft_Excel2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\\hacienda-p3-hp\COMPARTIDA\ALEJANDRO%20RICO\DEUDA%20PUBLICA2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view3D>
      <c:rotX val="15"/>
      <c:rotY val="20"/>
      <c:rAngAx val="0"/>
    </c:view3D>
    <c:floor>
      <c:thickness val="0"/>
      <c:spPr>
        <a:solidFill>
          <a:schemeClr val="bg1">
            <a:lumMod val="95000"/>
          </a:schemeClr>
        </a:solidFill>
      </c:spPr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8700509997225956"/>
          <c:y val="0.18958392368324264"/>
          <c:w val="0.79846261087282788"/>
          <c:h val="0.62972046092371647"/>
        </c:manualLayout>
      </c:layout>
      <c:bar3DChart>
        <c:barDir val="col"/>
        <c:grouping val="standard"/>
        <c:varyColors val="0"/>
        <c:ser>
          <c:idx val="0"/>
          <c:order val="0"/>
          <c:invertIfNegative val="0"/>
          <c:dPt>
            <c:idx val="0"/>
            <c:invertIfNegative val="0"/>
            <c:bubble3D val="0"/>
            <c:spPr>
              <a:solidFill>
                <a:srgbClr val="C00000"/>
              </a:solidFill>
            </c:spPr>
          </c:dPt>
          <c:dPt>
            <c:idx val="1"/>
            <c:invertIfNegative val="0"/>
            <c:bubble3D val="0"/>
            <c:spPr>
              <a:solidFill>
                <a:schemeClr val="accent3">
                  <a:lumMod val="75000"/>
                </a:schemeClr>
              </a:solidFill>
            </c:spPr>
          </c:dPt>
          <c:dPt>
            <c:idx val="2"/>
            <c:invertIfNegative val="0"/>
            <c:bubble3D val="0"/>
            <c:spPr>
              <a:solidFill>
                <a:schemeClr val="tx2">
                  <a:lumMod val="60000"/>
                  <a:lumOff val="40000"/>
                </a:schemeClr>
              </a:solidFill>
            </c:spPr>
          </c:dPt>
          <c:dLbls>
            <c:dLbl>
              <c:idx val="0"/>
              <c:layout>
                <c:manualLayout>
                  <c:x val="1.6260162601625983E-2"/>
                  <c:y val="-8.537884003097788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9873389810013586E-2"/>
                  <c:y val="-5.691922668731893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2646793134598013E-2"/>
                  <c:y val="-2.561365200929352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es-E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Hoja3!$A$40:$A$42</c:f>
              <c:strCache>
                <c:ptCount val="3"/>
                <c:pt idx="0">
                  <c:v>RECAUDO AL 31/12/2015</c:v>
                </c:pt>
                <c:pt idx="1">
                  <c:v>RECAUDO AL 27/10/2016</c:v>
                </c:pt>
                <c:pt idx="2">
                  <c:v>AUMENTO DEL RECAUDO</c:v>
                </c:pt>
              </c:strCache>
            </c:strRef>
          </c:cat>
          <c:val>
            <c:numRef>
              <c:f>Hoja3!$B$40:$B$42</c:f>
              <c:numCache>
                <c:formatCode>_(* #,##0_);_(* \(#,##0\);_(* "-"??_);_(@_)</c:formatCode>
                <c:ptCount val="3"/>
                <c:pt idx="0">
                  <c:v>38825148398</c:v>
                </c:pt>
                <c:pt idx="1">
                  <c:v>50606285791</c:v>
                </c:pt>
                <c:pt idx="2">
                  <c:v>11781137393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204937168"/>
        <c:axId val="204937560"/>
        <c:axId val="202617608"/>
      </c:bar3DChart>
      <c:catAx>
        <c:axId val="204937168"/>
        <c:scaling>
          <c:orientation val="minMax"/>
        </c:scaling>
        <c:delete val="0"/>
        <c:axPos val="b"/>
        <c:majorGridlines/>
        <c:minorGridlines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100" b="1"/>
            </a:pPr>
            <a:endParaRPr lang="es-ES"/>
          </a:p>
        </c:txPr>
        <c:crossAx val="204937560"/>
        <c:crosses val="autoZero"/>
        <c:auto val="1"/>
        <c:lblAlgn val="ctr"/>
        <c:lblOffset val="100"/>
        <c:noMultiLvlLbl val="0"/>
      </c:catAx>
      <c:valAx>
        <c:axId val="204937560"/>
        <c:scaling>
          <c:orientation val="minMax"/>
        </c:scaling>
        <c:delete val="0"/>
        <c:axPos val="l"/>
        <c:majorGridlines/>
        <c:numFmt formatCode="_(* #,##0_);_(* \(#,##0\);_(* &quot;-&quot;??_);_(@_)" sourceLinked="1"/>
        <c:majorTickMark val="out"/>
        <c:minorTickMark val="none"/>
        <c:tickLblPos val="nextTo"/>
        <c:txPr>
          <a:bodyPr/>
          <a:lstStyle/>
          <a:p>
            <a:pPr>
              <a:defRPr sz="1100" b="1"/>
            </a:pPr>
            <a:endParaRPr lang="es-ES"/>
          </a:p>
        </c:txPr>
        <c:crossAx val="204937168"/>
        <c:crosses val="autoZero"/>
        <c:crossBetween val="between"/>
      </c:valAx>
      <c:serAx>
        <c:axId val="202617608"/>
        <c:scaling>
          <c:orientation val="minMax"/>
        </c:scaling>
        <c:delete val="1"/>
        <c:axPos val="b"/>
        <c:majorTickMark val="out"/>
        <c:minorTickMark val="none"/>
        <c:tickLblPos val="nextTo"/>
        <c:crossAx val="204937560"/>
        <c:crosses val="autoZero"/>
      </c:serAx>
    </c:plotArea>
    <c:plotVisOnly val="1"/>
    <c:dispBlanksAs val="gap"/>
    <c:showDLblsOverMax val="0"/>
  </c:chart>
  <c:spPr>
    <a:gradFill flip="none" rotWithShape="1">
      <a:gsLst>
        <a:gs pos="0">
          <a:schemeClr val="accent1">
            <a:tint val="66000"/>
            <a:satMod val="160000"/>
          </a:schemeClr>
        </a:gs>
        <a:gs pos="50000">
          <a:schemeClr val="accent1">
            <a:tint val="44500"/>
            <a:satMod val="160000"/>
          </a:schemeClr>
        </a:gs>
        <a:gs pos="100000">
          <a:schemeClr val="accent1">
            <a:tint val="23500"/>
            <a:satMod val="160000"/>
          </a:schemeClr>
        </a:gs>
      </a:gsLst>
      <a:path path="circle">
        <a:fillToRect l="50000" t="50000" r="50000" b="50000"/>
      </a:path>
      <a:tileRect/>
    </a:gradFill>
  </c:spPr>
  <c:externalData r:id="rId2">
    <c:autoUpdate val="0"/>
  </c:externalData>
  <c:userShapes r:id="rId3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view3D>
      <c:rotX val="15"/>
      <c:rotY val="20"/>
      <c:rAngAx val="0"/>
    </c:view3D>
    <c:floor>
      <c:thickness val="0"/>
      <c:spPr>
        <a:solidFill>
          <a:schemeClr val="bg1">
            <a:lumMod val="95000"/>
          </a:schemeClr>
        </a:solidFill>
      </c:spPr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7521531506674873"/>
          <c:y val="0.10093367762004939"/>
          <c:w val="0.81579995896739321"/>
          <c:h val="0.76594973331312721"/>
        </c:manualLayout>
      </c:layout>
      <c:bar3DChart>
        <c:barDir val="col"/>
        <c:grouping val="standard"/>
        <c:varyColors val="0"/>
        <c:ser>
          <c:idx val="0"/>
          <c:order val="0"/>
          <c:invertIfNegative val="0"/>
          <c:dPt>
            <c:idx val="0"/>
            <c:invertIfNegative val="0"/>
            <c:bubble3D val="0"/>
            <c:spPr>
              <a:solidFill>
                <a:srgbClr val="C00000"/>
              </a:solidFill>
            </c:spPr>
          </c:dPt>
          <c:dPt>
            <c:idx val="1"/>
            <c:invertIfNegative val="0"/>
            <c:bubble3D val="0"/>
            <c:spPr>
              <a:solidFill>
                <a:schemeClr val="accent3">
                  <a:lumMod val="75000"/>
                </a:schemeClr>
              </a:solidFill>
            </c:spPr>
          </c:dPt>
          <c:dPt>
            <c:idx val="2"/>
            <c:invertIfNegative val="0"/>
            <c:bubble3D val="0"/>
            <c:spPr>
              <a:solidFill>
                <a:schemeClr val="tx2">
                  <a:lumMod val="60000"/>
                  <a:lumOff val="40000"/>
                </a:schemeClr>
              </a:solidFill>
            </c:spPr>
          </c:dPt>
          <c:dLbls>
            <c:dLbl>
              <c:idx val="0"/>
              <c:layout>
                <c:manualLayout>
                  <c:x val="1.43755615453729E-2"/>
                  <c:y val="-1.686238604849045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9766397124887692E-2"/>
                  <c:y val="-1.445347375584896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2578616352201259E-2"/>
                  <c:y val="-1.686238604849054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es-E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Hoja3!$A$45:$A$47</c:f>
              <c:strCache>
                <c:ptCount val="3"/>
                <c:pt idx="0">
                  <c:v>RECAUDO AL 31/12/2015</c:v>
                </c:pt>
                <c:pt idx="1">
                  <c:v>RECAUDO AL 27/10/2016</c:v>
                </c:pt>
                <c:pt idx="2">
                  <c:v>AUMENTO DEL RECAUDO</c:v>
                </c:pt>
              </c:strCache>
            </c:strRef>
          </c:cat>
          <c:val>
            <c:numRef>
              <c:f>Hoja3!$B$45:$B$47</c:f>
              <c:numCache>
                <c:formatCode>_(* #,##0_);_(* \(#,##0\);_(* "-"??_);_(@_)</c:formatCode>
                <c:ptCount val="3"/>
                <c:pt idx="0">
                  <c:v>12635107784</c:v>
                </c:pt>
                <c:pt idx="1">
                  <c:v>16328667337</c:v>
                </c:pt>
                <c:pt idx="2">
                  <c:v>3693559553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204938344"/>
        <c:axId val="204938736"/>
        <c:axId val="202618456"/>
      </c:bar3DChart>
      <c:catAx>
        <c:axId val="20493834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 b="1"/>
            </a:pPr>
            <a:endParaRPr lang="es-ES"/>
          </a:p>
        </c:txPr>
        <c:crossAx val="204938736"/>
        <c:crosses val="autoZero"/>
        <c:auto val="1"/>
        <c:lblAlgn val="ctr"/>
        <c:lblOffset val="100"/>
        <c:noMultiLvlLbl val="0"/>
      </c:catAx>
      <c:valAx>
        <c:axId val="204938736"/>
        <c:scaling>
          <c:orientation val="minMax"/>
        </c:scaling>
        <c:delete val="0"/>
        <c:axPos val="l"/>
        <c:majorGridlines/>
        <c:numFmt formatCode="_(* #,##0_);_(* \(#,##0\);_(* &quot;-&quot;??_);_(@_)" sourceLinked="1"/>
        <c:majorTickMark val="out"/>
        <c:minorTickMark val="none"/>
        <c:tickLblPos val="nextTo"/>
        <c:txPr>
          <a:bodyPr/>
          <a:lstStyle/>
          <a:p>
            <a:pPr>
              <a:defRPr sz="1100" b="1"/>
            </a:pPr>
            <a:endParaRPr lang="es-ES"/>
          </a:p>
        </c:txPr>
        <c:crossAx val="204938344"/>
        <c:crosses val="autoZero"/>
        <c:crossBetween val="between"/>
      </c:valAx>
      <c:serAx>
        <c:axId val="202618456"/>
        <c:scaling>
          <c:orientation val="minMax"/>
        </c:scaling>
        <c:delete val="1"/>
        <c:axPos val="b"/>
        <c:majorTickMark val="out"/>
        <c:minorTickMark val="none"/>
        <c:tickLblPos val="nextTo"/>
        <c:crossAx val="204938736"/>
        <c:crosses val="autoZero"/>
      </c:serAx>
    </c:plotArea>
    <c:plotVisOnly val="1"/>
    <c:dispBlanksAs val="gap"/>
    <c:showDLblsOverMax val="0"/>
  </c:chart>
  <c:spPr>
    <a:gradFill flip="none" rotWithShape="1">
      <a:gsLst>
        <a:gs pos="0">
          <a:schemeClr val="accent1">
            <a:tint val="66000"/>
            <a:satMod val="160000"/>
          </a:schemeClr>
        </a:gs>
        <a:gs pos="50000">
          <a:schemeClr val="accent1">
            <a:tint val="44500"/>
            <a:satMod val="160000"/>
          </a:schemeClr>
        </a:gs>
        <a:gs pos="100000">
          <a:schemeClr val="accent1">
            <a:tint val="23500"/>
            <a:satMod val="160000"/>
          </a:schemeClr>
        </a:gs>
      </a:gsLst>
      <a:path path="circle">
        <a:fillToRect l="50000" t="50000" r="50000" b="50000"/>
      </a:path>
      <a:tileRect/>
    </a:gradFill>
  </c:spPr>
  <c:externalData r:id="rId2">
    <c:autoUpdate val="0"/>
  </c:externalData>
  <c:userShapes r:id="rId3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s-CO"/>
              <a:t>COMPORTAMIENTO</a:t>
            </a:r>
            <a:r>
              <a:rPr lang="es-CO" baseline="0"/>
              <a:t> DEUDA PÚBLICA</a:t>
            </a:r>
            <a:endParaRPr lang="es-CO"/>
          </a:p>
        </c:rich>
      </c:tx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2.4485253199777408E-2"/>
          <c:y val="0.12506527954189597"/>
          <c:w val="0.97551474680022254"/>
          <c:h val="0.8002929309470308"/>
        </c:manualLayout>
      </c:layout>
      <c:bar3DChart>
        <c:barDir val="col"/>
        <c:grouping val="clustered"/>
        <c:varyColors val="0"/>
        <c:ser>
          <c:idx val="1"/>
          <c:order val="0"/>
          <c:invertIfNegative val="0"/>
          <c:dLbls>
            <c:dLbl>
              <c:idx val="0"/>
              <c:layout>
                <c:manualLayout>
                  <c:x val="-2.2259321090706734E-3"/>
                  <c:y val="-5.363127862504979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"/>
                  <c:y val="-5.363127862504979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5.0890592039242125E-3"/>
                  <c:y val="-2.793650793650793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0"/>
                  <c:y val="-4.317480314960629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0"/>
                  <c:y val="-4.571428571428571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Hoja1!$B$8:$B$12</c:f>
              <c:numCache>
                <c:formatCode>General</c:formatCode>
                <c:ptCount val="5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</c:numCache>
            </c:numRef>
          </c:cat>
          <c:val>
            <c:numRef>
              <c:f>Hoja1!$C$8:$C$12</c:f>
              <c:numCache>
                <c:formatCode>_(* #,##0.00_);_(* \(#,##0.00\);_(* "-"??_);_(@_)</c:formatCode>
                <c:ptCount val="5"/>
                <c:pt idx="0">
                  <c:v>17336841326</c:v>
                </c:pt>
                <c:pt idx="1">
                  <c:v>22776608111</c:v>
                </c:pt>
                <c:pt idx="2">
                  <c:v>23471921748</c:v>
                </c:pt>
                <c:pt idx="3">
                  <c:v>27501977226</c:v>
                </c:pt>
                <c:pt idx="4">
                  <c:v>20295390259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155936488"/>
        <c:axId val="155410392"/>
        <c:axId val="0"/>
      </c:bar3DChart>
      <c:catAx>
        <c:axId val="1559364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155410392"/>
        <c:crosses val="autoZero"/>
        <c:auto val="1"/>
        <c:lblAlgn val="ctr"/>
        <c:lblOffset val="100"/>
        <c:noMultiLvlLbl val="0"/>
      </c:catAx>
      <c:valAx>
        <c:axId val="155410392"/>
        <c:scaling>
          <c:orientation val="minMax"/>
        </c:scaling>
        <c:delete val="1"/>
        <c:axPos val="l"/>
        <c:numFmt formatCode="_(* #,##0.00_);_(* \(#,##0.00\);_(* &quot;-&quot;??_);_(@_)" sourceLinked="1"/>
        <c:majorTickMark val="none"/>
        <c:minorTickMark val="none"/>
        <c:tickLblPos val="nextTo"/>
        <c:crossAx val="155936488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0.23738</cdr:x>
      <cdr:y>0.0544</cdr:y>
    </cdr:from>
    <cdr:to>
      <cdr:x>0.8353</cdr:x>
      <cdr:y>0.19956</cdr:y>
    </cdr:to>
    <cdr:sp macro="" textlink="">
      <cdr:nvSpPr>
        <cdr:cNvPr id="2" name="1 CuadroTexto"/>
        <cdr:cNvSpPr txBox="1"/>
      </cdr:nvSpPr>
      <cdr:spPr>
        <a:xfrm xmlns:a="http://schemas.openxmlformats.org/drawingml/2006/main">
          <a:off x="1668660" y="197178"/>
          <a:ext cx="4203015" cy="52606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s-CO" sz="2000" b="1" dirty="0"/>
            <a:t>RECAUDO INDUSTRIA Y COMERCIO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0.27134</cdr:x>
      <cdr:y>0.03674</cdr:y>
    </cdr:from>
    <cdr:to>
      <cdr:x>0.77628</cdr:x>
      <cdr:y>0.1596</cdr:y>
    </cdr:to>
    <cdr:sp macro="" textlink="">
      <cdr:nvSpPr>
        <cdr:cNvPr id="2" name="1 CuadroTexto"/>
        <cdr:cNvSpPr txBox="1"/>
      </cdr:nvSpPr>
      <cdr:spPr>
        <a:xfrm xmlns:a="http://schemas.openxmlformats.org/drawingml/2006/main">
          <a:off x="1917700" y="193675"/>
          <a:ext cx="3568700" cy="64773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s-CO" sz="2000" b="1" dirty="0"/>
            <a:t>RECAUDO IMPUESTO PREDIAL</a:t>
          </a: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888411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548739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55705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079852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705633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992385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312294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888412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278360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68118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210415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167357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24" y="566"/>
            <a:ext cx="9143245" cy="6857434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742967" y="357166"/>
            <a:ext cx="101822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36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     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2051720" y="566"/>
            <a:ext cx="5218855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O" sz="2000" dirty="0" smtClean="0">
                <a:solidFill>
                  <a:prstClr val="white"/>
                </a:solidFill>
                <a:cs typeface="Calibri" pitchFamily="34" charset="0"/>
              </a:rPr>
              <a:t>SECRETARIA DE HACIENDA</a:t>
            </a:r>
            <a:endParaRPr lang="es-CO" sz="2000" dirty="0">
              <a:solidFill>
                <a:prstClr val="white"/>
              </a:solidFill>
              <a:cs typeface="Calibri" pitchFamily="34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230259" y="2060848"/>
            <a:ext cx="881446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>
              <a:buFont typeface="+mj-lt"/>
              <a:buAutoNum type="arabicPeriod"/>
            </a:pPr>
            <a:r>
              <a:rPr lang="es-CO" dirty="0"/>
              <a:t>SE DIO INICIO A LA IMPLEMENTACIÓN DE LAS NORMAS INTERNACIONALES DE CONTABILIDAD PÚBLICA</a:t>
            </a:r>
            <a:r>
              <a:rPr lang="es-CO" dirty="0" smtClean="0"/>
              <a:t>.</a:t>
            </a:r>
          </a:p>
          <a:p>
            <a:pPr marL="342900" lvl="0" indent="-342900" algn="just">
              <a:buFont typeface="+mj-lt"/>
              <a:buAutoNum type="arabicPeriod"/>
            </a:pPr>
            <a:endParaRPr lang="es-CO" dirty="0"/>
          </a:p>
          <a:p>
            <a:pPr marL="342900" lvl="0" indent="-342900" algn="just">
              <a:buFont typeface="+mj-lt"/>
              <a:buAutoNum type="arabicPeriod"/>
            </a:pPr>
            <a:r>
              <a:rPr lang="es-CO" dirty="0" err="1"/>
              <a:t>VALUE</a:t>
            </a:r>
            <a:r>
              <a:rPr lang="es-CO" dirty="0"/>
              <a:t> AND </a:t>
            </a:r>
            <a:r>
              <a:rPr lang="es-CO" dirty="0" err="1"/>
              <a:t>RISK</a:t>
            </a:r>
            <a:r>
              <a:rPr lang="es-CO" dirty="0"/>
              <a:t> RATING REALIZÓ LA CALIFICACIÓN DE LA ADMINISTRACIÓN MUNICIPAL Y ASIGNÓ LA CALIFICACIÓN </a:t>
            </a:r>
            <a:r>
              <a:rPr lang="es-CO" b="1" dirty="0"/>
              <a:t>A+ (A MÁS), </a:t>
            </a:r>
            <a:r>
              <a:rPr lang="es-CO" dirty="0"/>
              <a:t>ESTÁ</a:t>
            </a:r>
            <a:r>
              <a:rPr lang="es-CO" b="1" dirty="0"/>
              <a:t> </a:t>
            </a:r>
            <a:r>
              <a:rPr lang="es-CO" dirty="0"/>
              <a:t>INDICA LA EXISTENCIA DE UNA CAPACIDAD BUENA DE PAGO DE INTERESES Y CAPITAL. AUNQUE LOS FACTORES DE PROTECCIÓN SE CONSIDERAN ADECUADOS, LAS ENTIDADES PUEDEN SER MÁS VULNERABLES A ACONTECIMIENTOS ADVERSOS QUE AQUELLAS CALIFICADAS EN MEJORES CATEGORÍAS DE CALIFICACIÓN</a:t>
            </a:r>
            <a:r>
              <a:rPr lang="es-CO" dirty="0" smtClean="0"/>
              <a:t>.</a:t>
            </a:r>
          </a:p>
        </p:txBody>
      </p:sp>
      <p:sp>
        <p:nvSpPr>
          <p:cNvPr id="8" name="CuadroTexto 6"/>
          <p:cNvSpPr txBox="1"/>
          <p:nvPr/>
        </p:nvSpPr>
        <p:spPr>
          <a:xfrm>
            <a:off x="497031" y="1124744"/>
            <a:ext cx="8280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CONTABILIDAD</a:t>
            </a:r>
          </a:p>
        </p:txBody>
      </p:sp>
    </p:spTree>
    <p:extLst>
      <p:ext uri="{BB962C8B-B14F-4D97-AF65-F5344CB8AC3E}">
        <p14:creationId xmlns:p14="http://schemas.microsoft.com/office/powerpoint/2010/main" val="3558178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68" y="-603448"/>
            <a:ext cx="9143245" cy="6857434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051720" y="566"/>
            <a:ext cx="5218855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O" sz="2000" dirty="0" smtClean="0">
                <a:solidFill>
                  <a:prstClr val="white"/>
                </a:solidFill>
                <a:cs typeface="Calibri" pitchFamily="34" charset="0"/>
              </a:rPr>
              <a:t>SECRETARIA DE HACIENDA</a:t>
            </a:r>
            <a:endParaRPr lang="es-CO" sz="2000" dirty="0">
              <a:solidFill>
                <a:prstClr val="white"/>
              </a:solidFill>
              <a:cs typeface="Calibri" pitchFamily="34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497031" y="1095127"/>
            <a:ext cx="856895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buFont typeface="+mj-lt"/>
              <a:buAutoNum type="arabicPeriod"/>
            </a:pPr>
            <a:endParaRPr lang="es-CO" dirty="0" smtClean="0"/>
          </a:p>
          <a:p>
            <a:pPr marL="514350" indent="-514350" algn="just">
              <a:buFont typeface="+mj-lt"/>
              <a:buAutoNum type="arabicPeriod"/>
            </a:pPr>
            <a:r>
              <a:rPr lang="es-CO" dirty="0" smtClean="0"/>
              <a:t>SE </a:t>
            </a:r>
            <a:r>
              <a:rPr lang="es-CO" dirty="0"/>
              <a:t>REALIZÓ EL EVENTO DE CULTURA </a:t>
            </a:r>
            <a:r>
              <a:rPr lang="es-CO" dirty="0" smtClean="0"/>
              <a:t>TRIBUTARIA, CON 150 CONTRIBUYENTES.</a:t>
            </a:r>
          </a:p>
          <a:p>
            <a:pPr marL="514350" indent="-514350" algn="just">
              <a:buFont typeface="+mj-lt"/>
              <a:buAutoNum type="arabicPeriod"/>
            </a:pPr>
            <a:endParaRPr lang="es-CO" dirty="0" smtClean="0"/>
          </a:p>
          <a:p>
            <a:pPr marL="514350" indent="-514350" algn="just">
              <a:buFont typeface="+mj-lt"/>
              <a:buAutoNum type="arabicPeriod"/>
            </a:pPr>
            <a:r>
              <a:rPr lang="es-CO" dirty="0"/>
              <a:t>SE CREO EL NUEVO ESTATUTO TRIBUTARIO – ACUERDO 023 D 2016</a:t>
            </a:r>
            <a:r>
              <a:rPr lang="es-CO" dirty="0" smtClean="0"/>
              <a:t>.</a:t>
            </a:r>
          </a:p>
          <a:p>
            <a:pPr marL="514350" indent="-514350" algn="just">
              <a:buFont typeface="+mj-lt"/>
              <a:buAutoNum type="arabicPeriod"/>
            </a:pPr>
            <a:endParaRPr lang="es-CO" dirty="0" smtClean="0"/>
          </a:p>
          <a:p>
            <a:pPr marL="514350" indent="-514350" algn="just">
              <a:buFont typeface="+mj-lt"/>
              <a:buAutoNum type="arabicPeriod"/>
            </a:pPr>
            <a:r>
              <a:rPr lang="es-CO" dirty="0" smtClean="0"/>
              <a:t>SE CELEBRO UN CONVENIO CON LA DIAN PARA EL CONTROL DE LA EVASIÓN DEL IMPUESTO DE INDUSTRIA Y COMERCIO.</a:t>
            </a:r>
          </a:p>
          <a:p>
            <a:pPr marL="514350" indent="-514350" algn="just">
              <a:buFont typeface="+mj-lt"/>
              <a:buAutoNum type="arabicPeriod"/>
            </a:pPr>
            <a:endParaRPr lang="es-CO" dirty="0" smtClean="0"/>
          </a:p>
          <a:p>
            <a:pPr marL="514350" indent="-514350" algn="just">
              <a:buFont typeface="+mj-lt"/>
              <a:buAutoNum type="arabicPeriod"/>
            </a:pPr>
            <a:r>
              <a:rPr lang="es-CO" dirty="0"/>
              <a:t>SE CELEBRO UN CONVENIO CON </a:t>
            </a:r>
            <a:r>
              <a:rPr lang="es-CO" dirty="0" smtClean="0"/>
              <a:t>EL INSTITUTO GEOGRÁFICO AGUSTÍN CUYO OBJETO ES MANTENER ACTUALIZADA LA BASE DE CONTRIBUYENTES DEL IMPUESTO PREDIAL.</a:t>
            </a:r>
          </a:p>
          <a:p>
            <a:pPr marL="514350" indent="-514350" algn="just">
              <a:buFont typeface="+mj-lt"/>
              <a:buAutoNum type="arabicPeriod"/>
            </a:pPr>
            <a:endParaRPr lang="es-CO" dirty="0" smtClean="0"/>
          </a:p>
          <a:p>
            <a:pPr marL="514350" indent="-514350" algn="just">
              <a:buFont typeface="+mj-lt"/>
              <a:buAutoNum type="arabicPeriod"/>
            </a:pPr>
            <a:r>
              <a:rPr lang="es-CO" dirty="0" smtClean="0"/>
              <a:t>SE TRAMITO UN ACUERDO PARA DECLARAR EXENTOS DE  LOS IMPUESTOS MUNICIPALES  A LOS RECURSOS QUE POR DONACIÓN LLEGUEN A LA ADMINISTRACIÓN MUNICIPAL POR PARTE DE UN GOBIERNO  EXTRANJERO.</a:t>
            </a:r>
            <a:endParaRPr lang="es-CO" dirty="0"/>
          </a:p>
        </p:txBody>
      </p:sp>
      <p:sp>
        <p:nvSpPr>
          <p:cNvPr id="9" name="CuadroTexto 6"/>
          <p:cNvSpPr txBox="1"/>
          <p:nvPr/>
        </p:nvSpPr>
        <p:spPr>
          <a:xfrm>
            <a:off x="435502" y="633462"/>
            <a:ext cx="8280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TESORERÍA</a:t>
            </a:r>
          </a:p>
        </p:txBody>
      </p:sp>
    </p:spTree>
    <p:extLst>
      <p:ext uri="{BB962C8B-B14F-4D97-AF65-F5344CB8AC3E}">
        <p14:creationId xmlns:p14="http://schemas.microsoft.com/office/powerpoint/2010/main" val="951302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6" y="-301938"/>
            <a:ext cx="9143245" cy="6857434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051720" y="566"/>
            <a:ext cx="5218855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O" sz="2000" dirty="0" smtClean="0">
                <a:solidFill>
                  <a:prstClr val="white"/>
                </a:solidFill>
                <a:cs typeface="Calibri" pitchFamily="34" charset="0"/>
              </a:rPr>
              <a:t>SECRETARIA DE HACIENDA</a:t>
            </a:r>
            <a:endParaRPr lang="es-CO" sz="2000" dirty="0">
              <a:solidFill>
                <a:prstClr val="white"/>
              </a:solidFill>
              <a:cs typeface="Calibri" pitchFamily="34" charset="0"/>
            </a:endParaRPr>
          </a:p>
        </p:txBody>
      </p:sp>
      <p:sp>
        <p:nvSpPr>
          <p:cNvPr id="9" name="CuadroTexto 6"/>
          <p:cNvSpPr txBox="1"/>
          <p:nvPr/>
        </p:nvSpPr>
        <p:spPr>
          <a:xfrm>
            <a:off x="107504" y="864294"/>
            <a:ext cx="89289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Incremento en el recaudo de los principales impuestos municipales, </a:t>
            </a:r>
            <a:r>
              <a:rPr lang="es-ES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valores en millones de pesos</a:t>
            </a:r>
          </a:p>
        </p:txBody>
      </p:sp>
      <p:graphicFrame>
        <p:nvGraphicFramePr>
          <p:cNvPr id="10" name="2 Gráfic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66054079"/>
              </p:ext>
            </p:extLst>
          </p:nvPr>
        </p:nvGraphicFramePr>
        <p:xfrm>
          <a:off x="1187624" y="1772816"/>
          <a:ext cx="6669410" cy="37444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593283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6" y="-301938"/>
            <a:ext cx="9143245" cy="6857434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051720" y="566"/>
            <a:ext cx="5218855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O" sz="2000" dirty="0" smtClean="0">
                <a:solidFill>
                  <a:prstClr val="white"/>
                </a:solidFill>
                <a:cs typeface="Calibri" pitchFamily="34" charset="0"/>
              </a:rPr>
              <a:t>SECRETARIA DE HACIENDA</a:t>
            </a:r>
            <a:endParaRPr lang="es-CO" sz="2000" dirty="0">
              <a:solidFill>
                <a:prstClr val="white"/>
              </a:solidFill>
              <a:cs typeface="Calibri" pitchFamily="34" charset="0"/>
            </a:endParaRPr>
          </a:p>
        </p:txBody>
      </p:sp>
      <p:sp>
        <p:nvSpPr>
          <p:cNvPr id="9" name="CuadroTexto 6"/>
          <p:cNvSpPr txBox="1"/>
          <p:nvPr/>
        </p:nvSpPr>
        <p:spPr>
          <a:xfrm>
            <a:off x="107504" y="864294"/>
            <a:ext cx="89289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Incremento en el recaudo de los principales impuestos municipales, </a:t>
            </a:r>
            <a:r>
              <a:rPr lang="es-ES" sz="2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valores en millones de pesos</a:t>
            </a:r>
          </a:p>
        </p:txBody>
      </p:sp>
      <p:graphicFrame>
        <p:nvGraphicFramePr>
          <p:cNvPr id="6" name="3 Gráfic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17281751"/>
              </p:ext>
            </p:extLst>
          </p:nvPr>
        </p:nvGraphicFramePr>
        <p:xfrm>
          <a:off x="1331639" y="1695291"/>
          <a:ext cx="6774135" cy="38219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85831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7" y="-171400"/>
            <a:ext cx="9143245" cy="6857434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051720" y="566"/>
            <a:ext cx="5218855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O" sz="2000" dirty="0" smtClean="0">
                <a:solidFill>
                  <a:prstClr val="white"/>
                </a:solidFill>
                <a:cs typeface="Calibri" pitchFamily="34" charset="0"/>
              </a:rPr>
              <a:t>SECRETARIA DE HACIENDA</a:t>
            </a:r>
            <a:endParaRPr lang="es-CO" sz="2000" dirty="0">
              <a:solidFill>
                <a:prstClr val="white"/>
              </a:solidFill>
              <a:cs typeface="Calibri" pitchFamily="34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497031" y="1095127"/>
            <a:ext cx="856895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buFont typeface="+mj-lt"/>
              <a:buAutoNum type="arabicPeriod"/>
            </a:pPr>
            <a:endParaRPr lang="es-CO" dirty="0" smtClean="0"/>
          </a:p>
          <a:p>
            <a:pPr marL="514350" indent="-514350" algn="just">
              <a:buFont typeface="+mj-lt"/>
              <a:buAutoNum type="arabicPeriod"/>
            </a:pPr>
            <a:r>
              <a:rPr lang="es-CO" dirty="0" smtClean="0"/>
              <a:t>SE CELEBRO UN CONVENIO CON BANCOLOMBIA PARA DESARROLLAR LOS SERVICIOS DE GOBIERNO EN  LÍNEA, PAGOS EN LÍNEA, DESCARGAR LOS IMPUESTOS Y SERVICIOS, TODO SE PODRÁ REALIZAR DESDE LA PAGINA WEB DE LA ALCALDÍA MUNICIPAL .</a:t>
            </a:r>
          </a:p>
          <a:p>
            <a:pPr marL="514350" indent="-514350" algn="just">
              <a:buFont typeface="+mj-lt"/>
              <a:buAutoNum type="arabicPeriod"/>
            </a:pPr>
            <a:endParaRPr lang="es-CO" dirty="0" smtClean="0"/>
          </a:p>
          <a:p>
            <a:pPr marL="514350" indent="-514350" algn="just">
              <a:buFont typeface="+mj-lt"/>
              <a:buAutoNum type="arabicPeriod"/>
            </a:pPr>
            <a:r>
              <a:rPr lang="es-CO" dirty="0" smtClean="0"/>
              <a:t>SE SUSCRIBIERON 1.591 ACUERDOS DE PAGO EN PREDIAL, POR VALOR DE </a:t>
            </a:r>
            <a:r>
              <a:rPr lang="es-CO" dirty="0"/>
              <a:t>$6.200.000.000 </a:t>
            </a:r>
            <a:r>
              <a:rPr lang="es-CO" dirty="0" smtClean="0"/>
              <a:t>APROXIMADAMENTE.</a:t>
            </a:r>
          </a:p>
          <a:p>
            <a:pPr marL="514350" indent="-514350" algn="just">
              <a:buFont typeface="+mj-lt"/>
              <a:buAutoNum type="arabicPeriod"/>
            </a:pPr>
            <a:endParaRPr lang="es-CO" dirty="0" smtClean="0"/>
          </a:p>
          <a:p>
            <a:pPr marL="514350" indent="-514350" algn="just">
              <a:buFont typeface="+mj-lt"/>
              <a:buAutoNum type="arabicPeriod"/>
            </a:pPr>
            <a:r>
              <a:rPr lang="es-CO" dirty="0"/>
              <a:t>SE SUSCRIBIERON </a:t>
            </a:r>
            <a:r>
              <a:rPr lang="es-CO" dirty="0" smtClean="0"/>
              <a:t>69 </a:t>
            </a:r>
            <a:r>
              <a:rPr lang="es-CO" dirty="0"/>
              <a:t>ACUERDOS DE PAGO EN </a:t>
            </a:r>
            <a:r>
              <a:rPr lang="es-CO" dirty="0" smtClean="0"/>
              <a:t>INDUSTRIA Y COMERCIO, </a:t>
            </a:r>
            <a:r>
              <a:rPr lang="es-CO" dirty="0"/>
              <a:t>POR VALOR DE </a:t>
            </a:r>
            <a:r>
              <a:rPr lang="es-CO" dirty="0" smtClean="0"/>
              <a:t>$1.900.000.000 </a:t>
            </a:r>
            <a:r>
              <a:rPr lang="es-CO" dirty="0"/>
              <a:t>APROXIMADAMENTE.</a:t>
            </a:r>
          </a:p>
          <a:p>
            <a:pPr marL="514350" indent="-514350" algn="just">
              <a:buFont typeface="+mj-lt"/>
              <a:buAutoNum type="arabicPeriod"/>
            </a:pPr>
            <a:endParaRPr lang="es-CO" dirty="0"/>
          </a:p>
          <a:p>
            <a:pPr marL="514350" indent="-514350" algn="just">
              <a:buFont typeface="+mj-lt"/>
              <a:buAutoNum type="arabicPeriod"/>
            </a:pPr>
            <a:r>
              <a:rPr lang="es-CO" dirty="0" smtClean="0"/>
              <a:t>DEPURACIÓN DE LA BASE DE DATOS DE LOS PREDIOS PROPIEDAD DEL MUNICIPIO.</a:t>
            </a:r>
          </a:p>
          <a:p>
            <a:pPr marL="514350" indent="-514350" algn="just">
              <a:buFont typeface="+mj-lt"/>
              <a:buAutoNum type="arabicPeriod"/>
            </a:pPr>
            <a:endParaRPr lang="es-CO" dirty="0" smtClean="0"/>
          </a:p>
          <a:p>
            <a:pPr marL="514350" indent="-514350" algn="just">
              <a:buFont typeface="+mj-lt"/>
              <a:buAutoNum type="arabicPeriod"/>
            </a:pPr>
            <a:r>
              <a:rPr lang="es-CO" dirty="0" smtClean="0"/>
              <a:t>RECAUDO DE LA CONTRIBUCIÓN POR VALORIZACIÓN.</a:t>
            </a:r>
          </a:p>
          <a:p>
            <a:pPr marL="514350" indent="-514350" algn="just">
              <a:buFont typeface="+mj-lt"/>
              <a:buAutoNum type="arabicPeriod"/>
            </a:pPr>
            <a:endParaRPr lang="es-CO" dirty="0" smtClean="0"/>
          </a:p>
          <a:p>
            <a:pPr marL="514350" indent="-514350" algn="just">
              <a:buFont typeface="+mj-lt"/>
              <a:buAutoNum type="arabicPeriod"/>
            </a:pPr>
            <a:endParaRPr lang="es-CO" dirty="0" smtClean="0"/>
          </a:p>
        </p:txBody>
      </p:sp>
      <p:sp>
        <p:nvSpPr>
          <p:cNvPr id="9" name="CuadroTexto 6"/>
          <p:cNvSpPr txBox="1"/>
          <p:nvPr/>
        </p:nvSpPr>
        <p:spPr>
          <a:xfrm>
            <a:off x="435502" y="633462"/>
            <a:ext cx="8280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FISCALIZACIÓN Y COBRO COACTIVO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7405" y="4725144"/>
            <a:ext cx="1698971" cy="9453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63578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7" y="-171400"/>
            <a:ext cx="9143245" cy="6857434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051720" y="566"/>
            <a:ext cx="5218855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O" sz="2000" dirty="0" smtClean="0">
                <a:solidFill>
                  <a:prstClr val="white"/>
                </a:solidFill>
                <a:cs typeface="Calibri" pitchFamily="34" charset="0"/>
              </a:rPr>
              <a:t>SECRETARIA DE HACIENDA</a:t>
            </a:r>
            <a:endParaRPr lang="es-CO" sz="2000" dirty="0">
              <a:solidFill>
                <a:prstClr val="white"/>
              </a:solidFill>
              <a:cs typeface="Calibri" pitchFamily="34" charset="0"/>
            </a:endParaRPr>
          </a:p>
        </p:txBody>
      </p:sp>
      <p:graphicFrame>
        <p:nvGraphicFramePr>
          <p:cNvPr id="6" name="3 Gráfic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55259753"/>
              </p:ext>
            </p:extLst>
          </p:nvPr>
        </p:nvGraphicFramePr>
        <p:xfrm>
          <a:off x="991994" y="847492"/>
          <a:ext cx="7181850" cy="48196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003487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Fecha xmlns="a8a3685a-eeb7-4cf4-aee6-a49a1bd38b98" xsi:nil="true"/>
    <Descrpci_x00f3_n xmlns="a8a3685a-eeb7-4cf4-aee6-a49a1bd38b98" xsi:nil="true"/>
    <Clasificaci_x00f3_n xmlns="a8a3685a-eeb7-4cf4-aee6-a49a1bd38b98">Informes a la Ciudadanía</Clasificaci_x00f3_n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D28C194CC67FF34BAA1B2490A7FF9DF3" ma:contentTypeVersion="3" ma:contentTypeDescription="Crear nuevo documento." ma:contentTypeScope="" ma:versionID="e1f65330f89ae5643b06903b396260ee">
  <xsd:schema xmlns:xsd="http://www.w3.org/2001/XMLSchema" xmlns:xs="http://www.w3.org/2001/XMLSchema" xmlns:p="http://schemas.microsoft.com/office/2006/metadata/properties" xmlns:ns2="a8a3685a-eeb7-4cf4-aee6-a49a1bd38b98" targetNamespace="http://schemas.microsoft.com/office/2006/metadata/properties" ma:root="true" ma:fieldsID="274808a7948cb534f78a71faa9fe5799" ns2:_="">
    <xsd:import namespace="a8a3685a-eeb7-4cf4-aee6-a49a1bd38b98"/>
    <xsd:element name="properties">
      <xsd:complexType>
        <xsd:sequence>
          <xsd:element name="documentManagement">
            <xsd:complexType>
              <xsd:all>
                <xsd:element ref="ns2:Descrpci_x00f3_n" minOccurs="0"/>
                <xsd:element ref="ns2:Clasificaci_x00f3_n" minOccurs="0"/>
                <xsd:element ref="ns2:Fech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a3685a-eeb7-4cf4-aee6-a49a1bd38b98" elementFormDefault="qualified">
    <xsd:import namespace="http://schemas.microsoft.com/office/2006/documentManagement/types"/>
    <xsd:import namespace="http://schemas.microsoft.com/office/infopath/2007/PartnerControls"/>
    <xsd:element name="Descrpci_x00f3_n" ma:index="8" nillable="true" ma:displayName="Descripción" ma:internalName="Descrpci_x00f3_n">
      <xsd:simpleType>
        <xsd:restriction base="dms:Note">
          <xsd:maxLength value="255"/>
        </xsd:restriction>
      </xsd:simpleType>
    </xsd:element>
    <xsd:element name="Clasificaci_x00f3_n" ma:index="9" nillable="true" ma:displayName="Clasificación" ma:format="Dropdown" ma:internalName="Clasificaci_x00f3_n">
      <xsd:simpleType>
        <xsd:restriction base="dms:Choice">
          <xsd:enumeration value="Informes a la Ciudadanía"/>
          <xsd:enumeration value="Informes al Concejo"/>
          <xsd:enumeration value="Informes a Órganos de Control"/>
          <xsd:enumeration value="Informes de Gestión Gobierno en Línea"/>
          <xsd:enumeration value="Cumpliendo Metas"/>
          <xsd:enumeration value="Rendición de Cuentas"/>
        </xsd:restriction>
      </xsd:simpleType>
    </xsd:element>
    <xsd:element name="Fecha" ma:index="10" nillable="true" ma:displayName="Fecha" ma:internalName="Fecha">
      <xsd:simpleType>
        <xsd:restriction base="dms:Text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8EEA469-91CC-4752-A42E-3E55F0BF3B43}"/>
</file>

<file path=customXml/itemProps2.xml><?xml version="1.0" encoding="utf-8"?>
<ds:datastoreItem xmlns:ds="http://schemas.openxmlformats.org/officeDocument/2006/customXml" ds:itemID="{C72C970D-D643-4212-B4F8-6BF68591C72B}"/>
</file>

<file path=customXml/itemProps3.xml><?xml version="1.0" encoding="utf-8"?>
<ds:datastoreItem xmlns:ds="http://schemas.openxmlformats.org/officeDocument/2006/customXml" ds:itemID="{084CF8FC-D127-44E7-A019-5B31DF584086}"/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1674</TotalTime>
  <Words>329</Words>
  <Application>Microsoft Office PowerPoint</Application>
  <PresentationFormat>Presentación en pantalla (4:3)</PresentationFormat>
  <Paragraphs>38</Paragraphs>
  <Slides>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10" baseType="lpstr">
      <vt:lpstr>Arial</vt:lpstr>
      <vt:lpstr>Calibri</vt:lpstr>
      <vt:lpstr>Verdana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alcaldia tocancipa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miky</dc:creator>
  <cp:lastModifiedBy>Ana Patricia Rosas Enriquez</cp:lastModifiedBy>
  <cp:revision>135</cp:revision>
  <cp:lastPrinted>2016-11-02T20:45:12Z</cp:lastPrinted>
  <dcterms:created xsi:type="dcterms:W3CDTF">2016-02-16T14:14:57Z</dcterms:created>
  <dcterms:modified xsi:type="dcterms:W3CDTF">2017-05-08T14:20:52Z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0x010100D28C194CC67FF34BAA1B2490A7FF9DF3</vt:lpwstr>
  </property>
</Properties>
</file>