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6" r:id="rId2"/>
    <p:sldId id="317" r:id="rId3"/>
    <p:sldId id="318" r:id="rId4"/>
    <p:sldId id="345" r:id="rId5"/>
  </p:sldIdLst>
  <p:sldSz cx="9144000" cy="6858000" type="screen4x3"/>
  <p:notesSz cx="6797675" cy="9928225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23B"/>
    <a:srgbClr val="C3CF51"/>
    <a:srgbClr val="FF66CC"/>
    <a:srgbClr val="00CC00"/>
    <a:srgbClr val="FF9933"/>
    <a:srgbClr val="99FF33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0" autoAdjust="0"/>
    <p:restoredTop sz="94629" autoAdjust="0"/>
  </p:normalViewPr>
  <p:slideViewPr>
    <p:cSldViewPr>
      <p:cViewPr varScale="1">
        <p:scale>
          <a:sx n="74" d="100"/>
          <a:sy n="74" d="100"/>
        </p:scale>
        <p:origin x="106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884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54873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55705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07985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70563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99238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31229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88841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27836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6811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21041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16735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emf"/><Relationship Id="rId5" Type="http://schemas.openxmlformats.org/officeDocument/2006/relationships/package" Target="../embeddings/Hoja_de_c_lculo_de_Microsoft_Excel1.xlsx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 Planeación 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43091" y="869173"/>
            <a:ext cx="39604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 smtClean="0"/>
              <a:t>POT.</a:t>
            </a:r>
            <a:r>
              <a:rPr lang="es-CO" dirty="0" smtClean="0"/>
              <a:t>  Avances:  Diagnóstico actualizado, Documento Técnico de Soporte, Cartografía, Proyecto de Acuerdo.  Junio 2017 inicia concertación ambiental CAR,    </a:t>
            </a:r>
          </a:p>
          <a:p>
            <a:pPr algn="just"/>
            <a:endParaRPr lang="es-CO" dirty="0"/>
          </a:p>
          <a:p>
            <a:pPr algn="just"/>
            <a:endParaRPr lang="es-CO" dirty="0" smtClean="0"/>
          </a:p>
        </p:txBody>
      </p:sp>
      <p:sp>
        <p:nvSpPr>
          <p:cNvPr id="2" name="Rectángulo 1"/>
          <p:cNvSpPr/>
          <p:nvPr/>
        </p:nvSpPr>
        <p:spPr>
          <a:xfrm>
            <a:off x="4971836" y="525087"/>
            <a:ext cx="37660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s-CO" dirty="0"/>
              <a:t>Actualización y Conservación Catastral</a:t>
            </a:r>
          </a:p>
        </p:txBody>
      </p:sp>
      <p:pic>
        <p:nvPicPr>
          <p:cNvPr id="10" name="Imagen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553" y="934665"/>
            <a:ext cx="3269561" cy="144173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646" y="2570120"/>
            <a:ext cx="3270426" cy="2721257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539552" y="2570120"/>
            <a:ext cx="3367520" cy="272125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Rectángulo 8"/>
          <p:cNvSpPr/>
          <p:nvPr/>
        </p:nvSpPr>
        <p:spPr>
          <a:xfrm>
            <a:off x="6121316" y="2376401"/>
            <a:ext cx="17630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 smtClean="0"/>
              <a:t>Vivienda </a:t>
            </a:r>
          </a:p>
          <a:p>
            <a:pPr algn="ctr"/>
            <a:r>
              <a:rPr lang="es-CO" dirty="0" smtClean="0"/>
              <a:t>Modelos Tipo</a:t>
            </a:r>
            <a:endParaRPr lang="es-CO" dirty="0"/>
          </a:p>
        </p:txBody>
      </p:sp>
      <p:pic>
        <p:nvPicPr>
          <p:cNvPr id="11" name="Picture 2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20" t="18467" r="35159" b="12988"/>
          <a:stretch/>
        </p:blipFill>
        <p:spPr bwMode="auto">
          <a:xfrm>
            <a:off x="7002841" y="3195167"/>
            <a:ext cx="2026920" cy="2197735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12" name="3 Marcador de contenido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12" t="31200" r="14837" b="15588"/>
          <a:stretch/>
        </p:blipFill>
        <p:spPr>
          <a:xfrm>
            <a:off x="4154984" y="3573015"/>
            <a:ext cx="2792641" cy="1475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15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" y="120894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 Planeación 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07504" y="680331"/>
            <a:ext cx="1600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s-CO" dirty="0" smtClean="0"/>
              <a:t>Licenciamiento</a:t>
            </a:r>
            <a:endParaRPr lang="es-CO" dirty="0"/>
          </a:p>
        </p:txBody>
      </p:sp>
      <p:pic>
        <p:nvPicPr>
          <p:cNvPr id="9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1" t="14928" r="1025" b="12696"/>
          <a:stretch/>
        </p:blipFill>
        <p:spPr bwMode="auto">
          <a:xfrm>
            <a:off x="1911" y="1596098"/>
            <a:ext cx="5508104" cy="3185899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10" name="CuadroTexto 9"/>
          <p:cNvSpPr txBox="1"/>
          <p:nvPr/>
        </p:nvSpPr>
        <p:spPr>
          <a:xfrm>
            <a:off x="5614391" y="726497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Ingreso por licenciamiento  $1.328.772.342.00</a:t>
            </a:r>
            <a:endParaRPr lang="es-CO" dirty="0"/>
          </a:p>
        </p:txBody>
      </p:sp>
      <p:sp>
        <p:nvSpPr>
          <p:cNvPr id="12" name="CuadroTexto 11"/>
          <p:cNvSpPr txBox="1"/>
          <p:nvPr/>
        </p:nvSpPr>
        <p:spPr>
          <a:xfrm>
            <a:off x="5621197" y="1698649"/>
            <a:ext cx="3312368" cy="120032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Ingreso por otros servicios de Planeación:  Conceptos Usos, demarcaciones, certificados $74.709.800.21.00</a:t>
            </a:r>
            <a:endParaRPr lang="es-CO" dirty="0"/>
          </a:p>
        </p:txBody>
      </p:sp>
      <p:sp>
        <p:nvSpPr>
          <p:cNvPr id="13" name="CuadroTexto 12"/>
          <p:cNvSpPr txBox="1"/>
          <p:nvPr/>
        </p:nvSpPr>
        <p:spPr>
          <a:xfrm>
            <a:off x="5621197" y="3384077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Ingreso por plusvalía $2.466.972.614.00</a:t>
            </a:r>
            <a:endParaRPr lang="es-CO" dirty="0"/>
          </a:p>
        </p:txBody>
      </p:sp>
      <p:sp>
        <p:nvSpPr>
          <p:cNvPr id="14" name="CuadroTexto 13"/>
          <p:cNvSpPr txBox="1"/>
          <p:nvPr/>
        </p:nvSpPr>
        <p:spPr>
          <a:xfrm>
            <a:off x="5614391" y="4337815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Ingreso por Cesiones</a:t>
            </a:r>
          </a:p>
          <a:p>
            <a:pPr algn="ctr"/>
            <a:r>
              <a:rPr lang="es-CO" dirty="0" smtClean="0"/>
              <a:t>$2.390.065.175.43</a:t>
            </a:r>
            <a:endParaRPr lang="es-CO" dirty="0"/>
          </a:p>
        </p:txBody>
      </p:sp>
      <p:sp>
        <p:nvSpPr>
          <p:cNvPr id="11" name="CuadroTexto 10"/>
          <p:cNvSpPr txBox="1"/>
          <p:nvPr/>
        </p:nvSpPr>
        <p:spPr>
          <a:xfrm>
            <a:off x="430599" y="4889283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Total Ingresos</a:t>
            </a:r>
          </a:p>
          <a:p>
            <a:pPr algn="ctr"/>
            <a:r>
              <a:rPr lang="es-CO" dirty="0" smtClean="0"/>
              <a:t>$6.260.519.931.64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57717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 Planeación 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83568" y="1648932"/>
            <a:ext cx="24450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s-CO" dirty="0" smtClean="0"/>
              <a:t>Población incluida en la </a:t>
            </a:r>
          </a:p>
          <a:p>
            <a:pPr algn="just"/>
            <a:r>
              <a:rPr lang="es-CO" dirty="0" smtClean="0"/>
              <a:t>Base </a:t>
            </a:r>
            <a:r>
              <a:rPr lang="es-CO" dirty="0" err="1" smtClean="0"/>
              <a:t>Sisbén</a:t>
            </a:r>
            <a:r>
              <a:rPr lang="es-CO" dirty="0" smtClean="0"/>
              <a:t> DNP</a:t>
            </a:r>
            <a:endParaRPr lang="es-CO" dirty="0"/>
          </a:p>
        </p:txBody>
      </p:sp>
      <p:graphicFrame>
        <p:nvGraphicFramePr>
          <p:cNvPr id="15" name="Objeto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154974"/>
              </p:ext>
            </p:extLst>
          </p:nvPr>
        </p:nvGraphicFramePr>
        <p:xfrm>
          <a:off x="3241447" y="539785"/>
          <a:ext cx="5579025" cy="27451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4" name="Worksheet" r:id="rId5" imgW="7219843" imgH="3552930" progId="Excel.Sheet.12">
                  <p:embed/>
                </p:oleObj>
              </mc:Choice>
              <mc:Fallback>
                <p:oleObj name="Worksheet" r:id="rId5" imgW="7219843" imgH="355293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41447" y="539785"/>
                        <a:ext cx="5579025" cy="27451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ángulo 15"/>
          <p:cNvSpPr/>
          <p:nvPr/>
        </p:nvSpPr>
        <p:spPr>
          <a:xfrm>
            <a:off x="5974843" y="4077072"/>
            <a:ext cx="25194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s-CO" dirty="0" smtClean="0"/>
              <a:t>Certificaciones inversión </a:t>
            </a:r>
          </a:p>
          <a:p>
            <a:pPr algn="just"/>
            <a:r>
              <a:rPr lang="es-CO" dirty="0" smtClean="0"/>
              <a:t>Banco de Proyectos</a:t>
            </a:r>
            <a:endParaRPr lang="es-CO" dirty="0"/>
          </a:p>
        </p:txBody>
      </p:sp>
      <p:pic>
        <p:nvPicPr>
          <p:cNvPr id="17" name="Imagen 16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40" y="3342429"/>
            <a:ext cx="5040560" cy="24482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2971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" y="-17904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 Planeación 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851408" y="682647"/>
            <a:ext cx="220419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s-CO" sz="2000" dirty="0" smtClean="0"/>
              <a:t>Control Urbanístico</a:t>
            </a:r>
          </a:p>
          <a:p>
            <a:pPr algn="ctr"/>
            <a:r>
              <a:rPr lang="es-CO" sz="2000" dirty="0" smtClean="0"/>
              <a:t>2016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427" y="882702"/>
            <a:ext cx="2251451" cy="117231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2280" y="548680"/>
            <a:ext cx="1650657" cy="295176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94541" y="2294510"/>
            <a:ext cx="1454035" cy="266965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2240" y="4221088"/>
            <a:ext cx="2196435" cy="1209729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272158" y="1426888"/>
            <a:ext cx="37774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dirty="0" smtClean="0"/>
              <a:t>327</a:t>
            </a:r>
            <a:r>
              <a:rPr lang="es-CO" dirty="0" smtClean="0"/>
              <a:t> Visitas </a:t>
            </a:r>
          </a:p>
          <a:p>
            <a:r>
              <a:rPr lang="es-CO" b="1" dirty="0" smtClean="0"/>
              <a:t>98    </a:t>
            </a:r>
            <a:r>
              <a:rPr lang="es-CO" dirty="0" smtClean="0"/>
              <a:t>Informes Técnicos</a:t>
            </a:r>
          </a:p>
          <a:p>
            <a:r>
              <a:rPr lang="es-CO" b="1" dirty="0" smtClean="0"/>
              <a:t>50     </a:t>
            </a:r>
            <a:r>
              <a:rPr lang="es-CO" dirty="0" smtClean="0"/>
              <a:t>Procesos Sancionatorios en curso</a:t>
            </a:r>
            <a:endParaRPr lang="es-CO" dirty="0"/>
          </a:p>
        </p:txBody>
      </p:sp>
      <p:sp>
        <p:nvSpPr>
          <p:cNvPr id="11" name="Rectángulo 10"/>
          <p:cNvSpPr/>
          <p:nvPr/>
        </p:nvSpPr>
        <p:spPr>
          <a:xfrm>
            <a:off x="1331640" y="2490601"/>
            <a:ext cx="2068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dirty="0" smtClean="0"/>
              <a:t>Tipo de Infracciones</a:t>
            </a:r>
            <a:endParaRPr lang="es-CO" dirty="0"/>
          </a:p>
        </p:txBody>
      </p:sp>
      <p:sp>
        <p:nvSpPr>
          <p:cNvPr id="14" name="CuadroTexto 13"/>
          <p:cNvSpPr txBox="1"/>
          <p:nvPr/>
        </p:nvSpPr>
        <p:spPr>
          <a:xfrm>
            <a:off x="326116" y="2859933"/>
            <a:ext cx="429789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s-CO" sz="1400" dirty="0" smtClean="0"/>
              <a:t>Construcción, ampliación, adecuación, demolición sin la respectiva licencia (o con licencia vencida) o en contravención a la Ley</a:t>
            </a:r>
          </a:p>
          <a:p>
            <a:endParaRPr lang="es-CO" sz="1400" dirty="0" smtClean="0"/>
          </a:p>
          <a:p>
            <a:pPr marL="285750" indent="-285750">
              <a:buFontTx/>
              <a:buChar char="-"/>
            </a:pPr>
            <a:r>
              <a:rPr lang="es-CO" sz="1400" dirty="0" smtClean="0"/>
              <a:t>Variación de los diseños arquitectónicos construyendo mayor cantidad de obra</a:t>
            </a:r>
          </a:p>
          <a:p>
            <a:endParaRPr lang="es-CO" sz="1400" dirty="0" smtClean="0"/>
          </a:p>
          <a:p>
            <a:pPr marL="285750" indent="-285750">
              <a:buFontTx/>
              <a:buChar char="-"/>
            </a:pPr>
            <a:r>
              <a:rPr lang="es-CO" sz="1400" dirty="0" smtClean="0"/>
              <a:t>Urbanización o parcelación con violación de las normas de ordenamiento territorial</a:t>
            </a:r>
          </a:p>
          <a:p>
            <a:endParaRPr lang="es-CO" sz="1400" dirty="0" smtClean="0"/>
          </a:p>
          <a:p>
            <a:pPr marL="285750" indent="-285750">
              <a:buFontTx/>
              <a:buChar char="-"/>
            </a:pPr>
            <a:r>
              <a:rPr lang="es-CO" sz="1400" dirty="0" smtClean="0"/>
              <a:t>Cerramiento, intervención u ocupación temporal o permanente del espacio público</a:t>
            </a:r>
            <a:endParaRPr lang="es-CO" sz="1400" dirty="0"/>
          </a:p>
        </p:txBody>
      </p:sp>
      <p:sp>
        <p:nvSpPr>
          <p:cNvPr id="12" name="Rectángulo 11"/>
          <p:cNvSpPr/>
          <p:nvPr/>
        </p:nvSpPr>
        <p:spPr>
          <a:xfrm>
            <a:off x="272158" y="2564904"/>
            <a:ext cx="4489036" cy="297268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2069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28C194CC67FF34BAA1B2490A7FF9DF3" ma:contentTypeVersion="3" ma:contentTypeDescription="Crear nuevo documento." ma:contentTypeScope="" ma:versionID="e1f65330f89ae5643b06903b396260ee">
  <xsd:schema xmlns:xsd="http://www.w3.org/2001/XMLSchema" xmlns:xs="http://www.w3.org/2001/XMLSchema" xmlns:p="http://schemas.microsoft.com/office/2006/metadata/properties" xmlns:ns2="a8a3685a-eeb7-4cf4-aee6-a49a1bd38b98" targetNamespace="http://schemas.microsoft.com/office/2006/metadata/properties" ma:root="true" ma:fieldsID="274808a7948cb534f78a71faa9fe5799" ns2:_="">
    <xsd:import namespace="a8a3685a-eeb7-4cf4-aee6-a49a1bd38b98"/>
    <xsd:element name="properties">
      <xsd:complexType>
        <xsd:sequence>
          <xsd:element name="documentManagement">
            <xsd:complexType>
              <xsd:all>
                <xsd:element ref="ns2:Descrpci_x00f3_n" minOccurs="0"/>
                <xsd:element ref="ns2:Clasifica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a3685a-eeb7-4cf4-aee6-a49a1bd38b98" elementFormDefault="qualified">
    <xsd:import namespace="http://schemas.microsoft.com/office/2006/documentManagement/types"/>
    <xsd:import namespace="http://schemas.microsoft.com/office/infopath/2007/PartnerControls"/>
    <xsd:element name="Descrpci_x00f3_n" ma:index="8" nillable="true" ma:displayName="Descripción" ma:internalName="Descrpci_x00f3_n">
      <xsd:simpleType>
        <xsd:restriction base="dms:Note">
          <xsd:maxLength value="255"/>
        </xsd:restriction>
      </xsd:simpleType>
    </xsd:element>
    <xsd:element name="Clasificaci_x00f3_n" ma:index="9" nillable="true" ma:displayName="Clasificación" ma:format="Dropdown" ma:internalName="Clasificaci_x00f3_n">
      <xsd:simpleType>
        <xsd:restriction base="dms:Choice">
          <xsd:enumeration value="Informes a la Ciudadanía"/>
          <xsd:enumeration value="Informes al Concejo"/>
          <xsd:enumeration value="Informes a Órganos de Control"/>
          <xsd:enumeration value="Informes de Gestión Gobierno en Línea"/>
          <xsd:enumeration value="Cumpliendo Metas"/>
          <xsd:enumeration value="Rendición de Cuentas"/>
        </xsd:restriction>
      </xsd:simpleType>
    </xsd:element>
    <xsd:element name="Fecha" ma:index="10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a8a3685a-eeb7-4cf4-aee6-a49a1bd38b98" xsi:nil="true"/>
    <Descrpci_x00f3_n xmlns="a8a3685a-eeb7-4cf4-aee6-a49a1bd38b98" xsi:nil="true"/>
    <Clasificaci_x00f3_n xmlns="a8a3685a-eeb7-4cf4-aee6-a49a1bd38b98">Informes a la Ciudadanía</Clasificaci_x00f3_n>
  </documentManagement>
</p:properties>
</file>

<file path=customXml/itemProps1.xml><?xml version="1.0" encoding="utf-8"?>
<ds:datastoreItem xmlns:ds="http://schemas.openxmlformats.org/officeDocument/2006/customXml" ds:itemID="{288B3A94-EE16-49BF-8289-1B98872C0A83}"/>
</file>

<file path=customXml/itemProps2.xml><?xml version="1.0" encoding="utf-8"?>
<ds:datastoreItem xmlns:ds="http://schemas.openxmlformats.org/officeDocument/2006/customXml" ds:itemID="{97B8589B-CF6C-43FC-9C7B-E839E6B3C500}"/>
</file>

<file path=customXml/itemProps3.xml><?xml version="1.0" encoding="utf-8"?>
<ds:datastoreItem xmlns:ds="http://schemas.openxmlformats.org/officeDocument/2006/customXml" ds:itemID="{DE76B892-70BC-4156-B392-259B94B2131D}"/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3048</TotalTime>
  <Words>166</Words>
  <Application>Microsoft Office PowerPoint</Application>
  <PresentationFormat>Presentación en pantalla (4:3)</PresentationFormat>
  <Paragraphs>37</Paragraphs>
  <Slides>4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Arial</vt:lpstr>
      <vt:lpstr>Calibri</vt:lpstr>
      <vt:lpstr>Tema de Office</vt:lpstr>
      <vt:lpstr>Worksheet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alcaldia tocancipa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miky</dc:creator>
  <cp:lastModifiedBy>Ana Patricia Rosas Enriquez</cp:lastModifiedBy>
  <cp:revision>271</cp:revision>
  <cp:lastPrinted>2016-12-28T18:48:36Z</cp:lastPrinted>
  <dcterms:created xsi:type="dcterms:W3CDTF">2016-02-16T14:14:57Z</dcterms:created>
  <dcterms:modified xsi:type="dcterms:W3CDTF">2017-05-08T14:22:24Z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0x010100D28C194CC67FF34BAA1B2490A7FF9DF3</vt:lpwstr>
  </property>
</Properties>
</file>