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0" r:id="rId4"/>
    <p:sldId id="295" r:id="rId5"/>
    <p:sldId id="262" r:id="rId6"/>
    <p:sldId id="272" r:id="rId7"/>
    <p:sldId id="287" r:id="rId8"/>
    <p:sldId id="290" r:id="rId9"/>
    <p:sldId id="286" r:id="rId10"/>
    <p:sldId id="282" r:id="rId11"/>
    <p:sldId id="283" r:id="rId12"/>
    <p:sldId id="273" r:id="rId13"/>
    <p:sldId id="275" r:id="rId14"/>
    <p:sldId id="292" r:id="rId15"/>
    <p:sldId id="291" r:id="rId16"/>
    <p:sldId id="279" r:id="rId17"/>
    <p:sldId id="278" r:id="rId18"/>
    <p:sldId id="274" r:id="rId19"/>
    <p:sldId id="276" r:id="rId20"/>
    <p:sldId id="280" r:id="rId21"/>
    <p:sldId id="281" r:id="rId22"/>
    <p:sldId id="284" r:id="rId23"/>
    <p:sldId id="288" r:id="rId24"/>
    <p:sldId id="294" r:id="rId25"/>
    <p:sldId id="298" r:id="rId26"/>
    <p:sldId id="299" r:id="rId27"/>
    <p:sldId id="300" r:id="rId28"/>
    <p:sldId id="301" r:id="rId29"/>
    <p:sldId id="293" r:id="rId3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6CB"/>
    <a:srgbClr val="01A6E1"/>
    <a:srgbClr val="047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517FD-EE2D-4658-9A13-30D8321A94EA}" v="3" dt="2025-09-16T14:29:15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es Alejandro Oliveros" userId="d98be7e156531c80" providerId="LiveId" clId="{98E517FD-EE2D-4658-9A13-30D8321A94EA}"/>
    <pc:docChg chg="undo custSel addSld delSld modSld">
      <pc:chgData name="Hermes Alejandro Oliveros" userId="d98be7e156531c80" providerId="LiveId" clId="{98E517FD-EE2D-4658-9A13-30D8321A94EA}" dt="2025-09-16T14:29:35.841" v="74" actId="680"/>
      <pc:docMkLst>
        <pc:docMk/>
      </pc:docMkLst>
      <pc:sldChg chg="modSp mod">
        <pc:chgData name="Hermes Alejandro Oliveros" userId="d98be7e156531c80" providerId="LiveId" clId="{98E517FD-EE2D-4658-9A13-30D8321A94EA}" dt="2025-09-16T14:16:04.926" v="59" actId="20577"/>
        <pc:sldMkLst>
          <pc:docMk/>
          <pc:sldMk cId="2410230228" sldId="278"/>
        </pc:sldMkLst>
        <pc:spChg chg="mod">
          <ac:chgData name="Hermes Alejandro Oliveros" userId="d98be7e156531c80" providerId="LiveId" clId="{98E517FD-EE2D-4658-9A13-30D8321A94EA}" dt="2025-09-16T14:16:04.926" v="59" actId="20577"/>
          <ac:spMkLst>
            <pc:docMk/>
            <pc:sldMk cId="2410230228" sldId="278"/>
            <ac:spMk id="2" creationId="{00000000-0000-0000-0000-000000000000}"/>
          </ac:spMkLst>
        </pc:spChg>
      </pc:sldChg>
      <pc:sldChg chg="modSp mod">
        <pc:chgData name="Hermes Alejandro Oliveros" userId="d98be7e156531c80" providerId="LiveId" clId="{98E517FD-EE2D-4658-9A13-30D8321A94EA}" dt="2025-09-16T14:15:31.509" v="31" actId="20577"/>
        <pc:sldMkLst>
          <pc:docMk/>
          <pc:sldMk cId="3885070745" sldId="279"/>
        </pc:sldMkLst>
        <pc:spChg chg="mod">
          <ac:chgData name="Hermes Alejandro Oliveros" userId="d98be7e156531c80" providerId="LiveId" clId="{98E517FD-EE2D-4658-9A13-30D8321A94EA}" dt="2025-09-16T14:15:31.509" v="31" actId="20577"/>
          <ac:spMkLst>
            <pc:docMk/>
            <pc:sldMk cId="3885070745" sldId="279"/>
            <ac:spMk id="4" creationId="{D7D26158-6219-F5F6-1B39-F18B79A6DECD}"/>
          </ac:spMkLst>
        </pc:spChg>
      </pc:sldChg>
      <pc:sldChg chg="modSp mod">
        <pc:chgData name="Hermes Alejandro Oliveros" userId="d98be7e156531c80" providerId="LiveId" clId="{98E517FD-EE2D-4658-9A13-30D8321A94EA}" dt="2025-09-16T14:10:09.594" v="1" actId="20577"/>
        <pc:sldMkLst>
          <pc:docMk/>
          <pc:sldMk cId="2658896102" sldId="282"/>
        </pc:sldMkLst>
        <pc:spChg chg="mod">
          <ac:chgData name="Hermes Alejandro Oliveros" userId="d98be7e156531c80" providerId="LiveId" clId="{98E517FD-EE2D-4658-9A13-30D8321A94EA}" dt="2025-09-16T14:10:09.594" v="1" actId="20577"/>
          <ac:spMkLst>
            <pc:docMk/>
            <pc:sldMk cId="2658896102" sldId="282"/>
            <ac:spMk id="4" creationId="{1BAA2CDE-7218-3280-C73C-81BB8673D0C2}"/>
          </ac:spMkLst>
        </pc:spChg>
      </pc:sldChg>
      <pc:sldChg chg="addSp modSp mod">
        <pc:chgData name="Hermes Alejandro Oliveros" userId="d98be7e156531c80" providerId="LiveId" clId="{98E517FD-EE2D-4658-9A13-30D8321A94EA}" dt="2025-09-16T14:15:17.089" v="29" actId="1076"/>
        <pc:sldMkLst>
          <pc:docMk/>
          <pc:sldMk cId="931062921" sldId="291"/>
        </pc:sldMkLst>
        <pc:spChg chg="mod">
          <ac:chgData name="Hermes Alejandro Oliveros" userId="d98be7e156531c80" providerId="LiveId" clId="{98E517FD-EE2D-4658-9A13-30D8321A94EA}" dt="2025-09-16T14:14:47.249" v="18" actId="1076"/>
          <ac:spMkLst>
            <pc:docMk/>
            <pc:sldMk cId="931062921" sldId="291"/>
            <ac:spMk id="5" creationId="{9C9DA988-3715-813B-370D-F95088E48A9F}"/>
          </ac:spMkLst>
        </pc:spChg>
        <pc:picChg chg="mod">
          <ac:chgData name="Hermes Alejandro Oliveros" userId="d98be7e156531c80" providerId="LiveId" clId="{98E517FD-EE2D-4658-9A13-30D8321A94EA}" dt="2025-09-16T14:15:17.089" v="29" actId="1076"/>
          <ac:picMkLst>
            <pc:docMk/>
            <pc:sldMk cId="931062921" sldId="291"/>
            <ac:picMk id="3" creationId="{E529E95C-E277-362A-96EA-334F66CE45B9}"/>
          </ac:picMkLst>
        </pc:picChg>
        <pc:picChg chg="add mod">
          <ac:chgData name="Hermes Alejandro Oliveros" userId="d98be7e156531c80" providerId="LiveId" clId="{98E517FD-EE2D-4658-9A13-30D8321A94EA}" dt="2025-09-16T14:15:09.636" v="27" actId="1076"/>
          <ac:picMkLst>
            <pc:docMk/>
            <pc:sldMk cId="931062921" sldId="291"/>
            <ac:picMk id="4" creationId="{A6342581-0F16-45AA-9A4F-DD15FE2D4361}"/>
          </ac:picMkLst>
        </pc:picChg>
      </pc:sldChg>
      <pc:sldChg chg="addSp delSp modSp mod">
        <pc:chgData name="Hermes Alejandro Oliveros" userId="d98be7e156531c80" providerId="LiveId" clId="{98E517FD-EE2D-4658-9A13-30D8321A94EA}" dt="2025-09-16T14:29:26.506" v="72" actId="1076"/>
        <pc:sldMkLst>
          <pc:docMk/>
          <pc:sldMk cId="803367249" sldId="294"/>
        </pc:sldMkLst>
        <pc:picChg chg="mod">
          <ac:chgData name="Hermes Alejandro Oliveros" userId="d98be7e156531c80" providerId="LiveId" clId="{98E517FD-EE2D-4658-9A13-30D8321A94EA}" dt="2025-09-16T14:28:58.050" v="65" actId="1076"/>
          <ac:picMkLst>
            <pc:docMk/>
            <pc:sldMk cId="803367249" sldId="294"/>
            <ac:picMk id="3" creationId="{5011032E-A233-4118-9569-75A2E81D0C26}"/>
          </ac:picMkLst>
        </pc:picChg>
        <pc:picChg chg="del">
          <ac:chgData name="Hermes Alejandro Oliveros" userId="d98be7e156531c80" providerId="LiveId" clId="{98E517FD-EE2D-4658-9A13-30D8321A94EA}" dt="2025-09-16T14:28:24.852" v="60" actId="478"/>
          <ac:picMkLst>
            <pc:docMk/>
            <pc:sldMk cId="803367249" sldId="294"/>
            <ac:picMk id="4" creationId="{CB3E019D-B743-4C05-8D1B-CFDDF2C5CD3B}"/>
          </ac:picMkLst>
        </pc:picChg>
        <pc:picChg chg="del">
          <ac:chgData name="Hermes Alejandro Oliveros" userId="d98be7e156531c80" providerId="LiveId" clId="{98E517FD-EE2D-4658-9A13-30D8321A94EA}" dt="2025-09-16T14:29:03.204" v="67" actId="478"/>
          <ac:picMkLst>
            <pc:docMk/>
            <pc:sldMk cId="803367249" sldId="294"/>
            <ac:picMk id="5" creationId="{3222CDA2-2136-4567-9541-FDCDB1E58891}"/>
          </ac:picMkLst>
        </pc:picChg>
        <pc:picChg chg="add mod">
          <ac:chgData name="Hermes Alejandro Oliveros" userId="d98be7e156531c80" providerId="LiveId" clId="{98E517FD-EE2D-4658-9A13-30D8321A94EA}" dt="2025-09-16T14:29:00.115" v="66" actId="1076"/>
          <ac:picMkLst>
            <pc:docMk/>
            <pc:sldMk cId="803367249" sldId="294"/>
            <ac:picMk id="6" creationId="{A42BD571-3FBC-4755-9E19-7F33346560EB}"/>
          </ac:picMkLst>
        </pc:picChg>
        <pc:picChg chg="add mod">
          <ac:chgData name="Hermes Alejandro Oliveros" userId="d98be7e156531c80" providerId="LiveId" clId="{98E517FD-EE2D-4658-9A13-30D8321A94EA}" dt="2025-09-16T14:29:26.506" v="72" actId="1076"/>
          <ac:picMkLst>
            <pc:docMk/>
            <pc:sldMk cId="803367249" sldId="294"/>
            <ac:picMk id="7" creationId="{D11FAE79-2DE2-4D59-87E3-BD5D4C17E014}"/>
          </ac:picMkLst>
        </pc:picChg>
      </pc:sldChg>
      <pc:sldChg chg="new del">
        <pc:chgData name="Hermes Alejandro Oliveros" userId="d98be7e156531c80" providerId="LiveId" clId="{98E517FD-EE2D-4658-9A13-30D8321A94EA}" dt="2025-09-16T14:29:35.841" v="74" actId="680"/>
        <pc:sldMkLst>
          <pc:docMk/>
          <pc:sldMk cId="3324537929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877C2-B3FB-4816-9850-A040888EF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040" y="1185545"/>
            <a:ext cx="6725920" cy="2834639"/>
          </a:xfrm>
          <a:effectLst/>
        </p:spPr>
        <p:txBody>
          <a:bodyPr anchor="b">
            <a:noAutofit/>
          </a:bodyPr>
          <a:lstStyle>
            <a:lvl1pPr algn="ctr">
              <a:defRPr sz="5400" b="1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9BE482-5671-4931-A89E-8854E3B6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040" y="4385627"/>
            <a:ext cx="6725920" cy="802639"/>
          </a:xfrm>
          <a:effectLst/>
        </p:spPr>
        <p:txBody>
          <a:bodyPr/>
          <a:lstStyle>
            <a:lvl1pPr marL="0" indent="0" algn="ctr">
              <a:buNone/>
              <a:defRPr sz="2400" i="1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8FBE07-ADF0-475B-8A77-830BD9F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56E832-40A9-4935-8F4C-C22995BA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C267F-8F53-4694-AA9A-1C741D06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568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DB330-75BD-4D0E-9C33-C4114408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4AAB1D-FBE8-4F6F-B9F9-FE409635E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9FB1E-1968-4069-8125-F3EA937A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66E930-3368-41F5-9874-2CDA348D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376B3-5771-42F1-9328-90C0AC7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526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9DBAC0-9069-4A58-BF4B-5726CD81E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8FAA2F-C906-4D4D-940A-456368FC0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E7F32-E1FB-4E25-9CC5-D26CEFC78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C0A38-A4B3-43F5-A419-6B1A74F5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90D1C-64D5-4CCB-B0F2-7C6942FD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777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C65454-D5DC-B412-40DC-14F6D40C2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98C044-D2D6-A741-340A-B4868F1A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C4A628-F0FF-827A-D460-6BEAA9BA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537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CC9BA-CA20-4BCE-8022-CF3426F5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258417"/>
            <a:ext cx="8890000" cy="994754"/>
          </a:xfrm>
        </p:spPr>
        <p:txBody>
          <a:bodyPr>
            <a:noAutofit/>
          </a:bodyPr>
          <a:lstStyle>
            <a:lvl1pPr>
              <a:defRPr sz="3600">
                <a:solidFill>
                  <a:srgbClr val="0196CB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6FC7A3-9FE9-46C2-A2BA-E01DC44D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432559"/>
            <a:ext cx="10017760" cy="4744403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25FFF-E917-4F8B-8DE7-21D4DADD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6640" y="6356350"/>
            <a:ext cx="2814320" cy="365125"/>
          </a:xfrm>
        </p:spPr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6B52FD-7530-4AAD-9C58-1A41F80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94200" cy="365125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932611-6FA5-4681-92F5-420BCCFE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705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3EB50-8C30-4ECE-A87F-A76F014A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ADB589-4E3E-4284-A20C-DA462D2C6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BA3133-D5C8-4C1A-A800-B8EC2FBB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30F63C-4CB1-4963-BF6B-EB317BFF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38E869-D9F0-4508-B421-EB8B0DE1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276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10586-884B-4F82-A1EC-69588B81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AF7EA5-7345-4A4F-8D03-CB939F722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0FBC2-B39B-41D9-A372-136E6FC52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6E4F41-2AD7-412D-AAA0-46961C31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47AF9C-C36A-423F-919B-A59E90B2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7566-53BD-405A-867A-4EBDD01D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048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29DDE-AAAA-49CD-80D3-DBE65915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360" y="365125"/>
            <a:ext cx="9110028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6B959A-1A45-4925-8882-FD0F4B13C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A75991-9173-407A-A214-5C7C6A69E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C68CDC-9FA8-4439-B1BF-A9AD2B16B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8139F4-EE19-448F-A4BC-AFF25A654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058B92-446C-4BC4-B822-8253BCD8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6B09C5-097B-4835-B137-BEBA3ADA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1BB7654-1C44-4139-9771-101E2CFD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881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55855-9CD0-4A87-8170-16078038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74DA281-DD16-4083-B931-D3518186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FC2D22-D01B-4B19-BFBB-2238959E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06F209-A2C5-4417-A870-1778F61E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03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27A084-65DF-4392-B54C-AA966B53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CC6C26-408C-4B80-91D8-A9AD2F24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4BEF47-EB25-49C8-9399-D5D75D56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9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C6A0B-4E84-40BA-911B-3B8C9609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920" y="349885"/>
            <a:ext cx="4196080" cy="1920875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E9B8CC-713E-49AB-9A90-69EAAF20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680" y="349885"/>
            <a:ext cx="5025708" cy="5724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218B1A-D170-42AB-B581-2E5B795F3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0760"/>
            <a:ext cx="52562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99A34C-BA9B-4A88-8271-DD95D493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24858-1AF4-4EBB-B37E-588F90AB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9C7D2F-C2D1-4C6D-8BD7-546D68C1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83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07661-6AD3-4183-B317-0035E7A1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B9CDA0-4B6A-411C-839B-21719AA31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C49015-1F5F-4111-A906-313160155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C45BC9-0E28-471C-8FDD-15589A06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A59CC-343B-4E10-A06E-CBA313E3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EE3FF-3D96-4079-9BF0-1C28303C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453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9D5098-EAF8-4D04-B7E4-636BFE0A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365125"/>
            <a:ext cx="9189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85D179-E21B-4A00-91FA-C62E38600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3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1C49D-4751-4C31-A62C-4BE179598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6356350"/>
            <a:ext cx="2722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0542-FD36-4099-A458-825DC7089534}" type="datetimeFigureOut">
              <a:rPr lang="es-CO" smtClean="0"/>
              <a:t>16/09/2025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CF8D24-6D1F-4A71-A9AF-6CECFC98F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0640" y="6356350"/>
            <a:ext cx="231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1BAA3-6848-4368-A207-A9ECA398D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8880" y="6356350"/>
            <a:ext cx="2357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5AA18-1C8A-46EB-BB01-013D94E8F0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39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96CB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F78A1-E130-0BA7-699B-4CDB93DCF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040" y="1775752"/>
            <a:ext cx="6725920" cy="2834639"/>
          </a:xfrm>
        </p:spPr>
        <p:txBody>
          <a:bodyPr/>
          <a:lstStyle/>
          <a:p>
            <a:r>
              <a:rPr lang="es-MX" dirty="0"/>
              <a:t>PROYECTOS VIALES </a:t>
            </a:r>
            <a:br>
              <a:rPr lang="es-MX" dirty="0"/>
            </a:br>
            <a:endParaRPr lang="es-MX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6FED81-5C41-4F59-346A-87B3542F6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040" y="5133773"/>
            <a:ext cx="6725920" cy="802639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WALFRANDO ADOLFO FORERO BEJARANO</a:t>
            </a:r>
          </a:p>
          <a:p>
            <a:r>
              <a:rPr lang="es-MX" dirty="0"/>
              <a:t>ALCALDE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8" y="-2513778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VIA LA FUENTE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26" y="844767"/>
            <a:ext cx="5727469" cy="46351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AA2CDE-7218-3280-C73C-81BB8673D0C2}"/>
              </a:ext>
            </a:extLst>
          </p:cNvPr>
          <p:cNvSpPr txBox="1"/>
          <p:nvPr/>
        </p:nvSpPr>
        <p:spPr>
          <a:xfrm>
            <a:off x="6738151" y="887767"/>
            <a:ext cx="5069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Longitud: </a:t>
            </a:r>
            <a:r>
              <a:rPr lang="es-CO" dirty="0"/>
              <a:t>6,2 km</a:t>
            </a:r>
          </a:p>
          <a:p>
            <a:r>
              <a:rPr lang="es-CO" b="1" dirty="0"/>
              <a:t>Trazado: </a:t>
            </a:r>
            <a:r>
              <a:rPr lang="es-CO" dirty="0"/>
              <a:t>Casco urbano Tocancipá – Centro poblado urbano la Fuente.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D49221-2306-795A-2FA6-960DC389D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964" y="2691785"/>
            <a:ext cx="5304520" cy="338289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C6FF70-A4D6-2549-F2CC-B81D15F361F6}"/>
              </a:ext>
            </a:extLst>
          </p:cNvPr>
          <p:cNvSpPr txBox="1"/>
          <p:nvPr/>
        </p:nvSpPr>
        <p:spPr>
          <a:xfrm>
            <a:off x="6738151" y="173336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Beneficio</a:t>
            </a:r>
            <a:r>
              <a:rPr lang="es-CO" dirty="0"/>
              <a:t>: Seguridad vial, al peatón y ciclista</a:t>
            </a:r>
          </a:p>
        </p:txBody>
      </p:sp>
    </p:spTree>
    <p:extLst>
      <p:ext uri="{BB962C8B-B14F-4D97-AF65-F5344CB8AC3E}">
        <p14:creationId xmlns:p14="http://schemas.microsoft.com/office/powerpoint/2010/main" val="265889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VIA LA FUENTE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9" y="1296787"/>
            <a:ext cx="5082601" cy="38218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9100"/>
          <a:stretch/>
        </p:blipFill>
        <p:spPr>
          <a:xfrm>
            <a:off x="6051664" y="1296787"/>
            <a:ext cx="5618749" cy="38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CARRERA 4TA</a:t>
            </a:r>
            <a:endParaRPr lang="es-CO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37" y="902124"/>
            <a:ext cx="5993305" cy="41901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09452" y="5261956"/>
            <a:ext cx="4596939" cy="14962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0FF05BC-25B7-5ADC-DC8A-5109006BD680}"/>
              </a:ext>
            </a:extLst>
          </p:cNvPr>
          <p:cNvSpPr txBox="1"/>
          <p:nvPr/>
        </p:nvSpPr>
        <p:spPr>
          <a:xfrm>
            <a:off x="6479458" y="902124"/>
            <a:ext cx="5309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Longitud: </a:t>
            </a:r>
            <a:r>
              <a:rPr lang="es-CO" dirty="0"/>
              <a:t>Total: 4.3 km</a:t>
            </a:r>
          </a:p>
          <a:p>
            <a:r>
              <a:rPr lang="es-CO" dirty="0"/>
              <a:t>                 Faltante: 3 km</a:t>
            </a:r>
          </a:p>
          <a:p>
            <a:r>
              <a:rPr lang="es-CO" dirty="0"/>
              <a:t>                 Realizada: 1.3 km</a:t>
            </a:r>
          </a:p>
          <a:p>
            <a:r>
              <a:rPr lang="es-CO" b="1" dirty="0"/>
              <a:t>Trazado: </a:t>
            </a:r>
            <a:r>
              <a:rPr lang="es-CO" dirty="0"/>
              <a:t>Desde la Trampa – Vía Autódromo </a:t>
            </a:r>
          </a:p>
          <a:p>
            <a:r>
              <a:rPr lang="es-CO" b="1" dirty="0"/>
              <a:t>Beneficio: </a:t>
            </a:r>
            <a:r>
              <a:rPr lang="es-CO" dirty="0"/>
              <a:t>Seguridad vial, potencialización del comercio.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8CABEE-9B57-A712-3366-8624C1369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342" y="2812025"/>
            <a:ext cx="5725076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5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CARRERA 4TA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09452" y="5261956"/>
            <a:ext cx="4596939" cy="14962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56" y="1120167"/>
            <a:ext cx="5373093" cy="39772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12" y="1120167"/>
            <a:ext cx="5451122" cy="39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D92D-03D7-5BE4-C6E3-2C74D9EA8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68A14-9993-47A9-E83D-5CD51429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CARRERA 4TA NOCTURNA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9B9DA0-8699-33AE-18D0-8A7D529F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72" y="888104"/>
            <a:ext cx="5690286" cy="37878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CD03F09-F71C-C367-3F79-F757BB63F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09452" y="5261956"/>
            <a:ext cx="4596939" cy="14962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7A0019-E477-2E51-5E01-ED32058F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59" y="2292148"/>
            <a:ext cx="5786548" cy="38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0BD14-823D-06D2-438F-484289FE0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69B30-3506-EC2B-BB91-CFD94E7E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/>
              <a:t>PUENTE LA TRAMPA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29E95C-E277-362A-96EA-334F66CE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71" t="8161" r="16511" b="21342"/>
          <a:stretch/>
        </p:blipFill>
        <p:spPr>
          <a:xfrm>
            <a:off x="560832" y="1179575"/>
            <a:ext cx="8299383" cy="48888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F3CFE9-3454-940B-141E-D4AE76F1B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67488" y="5138049"/>
            <a:ext cx="4596939" cy="14962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9DA988-3715-813B-370D-F95088E48A9F}"/>
              </a:ext>
            </a:extLst>
          </p:cNvPr>
          <p:cNvSpPr txBox="1"/>
          <p:nvPr/>
        </p:nvSpPr>
        <p:spPr>
          <a:xfrm>
            <a:off x="8903060" y="853577"/>
            <a:ext cx="27281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Longitud: 65 </a:t>
            </a:r>
            <a:r>
              <a:rPr lang="es-CO" dirty="0"/>
              <a:t>mts </a:t>
            </a:r>
          </a:p>
          <a:p>
            <a:pPr algn="just"/>
            <a:endParaRPr lang="es-CO" dirty="0"/>
          </a:p>
          <a:p>
            <a:pPr algn="just"/>
            <a:r>
              <a:rPr lang="es-CO" b="1" dirty="0"/>
              <a:t>Trazado: </a:t>
            </a:r>
            <a:r>
              <a:rPr lang="es-CO" dirty="0"/>
              <a:t>Vereda la Esmeralda – Centro urbano.</a:t>
            </a:r>
          </a:p>
          <a:p>
            <a:pPr algn="just"/>
            <a:endParaRPr lang="es-CO" dirty="0"/>
          </a:p>
          <a:p>
            <a:pPr algn="just"/>
            <a:r>
              <a:rPr lang="es-CO" b="1" dirty="0"/>
              <a:t>Beneficio</a:t>
            </a:r>
            <a:r>
              <a:rPr lang="es-CO" dirty="0"/>
              <a:t>: Garantiza un paso seguro, para personas de todas las edades y condiciones.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342581-0F16-45AA-9A4F-DD15FE2D4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060" y="3781062"/>
            <a:ext cx="3207157" cy="228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VIA FONANDES - COLPAPEL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91614" y="4966728"/>
            <a:ext cx="4596939" cy="1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2" y="951171"/>
            <a:ext cx="5312453" cy="37539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D26158-6219-F5F6-1B39-F18B79A6DECD}"/>
              </a:ext>
            </a:extLst>
          </p:cNvPr>
          <p:cNvSpPr txBox="1"/>
          <p:nvPr/>
        </p:nvSpPr>
        <p:spPr>
          <a:xfrm>
            <a:off x="6454066" y="1005697"/>
            <a:ext cx="5069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Longitud: </a:t>
            </a:r>
            <a:r>
              <a:rPr lang="es-CO" dirty="0"/>
              <a:t>2.6 km</a:t>
            </a:r>
          </a:p>
          <a:p>
            <a:pPr algn="just"/>
            <a:r>
              <a:rPr lang="es-CO" dirty="0"/>
              <a:t>                 </a:t>
            </a:r>
            <a:r>
              <a:rPr lang="es-CO" b="1" dirty="0"/>
              <a:t>Faltante:</a:t>
            </a:r>
            <a:r>
              <a:rPr lang="es-CO" dirty="0"/>
              <a:t> 1.9 km</a:t>
            </a:r>
          </a:p>
          <a:p>
            <a:pPr algn="just"/>
            <a:r>
              <a:rPr lang="es-CO" dirty="0"/>
              <a:t>                 </a:t>
            </a:r>
            <a:r>
              <a:rPr lang="es-CO" b="1" dirty="0"/>
              <a:t>Realizada:</a:t>
            </a:r>
            <a:r>
              <a:rPr lang="es-CO" dirty="0"/>
              <a:t> 0.7 km</a:t>
            </a:r>
          </a:p>
          <a:p>
            <a:pPr algn="just"/>
            <a:r>
              <a:rPr lang="es-CO" b="1" dirty="0"/>
              <a:t>Trazado: </a:t>
            </a:r>
            <a:r>
              <a:rPr lang="es-CO" dirty="0" err="1"/>
              <a:t>Colpapel</a:t>
            </a:r>
            <a:r>
              <a:rPr lang="es-CO" dirty="0"/>
              <a:t> - BTS</a:t>
            </a:r>
          </a:p>
          <a:p>
            <a:pPr algn="just"/>
            <a:r>
              <a:rPr lang="es-CO" b="1" dirty="0"/>
              <a:t>Beneficio</a:t>
            </a:r>
            <a:r>
              <a:rPr lang="es-CO" dirty="0"/>
              <a:t>: Seguridad vial y mejoras en accesibilidad al sector industrial.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F56CD8-B106-8064-0FCB-6D1EBA7A6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631" y="2736535"/>
            <a:ext cx="5910262" cy="34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VIA FONANDES - COLPAPEL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r="7628"/>
          <a:stretch/>
        </p:blipFill>
        <p:spPr>
          <a:xfrm>
            <a:off x="689957" y="1413163"/>
            <a:ext cx="5393456" cy="3491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r="12346"/>
          <a:stretch/>
        </p:blipFill>
        <p:spPr>
          <a:xfrm>
            <a:off x="6192438" y="1413163"/>
            <a:ext cx="5304063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30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CAMINO DEL MEDIO FASE 2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6" y="881148"/>
            <a:ext cx="5654433" cy="39956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318CC3-EE0B-8A04-3082-7DE2853E068C}"/>
              </a:ext>
            </a:extLst>
          </p:cNvPr>
          <p:cNvSpPr txBox="1"/>
          <p:nvPr/>
        </p:nvSpPr>
        <p:spPr>
          <a:xfrm>
            <a:off x="6479458" y="902124"/>
            <a:ext cx="5309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Longitud: </a:t>
            </a:r>
            <a:r>
              <a:rPr lang="es-CO" dirty="0"/>
              <a:t>Total: 2.3 km</a:t>
            </a:r>
          </a:p>
          <a:p>
            <a:pPr algn="just"/>
            <a:r>
              <a:rPr lang="es-CO" dirty="0"/>
              <a:t>                   Faltante: 0.9 km</a:t>
            </a:r>
          </a:p>
          <a:p>
            <a:pPr algn="just"/>
            <a:r>
              <a:rPr lang="es-CO" dirty="0"/>
              <a:t>                   Realizada: 1.3 km</a:t>
            </a:r>
          </a:p>
          <a:p>
            <a:pPr algn="just"/>
            <a:r>
              <a:rPr lang="es-CO" b="1" dirty="0"/>
              <a:t>Trazado: </a:t>
            </a:r>
            <a:r>
              <a:rPr lang="es-CO" dirty="0"/>
              <a:t>La Hormiga – Atmosferas - Chicalá</a:t>
            </a:r>
          </a:p>
          <a:p>
            <a:pPr algn="just"/>
            <a:r>
              <a:rPr lang="es-CO" b="1" dirty="0"/>
              <a:t>Beneficio: </a:t>
            </a:r>
            <a:r>
              <a:rPr lang="es-CO" dirty="0"/>
              <a:t>Seguridad vial y potencialización al sector industrial.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B07A3E-9435-E9ED-1346-4466DCA9F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689" y="2639001"/>
            <a:ext cx="6292645" cy="35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3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CAMINO DEL MEDIO FASE 2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6" y="1217198"/>
            <a:ext cx="5020887" cy="37656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b="7493"/>
          <a:stretch/>
        </p:blipFill>
        <p:spPr>
          <a:xfrm>
            <a:off x="5900190" y="1190799"/>
            <a:ext cx="5472545" cy="37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8" y="-2513778"/>
            <a:ext cx="5486400" cy="685800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2733040" y="2166447"/>
            <a:ext cx="6725920" cy="2834639"/>
          </a:xfrm>
        </p:spPr>
        <p:txBody>
          <a:bodyPr/>
          <a:lstStyle/>
          <a:p>
            <a:r>
              <a:rPr lang="es-MX" dirty="0"/>
              <a:t>AVANCE VIAL MUNICIPIO DE TOCANCIPÁ</a:t>
            </a:r>
            <a:br>
              <a:rPr lang="es-MX" dirty="0"/>
            </a:br>
            <a:r>
              <a:rPr lang="es-MX" sz="2400" dirty="0"/>
              <a:t>SECRETARIA DE PLANEACIÓN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990426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LA PRIMAVERA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0" y="955744"/>
            <a:ext cx="5465384" cy="38620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AEAADF-5A3C-7196-1ED3-B4037F334681}"/>
              </a:ext>
            </a:extLst>
          </p:cNvPr>
          <p:cNvSpPr txBox="1"/>
          <p:nvPr/>
        </p:nvSpPr>
        <p:spPr>
          <a:xfrm>
            <a:off x="5971999" y="1116435"/>
            <a:ext cx="5309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Longitud: </a:t>
            </a:r>
            <a:r>
              <a:rPr lang="es-CO" dirty="0"/>
              <a:t>3.1 km</a:t>
            </a:r>
          </a:p>
          <a:p>
            <a:r>
              <a:rPr lang="es-CO" b="1" dirty="0"/>
              <a:t>Trazado: </a:t>
            </a:r>
            <a:r>
              <a:rPr lang="es-CO" dirty="0"/>
              <a:t>Vereda </a:t>
            </a:r>
            <a:r>
              <a:rPr lang="es-CO" dirty="0" err="1"/>
              <a:t>Verganzo</a:t>
            </a:r>
            <a:r>
              <a:rPr lang="es-CO" dirty="0"/>
              <a:t> – vía Ecopetrol</a:t>
            </a:r>
          </a:p>
          <a:p>
            <a:r>
              <a:rPr lang="es-CO" b="1" dirty="0"/>
              <a:t>Beneficio: </a:t>
            </a:r>
            <a:r>
              <a:rPr lang="es-CO" dirty="0"/>
              <a:t>Descongestión vehicular en el área de expansión urbana.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84" y="2849734"/>
            <a:ext cx="6216637" cy="32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61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331889"/>
            <a:ext cx="8890000" cy="764049"/>
          </a:xfrm>
        </p:spPr>
        <p:txBody>
          <a:bodyPr/>
          <a:lstStyle/>
          <a:p>
            <a:pPr algn="ctr"/>
            <a:r>
              <a:rPr lang="es-MX" dirty="0"/>
              <a:t>LA PRIMAVERA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24" y="1442033"/>
            <a:ext cx="5259250" cy="39739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176447" y="5530079"/>
            <a:ext cx="4079669" cy="1327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B142AF-18A3-2FAC-C6EE-DC29CD9681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331" r="1"/>
          <a:stretch/>
        </p:blipFill>
        <p:spPr>
          <a:xfrm>
            <a:off x="6376996" y="1442033"/>
            <a:ext cx="5259250" cy="39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4847" y="356236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 BENEFICIOS PARA LA COMUNIDAD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88967" y="1562793"/>
            <a:ext cx="102745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Movilidad:</a:t>
            </a:r>
          </a:p>
          <a:p>
            <a:r>
              <a:rPr lang="es-MX" dirty="0"/>
              <a:t>• Aumento en la capacidad vial: reducción de congestión y tiempos de viaje.</a:t>
            </a:r>
            <a:br>
              <a:rPr lang="es-MX" dirty="0"/>
            </a:br>
            <a:r>
              <a:rPr lang="es-MX" dirty="0"/>
              <a:t>• Integración de modos de transporte: vehículos, bicicletas, peatones y transporte público.</a:t>
            </a:r>
            <a:br>
              <a:rPr lang="es-MX" dirty="0"/>
            </a:br>
            <a:r>
              <a:rPr lang="es-MX" dirty="0"/>
              <a:t>• Reorganización del flujo vehicular: cruces más seguros, carriles exclusivos.</a:t>
            </a:r>
            <a:br>
              <a:rPr lang="es-MX" dirty="0"/>
            </a:br>
            <a:r>
              <a:rPr lang="es-MX" dirty="0"/>
              <a:t>• Fomento del transporte sostenible: ciclo </a:t>
            </a:r>
            <a:r>
              <a:rPr lang="es-MX" dirty="0" err="1"/>
              <a:t>rrutas</a:t>
            </a:r>
            <a:r>
              <a:rPr lang="es-MX" dirty="0"/>
              <a:t>, paraderos y conectividad.</a:t>
            </a:r>
            <a:br>
              <a:rPr lang="es-MX" dirty="0"/>
            </a:br>
            <a:r>
              <a:rPr lang="es-MX" dirty="0"/>
              <a:t>• Mejora de la seguridad vial y del confort en el desplazamiento.</a:t>
            </a:r>
            <a:endParaRPr lang="es-MX" b="1" dirty="0"/>
          </a:p>
          <a:p>
            <a:endParaRPr lang="es-MX" b="1" dirty="0"/>
          </a:p>
          <a:p>
            <a:r>
              <a:rPr lang="es-MX" b="1" dirty="0"/>
              <a:t>Accesibilidad:</a:t>
            </a:r>
            <a:endParaRPr lang="es-MX" dirty="0"/>
          </a:p>
          <a:p>
            <a:br>
              <a:rPr lang="es-MX" dirty="0"/>
            </a:br>
            <a:r>
              <a:rPr lang="es-MX" dirty="0"/>
              <a:t>• Diseño universal para el uso seguro y cómodo de todos los usuarios.</a:t>
            </a:r>
            <a:br>
              <a:rPr lang="es-MX" dirty="0"/>
            </a:br>
            <a:r>
              <a:rPr lang="es-MX" dirty="0"/>
              <a:t>• Inclusión de rampas, andenes amplios, pasos peatonales y señalización.</a:t>
            </a:r>
            <a:br>
              <a:rPr lang="es-MX" dirty="0"/>
            </a:br>
            <a:r>
              <a:rPr lang="es-MX" dirty="0"/>
              <a:t>• Beneficios directos para personas con movilidad reducida, adultos mayores y usuarios de sillas de ruedas.</a:t>
            </a:r>
            <a:br>
              <a:rPr lang="es-MX" dirty="0"/>
            </a:br>
            <a:r>
              <a:rPr lang="es-MX" dirty="0"/>
              <a:t>• Mejora en la conectividad entre barrios, servicios y transporte público.</a:t>
            </a:r>
            <a:br>
              <a:rPr lang="es-MX" dirty="0"/>
            </a:br>
            <a:r>
              <a:rPr lang="es-MX" dirty="0"/>
              <a:t>• Cumplimiento de normativas de accesibilidad (ej. Ley 1346 de 2009 en Colombia).</a:t>
            </a:r>
          </a:p>
          <a:p>
            <a:endParaRPr lang="es-MX" dirty="0"/>
          </a:p>
          <a:p>
            <a:endParaRPr lang="es-MX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9192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8932" y="391747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 BENEFICIOS PARA LA COMUNIDAD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88967" y="1562793"/>
            <a:ext cx="102745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Conectividad:</a:t>
            </a:r>
          </a:p>
          <a:p>
            <a:r>
              <a:rPr lang="es-MX" dirty="0"/>
              <a:t>• Conexión eficiente entre barrios, centros urbanos y zonas rurales.</a:t>
            </a:r>
            <a:br>
              <a:rPr lang="es-MX" dirty="0"/>
            </a:br>
            <a:r>
              <a:rPr lang="es-MX" dirty="0"/>
              <a:t>• Reducción de tiempos de desplazamiento gracias a nuevas rutas o ampliación de vías existentes.</a:t>
            </a:r>
            <a:br>
              <a:rPr lang="es-MX" dirty="0"/>
            </a:br>
            <a:r>
              <a:rPr lang="es-MX" dirty="0"/>
              <a:t>• Mejora del acceso a servicios esenciales: salud, educación, comercio.</a:t>
            </a:r>
            <a:br>
              <a:rPr lang="es-MX" dirty="0"/>
            </a:br>
            <a:r>
              <a:rPr lang="es-MX" dirty="0"/>
              <a:t>• Inter modalidad: articulación entre distintos medios de transporte (metro, bus, bicicleta, etc.).</a:t>
            </a:r>
            <a:br>
              <a:rPr lang="es-MX" dirty="0"/>
            </a:br>
            <a:r>
              <a:rPr lang="es-MX" dirty="0"/>
              <a:t>• Aumento del valor del suelo en zonas con mayor conexión vial.</a:t>
            </a:r>
          </a:p>
          <a:p>
            <a:endParaRPr lang="es-MX" dirty="0"/>
          </a:p>
          <a:p>
            <a:r>
              <a:rPr lang="es-MX" b="1" dirty="0"/>
              <a:t>Calidad de Vida:</a:t>
            </a:r>
          </a:p>
          <a:p>
            <a:r>
              <a:rPr lang="es-MX" dirty="0"/>
              <a:t>• Reducción de tiempos de viaje → más tiempo libre y familiar.</a:t>
            </a:r>
            <a:br>
              <a:rPr lang="es-MX" dirty="0"/>
            </a:br>
            <a:r>
              <a:rPr lang="es-MX" dirty="0"/>
              <a:t>• Mejor acceso a empleo, salud, educación y recreación.</a:t>
            </a:r>
            <a:br>
              <a:rPr lang="es-MX" dirty="0"/>
            </a:br>
            <a:r>
              <a:rPr lang="es-MX" dirty="0"/>
              <a:t>• Calles más seguras, iluminadas y ordenadas.</a:t>
            </a:r>
            <a:br>
              <a:rPr lang="es-MX" dirty="0"/>
            </a:br>
            <a:r>
              <a:rPr lang="es-MX" dirty="0"/>
              <a:t>• Espacios públicos recuperados para peatones y ciclistas.</a:t>
            </a:r>
            <a:br>
              <a:rPr lang="es-MX" dirty="0"/>
            </a:br>
            <a:r>
              <a:rPr lang="es-MX" dirty="0"/>
              <a:t>• Disminución del estrés por congestión y contaminación.</a:t>
            </a:r>
            <a:br>
              <a:rPr lang="es-MX" dirty="0"/>
            </a:br>
            <a:r>
              <a:rPr lang="es-MX" dirty="0"/>
              <a:t>• Integración social: conectividad entre comunidades aisladas.</a:t>
            </a:r>
          </a:p>
          <a:p>
            <a:endParaRPr lang="es-MX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36765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1F16-ED8F-8CEE-287B-0B4A0363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E2C73-6E7F-3AA0-015D-814D6D95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32" y="391747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 PRESUPUESTO PRELIMINAR PLAN DE OBRAS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BAD3BD-462E-3CA0-C854-A008A74AD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11032E-A233-4118-9569-75A2E81D0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19" y="1386501"/>
            <a:ext cx="4596939" cy="4013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2BD571-3FBC-4755-9E19-7F3334656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544" y="1494858"/>
            <a:ext cx="5191251" cy="39048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1FAE79-2DE2-4D59-87E3-BD5D4C17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139" y="5654362"/>
            <a:ext cx="6865854" cy="4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6475-28D8-D43F-8941-46FEAD57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C368CC5-768D-9424-9A3F-0AFF7ECBA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568034"/>
            <a:ext cx="11032203" cy="5014618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lang="es-CO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La Contribución de Valorización para el Municipio de Tocancipá.</a:t>
            </a:r>
          </a:p>
          <a:p>
            <a:pPr algn="just">
              <a:spcBef>
                <a:spcPct val="0"/>
              </a:spcBef>
            </a:pPr>
            <a:endParaRPr lang="es-MX" sz="3600" dirty="0">
              <a:solidFill>
                <a:srgbClr val="0196CB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just">
              <a:spcBef>
                <a:spcPct val="0"/>
              </a:spcBef>
            </a:pPr>
            <a:r>
              <a:rPr lang="es-CO" dirty="0"/>
              <a:t>ACUERDO No. 027 DE 2024 (diciembre 30 de 2024) “POR EL CUAL SE MODIFICA, ADICIONA Y DEROGA PARCIALMENTE EL ACUERDO MUNICIPAL No. 025 DE 2021, MODIFICADO POR LOS ACUERDOS No. 013 DE 2022 Y No. 09 DE 2023 Y SE DICTAN OTRAS DISPOSICIONES”.</a:t>
            </a:r>
            <a:endParaRPr lang="es-ES" dirty="0"/>
          </a:p>
          <a:p>
            <a:endParaRPr lang="es-ES" dirty="0"/>
          </a:p>
          <a:p>
            <a:pPr algn="just">
              <a:spcBef>
                <a:spcPct val="0"/>
              </a:spcBef>
            </a:pPr>
            <a:r>
              <a:rPr lang="es-CO" b="1" dirty="0"/>
              <a:t>ARTÍCULO 288: DEFINICIÓN. </a:t>
            </a:r>
            <a:r>
              <a:rPr lang="es-CO" dirty="0"/>
              <a:t>Es un gravamen al </a:t>
            </a:r>
            <a:r>
              <a:rPr lang="es-CO" u="sng" dirty="0"/>
              <a:t>beneficio adquirido por las propiedades inmuebles</a:t>
            </a:r>
            <a:r>
              <a:rPr lang="es-CO" dirty="0"/>
              <a:t> que se establece como un mecanismo de recuperación de los costos o participación de los beneficios generados por obras de interés público o por proyectos de infraestructura, la cual recae sobre los bienes inmuebles que se beneficien con la ejecución de estos.</a:t>
            </a:r>
            <a:endParaRPr lang="es-CO" sz="3600" dirty="0">
              <a:solidFill>
                <a:srgbClr val="0196C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715E78-1A0E-1FC2-59B1-77B788D06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5" b="37402"/>
          <a:stretch/>
        </p:blipFill>
        <p:spPr>
          <a:xfrm>
            <a:off x="-13218" y="5150436"/>
            <a:ext cx="5486400" cy="1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64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FE84-D76B-37B1-CA91-ADE5C318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2F532454-2E7A-E0F3-E457-8282050A4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2" y="568033"/>
            <a:ext cx="11085094" cy="5062745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ct val="0"/>
              </a:spcBef>
            </a:pPr>
            <a:r>
              <a:rPr lang="es-CO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Elementos de la Contribución de Valorización</a:t>
            </a:r>
          </a:p>
          <a:p>
            <a:pPr algn="ctr">
              <a:spcBef>
                <a:spcPct val="0"/>
              </a:spcBef>
            </a:pPr>
            <a:endParaRPr lang="es-MX" sz="3600" dirty="0">
              <a:solidFill>
                <a:srgbClr val="0196CB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just">
              <a:spcBef>
                <a:spcPct val="0"/>
              </a:spcBef>
            </a:pPr>
            <a:r>
              <a:rPr lang="es-CO" b="1" dirty="0"/>
              <a:t>ARTÍCULO 292: HECHO GENERADOR. </a:t>
            </a:r>
            <a:r>
              <a:rPr lang="es-CO" dirty="0"/>
              <a:t>Es la ejecución de un conjunto de obras de interés público e infraestructura que generen un beneficio económico al inmueble.</a:t>
            </a:r>
          </a:p>
          <a:p>
            <a:pPr algn="just">
              <a:spcBef>
                <a:spcPct val="0"/>
              </a:spcBef>
            </a:pPr>
            <a:r>
              <a:rPr lang="es-CO" b="1" dirty="0"/>
              <a:t>ARTÍCULO 293: SUJETO ACTIVO. </a:t>
            </a:r>
            <a:r>
              <a:rPr lang="es-CO" dirty="0"/>
              <a:t>El sujeto activo de la Contribución de Valorización es el Municipio de Tocancipá.</a:t>
            </a:r>
          </a:p>
          <a:p>
            <a:pPr algn="just">
              <a:spcBef>
                <a:spcPct val="0"/>
              </a:spcBef>
            </a:pPr>
            <a:r>
              <a:rPr lang="es-CO" b="1" dirty="0"/>
              <a:t>ARTÍCULO 294: SUJETO PASIVO: </a:t>
            </a:r>
            <a:r>
              <a:rPr lang="es-CO" dirty="0"/>
              <a:t>Están obligados al pago de la Contribución de Valorización quienes ostenten el carácter de propietario o poseedor de los bienes inmuebles que se benefician con las obras de interés público e infraestructura. </a:t>
            </a:r>
          </a:p>
          <a:p>
            <a:pPr algn="just">
              <a:spcBef>
                <a:spcPct val="0"/>
              </a:spcBef>
            </a:pPr>
            <a:r>
              <a:rPr lang="es-CO" b="1" dirty="0"/>
              <a:t>ARTÍCULO 295: BASE GRAVABLE: </a:t>
            </a:r>
            <a:r>
              <a:rPr lang="es-CO" dirty="0"/>
              <a:t>La base gravable de la Contribución corresponde al costo del conjunto de obras de interés público e infraestructura que se definen total o parcialmente con ella. </a:t>
            </a:r>
          </a:p>
          <a:p>
            <a:pPr algn="just">
              <a:spcBef>
                <a:spcPct val="0"/>
              </a:spcBef>
            </a:pPr>
            <a:r>
              <a:rPr lang="es-CO" b="1" dirty="0"/>
              <a:t>ARTÍCULO 296: TARIFA:</a:t>
            </a:r>
            <a:r>
              <a:rPr lang="es-CO" dirty="0"/>
              <a:t> Es la contribución individual conforme a los procedimientos y criterios fijados por el método de distribución adoptado en el acto administrativo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5AB132-D659-B404-55B9-7258A7548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5" b="37402"/>
          <a:stretch/>
        </p:blipFill>
        <p:spPr>
          <a:xfrm>
            <a:off x="-13218" y="5150436"/>
            <a:ext cx="5486400" cy="1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6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7441B-7BA5-E98A-1DE4-971435FD7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35EA529-7AE8-DD50-CF86-6BF78904D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4727C5C-A4A3-7578-74B2-11E6C18B2B30}"/>
              </a:ext>
            </a:extLst>
          </p:cNvPr>
          <p:cNvSpPr txBox="1"/>
          <p:nvPr/>
        </p:nvSpPr>
        <p:spPr>
          <a:xfrm>
            <a:off x="522314" y="643620"/>
            <a:ext cx="11147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MÉTODOS DE PAGO</a:t>
            </a:r>
          </a:p>
          <a:p>
            <a:pPr algn="ctr"/>
            <a:endParaRPr lang="es-CO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035FAFA-74A3-E40D-426A-8E0D4543E1CF}"/>
              </a:ext>
            </a:extLst>
          </p:cNvPr>
          <p:cNvSpPr txBox="1"/>
          <p:nvPr/>
        </p:nvSpPr>
        <p:spPr>
          <a:xfrm>
            <a:off x="2110977" y="1518714"/>
            <a:ext cx="79700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5">
                    <a:lumMod val="75000"/>
                  </a:schemeClr>
                </a:solidFill>
              </a:rPr>
              <a:t>Canales habilitados</a:t>
            </a:r>
          </a:p>
          <a:p>
            <a:endParaRPr lang="es-CO" sz="26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es-CO" sz="2800" dirty="0">
                <a:solidFill>
                  <a:schemeClr val="accent5">
                    <a:lumMod val="50000"/>
                  </a:schemeClr>
                </a:solidFill>
              </a:rPr>
              <a:t>Bancos autorizados - con su factura (código de barras)</a:t>
            </a:r>
          </a:p>
          <a:p>
            <a:pPr lvl="0"/>
            <a:r>
              <a:rPr lang="es-CO" sz="2800" dirty="0">
                <a:solidFill>
                  <a:schemeClr val="accent5">
                    <a:lumMod val="50000"/>
                  </a:schemeClr>
                </a:solidFill>
              </a:rPr>
              <a:t>Pasarela de pago – PSE </a:t>
            </a:r>
          </a:p>
          <a:p>
            <a:pPr lvl="0"/>
            <a:r>
              <a:rPr lang="es-CO" sz="2800" dirty="0">
                <a:solidFill>
                  <a:schemeClr val="accent5">
                    <a:lumMod val="50000"/>
                  </a:schemeClr>
                </a:solidFill>
              </a:rPr>
              <a:t>Acuerdo de pago</a:t>
            </a:r>
          </a:p>
        </p:txBody>
      </p:sp>
      <p:pic>
        <p:nvPicPr>
          <p:cNvPr id="3" name="Picture 2" descr="10 mil resultados de imágenes, fotos de stock e ilustraciones libres de  regalías para Check mark transparent background | Shutterstock">
            <a:extLst>
              <a:ext uri="{FF2B5EF4-FFF2-40B4-BE49-F238E27FC236}">
                <a16:creationId xmlns:a16="http://schemas.microsoft.com/office/drawing/2014/main" id="{73F352A7-A4D3-0D75-DE8F-5047F60E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86" y="2578627"/>
            <a:ext cx="454573" cy="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0 mil resultados de imágenes, fotos de stock e ilustraciones libres de  regalías para Check mark transparent background | Shutterstock">
            <a:extLst>
              <a:ext uri="{FF2B5EF4-FFF2-40B4-BE49-F238E27FC236}">
                <a16:creationId xmlns:a16="http://schemas.microsoft.com/office/drawing/2014/main" id="{B55D7FDB-CF46-DE5E-E74A-AF4A4920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99" y="3005155"/>
            <a:ext cx="454573" cy="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 mil resultados de imágenes, fotos de stock e ilustraciones libres de  regalías para Check mark transparent background | Shutterstock">
            <a:extLst>
              <a:ext uri="{FF2B5EF4-FFF2-40B4-BE49-F238E27FC236}">
                <a16:creationId xmlns:a16="http://schemas.microsoft.com/office/drawing/2014/main" id="{DB7D116F-D533-3899-219F-C732799C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86" y="3431683"/>
            <a:ext cx="454573" cy="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18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C490-2067-F68D-8DE2-7AD907930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A930257-5774-7D9B-09E4-49553FE8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DA4362-2533-F7E9-172F-41B134669BE6}"/>
              </a:ext>
            </a:extLst>
          </p:cNvPr>
          <p:cNvSpPr txBox="1"/>
          <p:nvPr/>
        </p:nvSpPr>
        <p:spPr>
          <a:xfrm>
            <a:off x="522316" y="681288"/>
            <a:ext cx="11147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ACUERDO DE PAGO</a:t>
            </a:r>
          </a:p>
          <a:p>
            <a:pPr algn="ctr"/>
            <a:endParaRPr lang="es-CO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AC264C-4F63-4729-73A7-C6312874C96D}"/>
              </a:ext>
            </a:extLst>
          </p:cNvPr>
          <p:cNvSpPr txBox="1"/>
          <p:nvPr/>
        </p:nvSpPr>
        <p:spPr>
          <a:xfrm>
            <a:off x="276199" y="2230617"/>
            <a:ext cx="45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5">
                    <a:lumMod val="75000"/>
                  </a:schemeClr>
                </a:solidFill>
              </a:rPr>
              <a:t>SIN INTERÉS</a:t>
            </a:r>
          </a:p>
          <a:p>
            <a:pPr algn="ctr"/>
            <a:endParaRPr lang="es-CO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5E7FCC-E01A-1AC8-FF83-03972FCABCFD}"/>
              </a:ext>
            </a:extLst>
          </p:cNvPr>
          <p:cNvSpPr txBox="1"/>
          <p:nvPr/>
        </p:nvSpPr>
        <p:spPr>
          <a:xfrm>
            <a:off x="5953441" y="2230617"/>
            <a:ext cx="45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5">
                    <a:lumMod val="75000"/>
                  </a:schemeClr>
                </a:solidFill>
              </a:rPr>
              <a:t>36 CUOTAS</a:t>
            </a:r>
          </a:p>
          <a:p>
            <a:pPr algn="ctr"/>
            <a:endParaRPr lang="es-CO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10 mil resultados de imágenes, fotos de stock e ilustraciones libres de  regalías para Check mark transparent background | Shutterstock">
            <a:extLst>
              <a:ext uri="{FF2B5EF4-FFF2-40B4-BE49-F238E27FC236}">
                <a16:creationId xmlns:a16="http://schemas.microsoft.com/office/drawing/2014/main" id="{C5FAED39-6D13-2197-80C7-C02588EC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72" y="2139761"/>
            <a:ext cx="735589" cy="7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616473-AE25-5CD5-C365-CC8D395B2934}"/>
              </a:ext>
            </a:extLst>
          </p:cNvPr>
          <p:cNvSpPr txBox="1"/>
          <p:nvPr/>
        </p:nvSpPr>
        <p:spPr>
          <a:xfrm>
            <a:off x="522315" y="3175891"/>
            <a:ext cx="111473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5">
                    <a:lumMod val="75000"/>
                  </a:schemeClr>
                </a:solidFill>
              </a:rPr>
              <a:t>EJEMPLO:</a:t>
            </a:r>
          </a:p>
          <a:p>
            <a:pPr algn="ctr"/>
            <a:endParaRPr lang="es-CO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O" sz="2800" dirty="0">
                <a:solidFill>
                  <a:schemeClr val="accent5">
                    <a:lumMod val="50000"/>
                  </a:schemeClr>
                </a:solidFill>
              </a:rPr>
              <a:t>Si su contribución es de $2´000.000, ¿Cómo puede pagarlo?</a:t>
            </a:r>
          </a:p>
          <a:p>
            <a:pPr algn="ctr"/>
            <a:r>
              <a:rPr lang="es-CO" sz="2800" dirty="0">
                <a:solidFill>
                  <a:schemeClr val="accent5">
                    <a:lumMod val="50000"/>
                  </a:schemeClr>
                </a:solidFill>
              </a:rPr>
              <a:t>2´000.000/36 = 55.555 mensuales</a:t>
            </a:r>
          </a:p>
        </p:txBody>
      </p:sp>
      <p:pic>
        <p:nvPicPr>
          <p:cNvPr id="9" name="Picture 2" descr="10 mil resultados de imágenes, fotos de stock e ilustraciones libres de  regalías para Check mark transparent background | Shutterstock">
            <a:extLst>
              <a:ext uri="{FF2B5EF4-FFF2-40B4-BE49-F238E27FC236}">
                <a16:creationId xmlns:a16="http://schemas.microsoft.com/office/drawing/2014/main" id="{721FFB6A-5AF1-DB71-7DA4-5D96ECCC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730" y="2139761"/>
            <a:ext cx="735589" cy="7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78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67E29-D122-32B0-4796-0EB7E87F3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2C53A-DB96-A1ED-DA76-48AA4FCEA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0077" y="2361679"/>
            <a:ext cx="6725920" cy="2834639"/>
          </a:xfrm>
        </p:spPr>
        <p:txBody>
          <a:bodyPr/>
          <a:lstStyle/>
          <a:p>
            <a:r>
              <a:rPr lang="es-MX" sz="8000" dirty="0"/>
              <a:t>GRACIAS</a:t>
            </a:r>
            <a:br>
              <a:rPr lang="es-MX" dirty="0"/>
            </a:br>
            <a:br>
              <a:rPr lang="es-MX" dirty="0"/>
            </a:br>
            <a:endParaRPr lang="es-MX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72516C-CA47-6751-00DF-99296913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8" y="-2513778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3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9FD19E5-A724-87D2-0929-D4E676C49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858" y="568036"/>
            <a:ext cx="10017760" cy="4744403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s-MX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ANILLO VIAL VERGANZO </a:t>
            </a:r>
            <a:endParaRPr lang="es-CO" sz="3600" dirty="0">
              <a:solidFill>
                <a:srgbClr val="0196C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4" name="5 Marcador de contenido" descr="Imagen 023.jpg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124" y="1361998"/>
            <a:ext cx="4940165" cy="3705124"/>
          </a:xfrm>
          <a:prstGeom prst="rect">
            <a:avLst/>
          </a:prstGeom>
          <a:noFill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5" b="37402"/>
          <a:stretch/>
        </p:blipFill>
        <p:spPr>
          <a:xfrm>
            <a:off x="-13218" y="5150436"/>
            <a:ext cx="5486400" cy="16625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BBC385-579F-861D-29D9-05E1720B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712" y="1361998"/>
            <a:ext cx="5476551" cy="37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7A2B-1D05-2839-8C2B-A552EEA2F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BD5E80E-B8C6-E528-0AC1-11B64DCFE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858" y="568036"/>
            <a:ext cx="10017760" cy="4744403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s-MX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ANILLO VIAL VERGANZO </a:t>
            </a:r>
            <a:endParaRPr lang="es-CO" sz="3600" dirty="0">
              <a:solidFill>
                <a:srgbClr val="0196CB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4 Marcador de contenido" descr="100_4614.jpg">
            <a:extLst>
              <a:ext uri="{FF2B5EF4-FFF2-40B4-BE49-F238E27FC236}">
                <a16:creationId xmlns:a16="http://schemas.microsoft.com/office/drawing/2014/main" id="{EC3F983B-E5B6-0EEC-DBF0-0534F655D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" b="11575"/>
          <a:stretch/>
        </p:blipFill>
        <p:spPr>
          <a:xfrm>
            <a:off x="651966" y="1445312"/>
            <a:ext cx="5021247" cy="3388625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9CFFB0B-D4DD-EDF2-1A80-2BE4DEE59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5" b="37402"/>
          <a:stretch/>
        </p:blipFill>
        <p:spPr>
          <a:xfrm>
            <a:off x="-13218" y="5150436"/>
            <a:ext cx="5486400" cy="16625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944807-B79B-1A01-26F6-43AF67D47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666" y="1445312"/>
            <a:ext cx="5743432" cy="33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7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95796" y="293715"/>
            <a:ext cx="10017760" cy="474440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MX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VIA AUTODROMO </a:t>
            </a:r>
          </a:p>
          <a:p>
            <a:endParaRPr lang="es-CO" dirty="0"/>
          </a:p>
        </p:txBody>
      </p:sp>
      <p:pic>
        <p:nvPicPr>
          <p:cNvPr id="4" name="5 Marcador de contenido" descr="HPIM3309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6"/>
          <a:stretch/>
        </p:blipFill>
        <p:spPr>
          <a:xfrm>
            <a:off x="700150" y="1001985"/>
            <a:ext cx="5309951" cy="3703020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92580" y="5130883"/>
            <a:ext cx="4596939" cy="1496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r="5674"/>
          <a:stretch/>
        </p:blipFill>
        <p:spPr>
          <a:xfrm>
            <a:off x="6170604" y="1001984"/>
            <a:ext cx="5542952" cy="37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7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95796" y="293715"/>
            <a:ext cx="10017760" cy="474440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MX" sz="3600" dirty="0">
                <a:solidFill>
                  <a:srgbClr val="0196CB"/>
                </a:solidFill>
                <a:latin typeface="Arial Black" panose="020B0A04020102020204" pitchFamily="34" charset="0"/>
                <a:ea typeface="+mj-ea"/>
                <a:cs typeface="+mj-cs"/>
              </a:rPr>
              <a:t>VIA PIE DE MONTE </a:t>
            </a:r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392580" y="5086498"/>
            <a:ext cx="4596939" cy="14962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8" y="989517"/>
            <a:ext cx="5621306" cy="36489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b="7974"/>
          <a:stretch/>
        </p:blipFill>
        <p:spPr>
          <a:xfrm>
            <a:off x="6254045" y="989517"/>
            <a:ext cx="5654992" cy="36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42" y="125413"/>
            <a:ext cx="8890000" cy="994754"/>
          </a:xfrm>
        </p:spPr>
        <p:txBody>
          <a:bodyPr/>
          <a:lstStyle/>
          <a:p>
            <a:pPr algn="ctr"/>
            <a:r>
              <a:rPr lang="es-MX" dirty="0"/>
              <a:t> PROBLEMATICAS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276200" y="5295208"/>
            <a:ext cx="4596939" cy="14962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2138" y="789709"/>
            <a:ext cx="11147367" cy="490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falta de vías o el mal estado de las mismas, como en áreas rurales o ciudades con infraestructura deficiente, genera problemas significativos en la movilidad, seguridad vial y calidad de vida. Problemas específicos causados por la falta de vías o su mal estado: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•</a:t>
            </a:r>
            <a:r>
              <a:rPr lang="es-MX" b="1" dirty="0"/>
              <a:t>Congestión vehicular: </a:t>
            </a:r>
            <a:r>
              <a:rPr lang="es-MX" dirty="0"/>
              <a:t>Carreteras insuficientes o en mal estado provocan atascos, especialmente en áreas urbanas, aumentando los tiempos de viaje y la frustración de los conductores. </a:t>
            </a:r>
          </a:p>
          <a:p>
            <a:pPr algn="just"/>
            <a:r>
              <a:rPr lang="es-MX" dirty="0"/>
              <a:t>•</a:t>
            </a:r>
            <a:r>
              <a:rPr lang="es-MX" b="1" dirty="0"/>
              <a:t>Accidentes de tráfico: </a:t>
            </a:r>
            <a:r>
              <a:rPr lang="es-MX" dirty="0"/>
              <a:t>Baches, señalización deficiente y carreteras en mal estado aumentan el riesgo de accidentes, con consecuencias graves para la seguridad de conductores, pasajeros y peatones. </a:t>
            </a:r>
          </a:p>
          <a:p>
            <a:pPr algn="just"/>
            <a:r>
              <a:rPr lang="es-MX" dirty="0"/>
              <a:t>•</a:t>
            </a:r>
            <a:r>
              <a:rPr lang="es-MX" b="1" dirty="0"/>
              <a:t>Mayores costos de transporte: </a:t>
            </a:r>
            <a:r>
              <a:rPr lang="es-MX" dirty="0"/>
              <a:t>El mal estado de las vías incrementa el consumo de combustible, el desgaste de los vehículos y los costos de reparación, afectando tanto a empresas como a particulares. </a:t>
            </a:r>
          </a:p>
          <a:p>
            <a:pPr algn="just"/>
            <a:r>
              <a:rPr lang="es-MX" dirty="0"/>
              <a:t>•</a:t>
            </a:r>
            <a:r>
              <a:rPr lang="es-MX" b="1" dirty="0"/>
              <a:t>Dificultades en el acceso a servicios: </a:t>
            </a:r>
            <a:r>
              <a:rPr lang="es-MX" dirty="0"/>
              <a:t>La falta de vías adecuadas dificulta el acceso a servicios básicos como salud, educación y mercados, especialmente en zonas rurales, limitando las oportunidades y la calidad de vida de sus habitantes. </a:t>
            </a:r>
          </a:p>
          <a:p>
            <a:pPr algn="just"/>
            <a:r>
              <a:rPr lang="es-MX" dirty="0"/>
              <a:t>•</a:t>
            </a:r>
            <a:r>
              <a:rPr lang="es-MX" b="1" dirty="0"/>
              <a:t>Aislamiento y falta de cohesión regional: </a:t>
            </a:r>
            <a:r>
              <a:rPr lang="es-MX" dirty="0"/>
              <a:t>En zonas con infraestructura vial deficiente, se dificulta la integración de comunidades y regiones, afectando el desarrollo económico y social. </a:t>
            </a:r>
          </a:p>
          <a:p>
            <a:pPr algn="just"/>
            <a:r>
              <a:rPr lang="es-MX" dirty="0"/>
              <a:t>•</a:t>
            </a:r>
            <a:r>
              <a:rPr lang="es-MX" b="1" dirty="0"/>
              <a:t>Pérdida de productividad: </a:t>
            </a:r>
            <a:r>
              <a:rPr lang="es-MX" dirty="0"/>
              <a:t>La pérdida de tiempo en atascos y la dificultad para transportar mercancías y productos afectan la productividad y el desarrollo económico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9545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A5E7C-0F00-AE6E-FB67-ECE1B0AE8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0EA52-1286-596B-0B99-8BB0D6C9E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040" y="1775752"/>
            <a:ext cx="6725920" cy="2834639"/>
          </a:xfrm>
        </p:spPr>
        <p:txBody>
          <a:bodyPr/>
          <a:lstStyle/>
          <a:p>
            <a:r>
              <a:rPr lang="es-MX" dirty="0"/>
              <a:t>PLAN DE OBRAS 2024 - 2027</a:t>
            </a:r>
            <a:br>
              <a:rPr lang="es-MX" dirty="0"/>
            </a:br>
            <a:endParaRPr lang="es-MX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335D53-7E1B-B73D-232C-AA2FB48B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8" y="-2513778"/>
            <a:ext cx="5486400" cy="6858000"/>
          </a:xfrm>
          <a:prstGeom prst="rect">
            <a:avLst/>
          </a:prstGeom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83196B53-EE73-B73F-2DCE-F09B88AE25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897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PLAN DE OBRAS 2024 - 2027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DC7DCD-DBB0-571B-FC51-437AFBC5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95" y="1071763"/>
            <a:ext cx="6961155" cy="49206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8424" r="6414" b="39758"/>
          <a:stretch/>
        </p:blipFill>
        <p:spPr>
          <a:xfrm>
            <a:off x="575217" y="5361709"/>
            <a:ext cx="4596939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5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GENERAL_2.pptx" id="{3ABF4FF2-C50B-49AF-A9AD-C44B009CE449}" vid="{AEC932A3-3048-4A91-85D0-B716A8EB2E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GENERAL_2 (1)</Template>
  <TotalTime>1563</TotalTime>
  <Words>1154</Words>
  <Application>Microsoft Office PowerPoint</Application>
  <PresentationFormat>Panorámica</PresentationFormat>
  <Paragraphs>99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Calibri</vt:lpstr>
      <vt:lpstr>Tema de Office</vt:lpstr>
      <vt:lpstr>PROYECTOS VIALES  </vt:lpstr>
      <vt:lpstr>AVANCE VIAL MUNICIPIO DE TOCANCIPÁ SECRETARIA DE PLANEACIÓN</vt:lpstr>
      <vt:lpstr>Presentación de PowerPoint</vt:lpstr>
      <vt:lpstr>Presentación de PowerPoint</vt:lpstr>
      <vt:lpstr>Presentación de PowerPoint</vt:lpstr>
      <vt:lpstr>Presentación de PowerPoint</vt:lpstr>
      <vt:lpstr> PROBLEMATICAS</vt:lpstr>
      <vt:lpstr>PLAN DE OBRAS 2024 - 2027 </vt:lpstr>
      <vt:lpstr>PLAN DE OBRAS 2024 - 2027</vt:lpstr>
      <vt:lpstr>VIA LA FUENTE</vt:lpstr>
      <vt:lpstr>VIA LA FUENTE</vt:lpstr>
      <vt:lpstr>CARRERA 4TA</vt:lpstr>
      <vt:lpstr>CARRERA 4TA</vt:lpstr>
      <vt:lpstr>CARRERA 4TA NOCTURNA</vt:lpstr>
      <vt:lpstr>PUENTE LA TRAMPA</vt:lpstr>
      <vt:lpstr>VIA FONANDES - COLPAPEL</vt:lpstr>
      <vt:lpstr>VIA FONANDES - COLPAPEL</vt:lpstr>
      <vt:lpstr>CAMINO DEL MEDIO FASE 2</vt:lpstr>
      <vt:lpstr>CAMINO DEL MEDIO FASE 2</vt:lpstr>
      <vt:lpstr>LA PRIMAVERA</vt:lpstr>
      <vt:lpstr>LA PRIMAVERA</vt:lpstr>
      <vt:lpstr> BENEFICIOS PARA LA COMUNIDAD</vt:lpstr>
      <vt:lpstr> BENEFICIOS PARA LA COMUNIDAD</vt:lpstr>
      <vt:lpstr> PRESUPUESTO PRELIMINAR PLAN DE OBRAS</vt:lpstr>
      <vt:lpstr>Presentación de PowerPoint</vt:lpstr>
      <vt:lpstr>Presentación de PowerPoint</vt:lpstr>
      <vt:lpstr>Presentación de PowerPoint</vt:lpstr>
      <vt:lpstr>Presentación de PowerPoint</vt:lpstr>
      <vt:lpstr>GRACIAS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DE PLANEACIÓN</dc:title>
  <dc:creator>Oficina Sistemas</dc:creator>
  <cp:lastModifiedBy>Hermes Alejandro Oliveros</cp:lastModifiedBy>
  <cp:revision>39</cp:revision>
  <dcterms:created xsi:type="dcterms:W3CDTF">2025-06-25T13:11:18Z</dcterms:created>
  <dcterms:modified xsi:type="dcterms:W3CDTF">2025-09-16T14:29:36Z</dcterms:modified>
</cp:coreProperties>
</file>