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1" r:id="rId8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54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1416" y="72"/>
      </p:cViewPr>
      <p:guideLst>
        <p:guide orient="horz" pos="845"/>
        <p:guide pos="546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tencion%20a%20Ciudadano\Desktop\cONTROL\TABLAS%202018\TABLAS%20ENERO%20DE%202018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ATENCION_CIUDADANO\control$\Estad&#237;sticas%20de%20PQRS%20y%20F\Estad&#237;sticas%20Mensuales\Ener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365113902746886"/>
          <c:y val="8.7419149698798659E-2"/>
          <c:w val="0.67875554486986867"/>
          <c:h val="0.84641391191739768"/>
        </c:manualLayout>
      </c:layout>
      <c:barChart>
        <c:barDir val="bar"/>
        <c:grouping val="clustered"/>
        <c:varyColors val="1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1"/>
          <c:dPt>
            <c:idx val="0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0-76FB-47EF-99DA-5589D14C7C23}"/>
              </c:ext>
            </c:extLst>
          </c:dPt>
          <c:dPt>
            <c:idx val="1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1-76FB-47EF-99DA-5589D14C7C23}"/>
              </c:ext>
            </c:extLst>
          </c:dPt>
          <c:dPt>
            <c:idx val="2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2-76FB-47EF-99DA-5589D14C7C23}"/>
              </c:ext>
            </c:extLst>
          </c:dPt>
          <c:dPt>
            <c:idx val="3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3-76FB-47EF-99DA-5589D14C7C23}"/>
              </c:ext>
            </c:extLst>
          </c:dPt>
          <c:dPt>
            <c:idx val="4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4-76FB-47EF-99DA-5589D14C7C23}"/>
              </c:ext>
            </c:extLst>
          </c:dPt>
          <c:dPt>
            <c:idx val="5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5-76FB-47EF-99DA-5589D14C7C2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s-ES"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C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'Por tipo'!$K$80:$K$93</c:f>
              <c:strCache>
                <c:ptCount val="14"/>
                <c:pt idx="0">
                  <c:v>ADMINISTRATIVA </c:v>
                </c:pt>
                <c:pt idx="1">
                  <c:v>GOBIERNO </c:v>
                </c:pt>
                <c:pt idx="2">
                  <c:v>AMBIENTE</c:v>
                </c:pt>
                <c:pt idx="3">
                  <c:v>CULTURA</c:v>
                </c:pt>
                <c:pt idx="4">
                  <c:v>DESPACHO</c:v>
                </c:pt>
                <c:pt idx="5">
                  <c:v>ECONOMICO</c:v>
                </c:pt>
                <c:pt idx="6">
                  <c:v>INFRAESTRUCTURA </c:v>
                </c:pt>
                <c:pt idx="7">
                  <c:v>EDUCACION</c:v>
                </c:pt>
                <c:pt idx="8">
                  <c:v>HACIENDA</c:v>
                </c:pt>
                <c:pt idx="9">
                  <c:v>PLANEACION</c:v>
                </c:pt>
                <c:pt idx="10">
                  <c:v>PRENSA</c:v>
                </c:pt>
                <c:pt idx="11">
                  <c:v>SALUD </c:v>
                </c:pt>
                <c:pt idx="12">
                  <c:v>SOCIAL </c:v>
                </c:pt>
                <c:pt idx="13">
                  <c:v>INSPECCION DE POLICIA</c:v>
                </c:pt>
              </c:strCache>
            </c:strRef>
          </c:cat>
          <c:val>
            <c:numRef>
              <c:f>'Por tipo'!$L$80:$L$93</c:f>
              <c:numCache>
                <c:formatCode>General</c:formatCode>
                <c:ptCount val="14"/>
                <c:pt idx="0">
                  <c:v>18</c:v>
                </c:pt>
                <c:pt idx="1">
                  <c:v>10</c:v>
                </c:pt>
                <c:pt idx="2">
                  <c:v>8</c:v>
                </c:pt>
                <c:pt idx="3">
                  <c:v>1</c:v>
                </c:pt>
                <c:pt idx="4">
                  <c:v>10</c:v>
                </c:pt>
                <c:pt idx="5">
                  <c:v>3</c:v>
                </c:pt>
                <c:pt idx="6">
                  <c:v>10</c:v>
                </c:pt>
                <c:pt idx="7">
                  <c:v>2</c:v>
                </c:pt>
                <c:pt idx="8">
                  <c:v>19</c:v>
                </c:pt>
                <c:pt idx="9">
                  <c:v>15</c:v>
                </c:pt>
                <c:pt idx="10">
                  <c:v>2</c:v>
                </c:pt>
                <c:pt idx="11">
                  <c:v>5</c:v>
                </c:pt>
                <c:pt idx="12">
                  <c:v>1</c:v>
                </c:pt>
                <c:pt idx="1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6FB-47EF-99DA-5589D14C7C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45895040"/>
        <c:axId val="45900928"/>
      </c:barChart>
      <c:catAx>
        <c:axId val="45895040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es-CO"/>
          </a:p>
        </c:txPr>
        <c:crossAx val="45900928"/>
        <c:crosses val="autoZero"/>
        <c:auto val="1"/>
        <c:lblAlgn val="ctr"/>
        <c:lblOffset val="100"/>
        <c:noMultiLvlLbl val="0"/>
      </c:catAx>
      <c:valAx>
        <c:axId val="45900928"/>
        <c:scaling>
          <c:orientation val="minMax"/>
        </c:scaling>
        <c:delete val="1"/>
        <c:axPos val="t"/>
        <c:majorGridlines>
          <c:spPr>
            <a:ln w="3175">
              <a:solidFill>
                <a:srgbClr val="B3B3B3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crossAx val="45895040"/>
        <c:crosses val="autoZero"/>
        <c:crossBetween val="between"/>
      </c:valAx>
      <c:spPr>
        <a:noFill/>
        <a:ln w="3175">
          <a:solidFill>
            <a:srgbClr val="B3B3B3"/>
          </a:solidFill>
          <a:prstDash val="solid"/>
        </a:ln>
      </c:spPr>
    </c:plotArea>
    <c:plotVisOnly val="0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CO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75"/>
      <c:rotY val="62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047528433945757"/>
          <c:y val="0.23518688567433546"/>
          <c:w val="0.41363298337707788"/>
          <c:h val="0.6116790649037116"/>
        </c:manualLayout>
      </c:layout>
      <c:pie3DChart>
        <c:varyColors val="1"/>
        <c:ser>
          <c:idx val="0"/>
          <c:order val="0"/>
          <c:tx>
            <c:strRef>
              <c:f>ENERO!$BH$1:$BJ$1</c:f>
              <c:strCache>
                <c:ptCount val="1"/>
                <c:pt idx="0">
                  <c:v>Canales de atención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explosion val="16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F1D6-49EB-9816-66B8524DF09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91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1D6-49EB-9816-66B8524DF098}"/>
                </c:ext>
              </c:extLst>
            </c:dLbl>
            <c:dLbl>
              <c:idx val="1"/>
              <c:layout>
                <c:manualLayout>
                  <c:x val="2.7870202978468842E-3"/>
                  <c:y val="-2.510687720858971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1D6-49EB-9816-66B8524DF098}"/>
                </c:ext>
              </c:extLst>
            </c:dLbl>
            <c:dLbl>
              <c:idx val="2"/>
              <c:layout>
                <c:manualLayout>
                  <c:x val="1.393510148923442E-2"/>
                  <c:y val="2.092239767382476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1D6-49EB-9816-66B8524DF09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ENERO!$BN$107:$BN$109</c:f>
              <c:strCache>
                <c:ptCount val="3"/>
                <c:pt idx="0">
                  <c:v>ATENCION AL CIUDADANO</c:v>
                </c:pt>
                <c:pt idx="1">
                  <c:v>PAGINA WEB</c:v>
                </c:pt>
                <c:pt idx="2">
                  <c:v>CORREO ELECTRÓNICO</c:v>
                </c:pt>
              </c:strCache>
            </c:strRef>
          </c:cat>
          <c:val>
            <c:numRef>
              <c:f>ENERO!$BO$107:$BO$109</c:f>
              <c:numCache>
                <c:formatCode>General</c:formatCode>
                <c:ptCount val="3"/>
                <c:pt idx="0">
                  <c:v>69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1D6-49EB-9816-66B8524DF09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083245844269482"/>
          <c:y val="0.23353354818348082"/>
          <c:w val="0.24720957822068723"/>
          <c:h val="0.43945931252625597"/>
        </c:manualLayout>
      </c:layout>
      <c:overlay val="0"/>
      <c:txPr>
        <a:bodyPr/>
        <a:lstStyle/>
        <a:p>
          <a:pPr rtl="0">
            <a:defRPr/>
          </a:pPr>
          <a:endParaRPr lang="es-CO"/>
        </a:p>
      </c:txPr>
    </c:legend>
    <c:plotVisOnly val="1"/>
    <c:dispBlanksAs val="gap"/>
    <c:showDLblsOverMax val="0"/>
  </c:chart>
  <c:txPr>
    <a:bodyPr/>
    <a:lstStyle/>
    <a:p>
      <a:pPr>
        <a:defRPr sz="1200" b="1"/>
      </a:pPr>
      <a:endParaRPr lang="es-CO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6B3D2F-001E-45E1-9254-8BD1E65AB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008EDCE-DE2E-46AA-9D64-8DFD0EA5B0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084B78-D37C-4326-A3CB-FA8078CAD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6F1E36-BD0C-4204-AF80-5EE586D4C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66B408-BB23-429C-B893-599AB4426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843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20913-F323-42D8-9470-368721467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327A0E2-B3EE-4271-B767-E98104257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B25A8C-7904-405A-9176-78AD68C56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E880D3-C395-4241-B58E-EB7CCFD0C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3D28CE-2229-4A82-B8D1-90DC3BF55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Picture 2" descr="Resultado de imagen para ALCALDIA DE TOCANCIPA">
            <a:extLst>
              <a:ext uri="{FF2B5EF4-FFF2-40B4-BE49-F238E27FC236}">
                <a16:creationId xmlns:a16="http://schemas.microsoft.com/office/drawing/2014/main" id="{45E5D078-DF99-489D-A040-4DC9CBC208C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056" y="5819218"/>
            <a:ext cx="810323" cy="83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652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F882FD-BF1C-431E-9306-11231907A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C279563-C4AD-46C1-AD74-5AB843620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1BE8E9-9952-4227-BE7F-9D4453353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DB3A325-C36F-454F-9E0E-72FA24A92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33BF5E-C08B-4AFD-B65A-FFFFCF814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5731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8C3763-8130-480B-936D-F93946B5D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9F22D9-47FB-4932-B74D-BFA7D7C2E0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14E2E7-CDAF-44DD-891B-D0C611E99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3B2174-05CF-4F5F-8C2E-D37B3AB7A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0DD6161-EBD6-4890-9236-987DA3A21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C05B8C-9408-4475-9751-E3FC8F2D9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480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81BFCB-7294-49DD-871C-BC915173F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6397891-4F02-48BE-BD83-9BD0B75FA0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C52EC8D-4EF0-4D0C-93BA-78DF44D6A3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BB61EB9-8ECD-4DC2-AFB2-4262338F2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2A5CAC8-3E4A-4677-918D-47660F6170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DB006E1-0B08-4F5C-B3CD-C15421DC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B4481CD-5D86-4856-92E2-A176DB9FA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FD81D2-52BE-4FEF-A174-6468D4FB0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2435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EEF1E7-9D82-47DF-B65F-7A239E816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D889FB4-85E2-4F02-9466-316CAE47C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A9D19CC-3150-49AF-9DC6-399559A77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13E96D-BA51-4092-9E02-1F06A576E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983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974241B-FC25-43D5-8C65-B252630BB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BDA37FB-8CDC-4B74-8016-AE978F7C1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FE4B769-97BA-47D4-BDCB-16E34EC39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3509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4D4D62-6DC8-4843-A221-5D79C8EC5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9A9EF0-23BC-4E70-AA34-D1BA488BB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57397E5-DFC9-470A-AEE1-BAD81BFCD6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9BAB4AB-7DC3-4C3F-ACB6-93EA6EC77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87FBAE-2039-44B8-8759-FAE10687B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12C5B39-2D1E-4343-9E56-3C439ABDA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4159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AC89D4-2C60-487D-A257-940D486FA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9342165-52DC-46E5-824E-9740505221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93999B-EAD6-4B02-8951-B5C40C4F8B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4C1B7E-6287-4086-8BB4-2A65F38D6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23B3D0F-DB7F-4554-8BEB-AC311201C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C171BA4-AB4F-4191-85EB-12D84B410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01630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2C0EE7-C274-4C0D-8D94-091856C23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E192AA9-4462-4416-B9DA-09A4B0758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43964A3-A016-411C-B1AB-BC03338AF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68CD97-6880-47F8-A012-45B46CBB2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5C4F77-0EB8-478D-A1C8-BFBBB6FEC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1365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3297BB8-930B-4C32-90DF-2C2D097CA1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F46A3F-FBE2-4E36-9493-FAAA511C53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4FE281-87E3-45CD-A1E6-8E4B1068A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12FE7D-A06D-4D5B-8B6D-BD10352C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45CF7F-8F56-4175-9B3F-6561DC4C4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84156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AF20414-8681-4F24-96B4-501C28589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C1BF71A-6284-43C2-B220-2312435A3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DF163F-CDCC-49D2-956D-F2D8E3488A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20F82-5257-4DD8-89AC-4B27B3CDE181}" type="datetimeFigureOut">
              <a:rPr lang="es-CO" smtClean="0"/>
              <a:t>25/06/2020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A526783-1951-43E3-A80A-16536C375E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9F3A42-3942-4696-8D36-EBB78D2F01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7804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Estad&#237;sticas%20de%20PQRS%20y%20F\Estad&#237;sticas%20Mensuales\Enero.xlsx!ENERO!%5bEnero.xlsx%5dENERO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Estad&#237;sticas%20de%20PQRS%20y%20F\Estad&#237;sticas%20Mensuales\Enero.xlsx!ENERO!%5bEnero.xlsx%5dENERO%208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\\ATENCION_CIUDADANO\control$\Estad&#237;sticas%20de%20PQRS%20y%20F\Estad&#237;sticas%20Mensuales\Enero.xlsx!ENERO!%5bEnero.xlsx%5dENERO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Estad&#237;sticas%20de%20PQRS%20y%20F\Estad&#237;sticas%20Mensuales\Enero.xlsx!ENERO!%5bEnero.xlsx%5dENERO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7700" y="854906"/>
            <a:ext cx="7848600" cy="2068834"/>
          </a:xfrm>
        </p:spPr>
        <p:txBody>
          <a:bodyPr/>
          <a:lstStyle/>
          <a:p>
            <a:pPr algn="ctr"/>
            <a:r>
              <a:rPr lang="es-CO" sz="3200" dirty="0"/>
              <a:t>  Estadística mensual </a:t>
            </a:r>
            <a:r>
              <a:rPr lang="es-CO" sz="3200" dirty="0" err="1"/>
              <a:t>PQRSDyF</a:t>
            </a:r>
            <a:r>
              <a:rPr lang="es-CO" sz="3200" dirty="0"/>
              <a:t> de  Las dependencias de la  Administración Municipal 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15"/>
          <a:stretch/>
        </p:blipFill>
        <p:spPr>
          <a:xfrm>
            <a:off x="1331640" y="3212976"/>
            <a:ext cx="6876256" cy="231306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652120" y="6021288"/>
            <a:ext cx="2555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400" b="1" dirty="0" smtClean="0"/>
              <a:t>Elaborado: Arcelia Ramos</a:t>
            </a:r>
            <a:endParaRPr lang="es-CO" sz="1400" b="1" dirty="0"/>
          </a:p>
        </p:txBody>
      </p:sp>
    </p:spTree>
    <p:extLst>
      <p:ext uri="{BB962C8B-B14F-4D97-AF65-F5344CB8AC3E}">
        <p14:creationId xmlns:p14="http://schemas.microsoft.com/office/powerpoint/2010/main" val="1810744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/>
              <a:t>Solicitudes recibidas Enero de 2020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339752" y="5157192"/>
            <a:ext cx="4427931" cy="1200329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Durante el mes de Enero de 2020, ingresaron a la Oficina de Atención al Ciudadano, por los diferentes canales de Atencion un total de 106 solicitudes.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5985712"/>
              </p:ext>
            </p:extLst>
          </p:nvPr>
        </p:nvGraphicFramePr>
        <p:xfrm>
          <a:off x="2289175" y="1772816"/>
          <a:ext cx="4564063" cy="290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Worksheet" r:id="rId3" imgW="3429000" imgH="2181052" progId="Excel.Sheet.12">
                  <p:link updateAutomatic="1"/>
                </p:oleObj>
              </mc:Choice>
              <mc:Fallback>
                <p:oleObj name="Worksheet" r:id="rId3" imgW="3429000" imgH="218105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9175" y="1772816"/>
                        <a:ext cx="4564063" cy="2903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283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/>
              <a:t>Tipos de Solicitudes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3964428"/>
              </p:ext>
            </p:extLst>
          </p:nvPr>
        </p:nvGraphicFramePr>
        <p:xfrm>
          <a:off x="326622" y="2080418"/>
          <a:ext cx="4225925" cy="221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Worksheet" r:id="rId3" imgW="4648200" imgH="2438400" progId="Excel.Sheet.12">
                  <p:link updateAutomatic="1"/>
                </p:oleObj>
              </mc:Choice>
              <mc:Fallback>
                <p:oleObj name="Worksheet" r:id="rId3" imgW="4648200" imgH="24384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6622" y="2080418"/>
                        <a:ext cx="4225925" cy="2217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6858385"/>
              </p:ext>
            </p:extLst>
          </p:nvPr>
        </p:nvGraphicFramePr>
        <p:xfrm>
          <a:off x="4724803" y="2080418"/>
          <a:ext cx="4092575" cy="2244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Worksheet" r:id="rId5" imgW="4953000" imgH="2429048" progId="Excel.Sheet.12">
                  <p:link updateAutomatic="1"/>
                </p:oleObj>
              </mc:Choice>
              <mc:Fallback>
                <p:oleObj name="Worksheet" r:id="rId5" imgW="4953000" imgH="242904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24803" y="2080418"/>
                        <a:ext cx="4092575" cy="22441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6 CuadroTexto"/>
          <p:cNvSpPr txBox="1"/>
          <p:nvPr/>
        </p:nvSpPr>
        <p:spPr>
          <a:xfrm>
            <a:off x="2118355" y="5097958"/>
            <a:ext cx="4870724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En el mes de Enero de 2020 se recibieron  47  Derechos de Petición , 48 peticiones, 7 Quejas, 2 Reclamos y 2 Denuncias.</a:t>
            </a:r>
          </a:p>
        </p:txBody>
      </p:sp>
    </p:spTree>
    <p:extLst>
      <p:ext uri="{BB962C8B-B14F-4D97-AF65-F5344CB8AC3E}">
        <p14:creationId xmlns:p14="http://schemas.microsoft.com/office/powerpoint/2010/main" val="751407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7E7D01-03D5-4F37-8B4B-02FC8E783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/>
              <a:t>Solicitudes recibidas por dependencia</a:t>
            </a:r>
          </a:p>
        </p:txBody>
      </p:sp>
      <p:graphicFrame>
        <p:nvGraphicFramePr>
          <p:cNvPr id="8" name="Chart 3">
            <a:extLst>
              <a:ext uri="{FF2B5EF4-FFF2-40B4-BE49-F238E27FC236}">
                <a16:creationId xmlns:a16="http://schemas.microsoft.com/office/drawing/2014/main" id="{00000000-0008-0000-0100-00000DEE9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0546493"/>
              </p:ext>
            </p:extLst>
          </p:nvPr>
        </p:nvGraphicFramePr>
        <p:xfrm>
          <a:off x="0" y="1524000"/>
          <a:ext cx="8229600" cy="4549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80076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8FE03-7F0A-4832-BF29-D8CFC5A8A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/>
              <a:t>Oportunidad de las respuestas</a:t>
            </a: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43B74A91-1A6C-4C85-A06C-976173E1DE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2931813"/>
              </p:ext>
            </p:extLst>
          </p:nvPr>
        </p:nvGraphicFramePr>
        <p:xfrm>
          <a:off x="755576" y="1628800"/>
          <a:ext cx="7416823" cy="42747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0872">
                  <a:extLst>
                    <a:ext uri="{9D8B030D-6E8A-4147-A177-3AD203B41FA5}">
                      <a16:colId xmlns:a16="http://schemas.microsoft.com/office/drawing/2014/main" val="1020233442"/>
                    </a:ext>
                  </a:extLst>
                </a:gridCol>
                <a:gridCol w="1334494">
                  <a:extLst>
                    <a:ext uri="{9D8B030D-6E8A-4147-A177-3AD203B41FA5}">
                      <a16:colId xmlns:a16="http://schemas.microsoft.com/office/drawing/2014/main" val="2190952009"/>
                    </a:ext>
                  </a:extLst>
                </a:gridCol>
                <a:gridCol w="1243939">
                  <a:extLst>
                    <a:ext uri="{9D8B030D-6E8A-4147-A177-3AD203B41FA5}">
                      <a16:colId xmlns:a16="http://schemas.microsoft.com/office/drawing/2014/main" val="3732960530"/>
                    </a:ext>
                  </a:extLst>
                </a:gridCol>
                <a:gridCol w="1239172">
                  <a:extLst>
                    <a:ext uri="{9D8B030D-6E8A-4147-A177-3AD203B41FA5}">
                      <a16:colId xmlns:a16="http://schemas.microsoft.com/office/drawing/2014/main" val="2403891650"/>
                    </a:ext>
                  </a:extLst>
                </a:gridCol>
                <a:gridCol w="1334494">
                  <a:extLst>
                    <a:ext uri="{9D8B030D-6E8A-4147-A177-3AD203B41FA5}">
                      <a16:colId xmlns:a16="http://schemas.microsoft.com/office/drawing/2014/main" val="1839613266"/>
                    </a:ext>
                  </a:extLst>
                </a:gridCol>
                <a:gridCol w="1143852">
                  <a:extLst>
                    <a:ext uri="{9D8B030D-6E8A-4147-A177-3AD203B41FA5}">
                      <a16:colId xmlns:a16="http://schemas.microsoft.com/office/drawing/2014/main" val="2038841432"/>
                    </a:ext>
                  </a:extLst>
                </a:gridCol>
              </a:tblGrid>
              <a:tr h="46557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DEPENDENCIA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SOLICITUDES RECIBIDAS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DENTRO DEL TERMINO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FUERA DEL TERMINO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PENDIENTES POR DESCARGAR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EN PROCESO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7242031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ADMINISTRATIVA 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18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13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1624236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GOBIERNO 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8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32518400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AMBIENTE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8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91741841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CULTURA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56355650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DESPACHO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1365993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ECONOMICO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3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7982797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INFRAESTRUCTURA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9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6144406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EDUCACION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83931655"/>
                  </a:ext>
                </a:extLst>
              </a:tr>
              <a:tr h="2460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HACIENDA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19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15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4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37199630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PLANEACION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15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14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6655112"/>
                  </a:ext>
                </a:extLst>
              </a:tr>
              <a:tr h="21473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PRENSA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50798699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SALUD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5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5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05140669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SOCIAL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0400401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INSPECCION DE P.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2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02072046"/>
                  </a:ext>
                </a:extLst>
              </a:tr>
              <a:tr h="21473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JURIDICA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38080555"/>
                  </a:ext>
                </a:extLst>
              </a:tr>
              <a:tr h="21473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COMISARIA 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79160720"/>
                  </a:ext>
                </a:extLst>
              </a:tr>
              <a:tr h="23486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 TOTALES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106</a:t>
                      </a:r>
                      <a:endParaRPr lang="es-CO" sz="12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88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9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 dirty="0"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 dirty="0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7043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2166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14249" y="710208"/>
            <a:ext cx="7086143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/>
              <a:t>Solicitudes descargadas en Atención al ciudadano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600655" y="5229200"/>
            <a:ext cx="5942688" cy="1200329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De 97 solicitudes descargadas, 88 solicitudes se respondieron dentro del termino, 9 solicitudes fuera del término establecido para la  respuesta, 3 solicitudes están en proceso y 6 solicitudes están sin descargar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7248251"/>
              </p:ext>
            </p:extLst>
          </p:nvPr>
        </p:nvGraphicFramePr>
        <p:xfrm>
          <a:off x="2451100" y="2155031"/>
          <a:ext cx="4241800" cy="2547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Worksheet" r:id="rId3" imgW="3857798" imgH="2314748" progId="Excel.Sheet.12">
                  <p:link updateAutomatic="1"/>
                </p:oleObj>
              </mc:Choice>
              <mc:Fallback>
                <p:oleObj name="Worksheet" r:id="rId3" imgW="3857798" imgH="231474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1100" y="2155031"/>
                        <a:ext cx="4241800" cy="25479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34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/>
              <a:t>Canales de recepción de las solicitudes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907704" y="5517232"/>
            <a:ext cx="5302097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91 solicitudes  fueron  recibidas por medio de la ventanilla de correspondencia, 7 por correo electrónico, 7 por la página web y 1 por teléfono</a:t>
            </a:r>
          </a:p>
        </p:txBody>
      </p:sp>
      <p:graphicFrame>
        <p:nvGraphicFramePr>
          <p:cNvPr id="10" name="13 Gráfico">
            <a:extLst>
              <a:ext uri="{FF2B5EF4-FFF2-40B4-BE49-F238E27FC236}">
                <a16:creationId xmlns:a16="http://schemas.microsoft.com/office/drawing/2014/main" id="{00000000-0008-0000-0100-00000E000000}"/>
              </a:ext>
            </a:extLst>
          </p:cNvPr>
          <p:cNvGraphicFramePr>
            <a:graphicFrameLocks/>
          </p:cNvGraphicFramePr>
          <p:nvPr/>
        </p:nvGraphicFramePr>
        <p:xfrm>
          <a:off x="2293581" y="1911487"/>
          <a:ext cx="4556838" cy="3035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300796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2020</Fecha>
    <Descripci_x00f3_n xmlns="538ef492-84b6-45ef-a6b6-d404662b89a7">Estadísticas de PQRSD y F - Enero de 2020 </Descripci_x00f3_n>
  </documentManagement>
</p:properties>
</file>

<file path=customXml/itemProps1.xml><?xml version="1.0" encoding="utf-8"?>
<ds:datastoreItem xmlns:ds="http://schemas.openxmlformats.org/officeDocument/2006/customXml" ds:itemID="{C8999C5C-DDB6-44AC-91C2-BF8D143386ED}"/>
</file>

<file path=customXml/itemProps2.xml><?xml version="1.0" encoding="utf-8"?>
<ds:datastoreItem xmlns:ds="http://schemas.openxmlformats.org/officeDocument/2006/customXml" ds:itemID="{A291B6C7-BE47-4740-AC49-20E3EF62B848}"/>
</file>

<file path=customXml/itemProps3.xml><?xml version="1.0" encoding="utf-8"?>
<ds:datastoreItem xmlns:ds="http://schemas.openxmlformats.org/officeDocument/2006/customXml" ds:itemID="{A31D7CFF-C505-4F69-9456-CF0261D89A4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</TotalTime>
  <Words>282</Words>
  <Application>Microsoft Office PowerPoint</Application>
  <PresentationFormat>Presentación en pantalla (4:3)</PresentationFormat>
  <Paragraphs>124</Paragraphs>
  <Slides>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4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file:///\\ATENCION_CIUDADANO\control$\Estadísticas%20de%20PQRS%20y%20F\Estadísticas%20Mensuales\Enero.xlsx!ENERO!%5bEnero.xlsx%5dENERO%202%20Gráfico</vt:lpstr>
      <vt:lpstr>file:///\\ATENCION_CIUDADANO\control$\Estadísticas%20de%20PQRS%20y%20F\Estadísticas%20Mensuales\Enero.xlsx!ENERO!%5bEnero.xlsx%5dENERO%208%20Gráfico</vt:lpstr>
      <vt:lpstr>file:///\\ATENCION_CIUDADANO\control$\Estadísticas%20de%20PQRS%20y%20F\Estadísticas%20Mensuales\Enero.xlsx!ENERO!%5bEnero.xlsx%5dENERO%2012%20Gráfico</vt:lpstr>
      <vt:lpstr>file:///\\ATENCION_CIUDADANO\control$\Estadísticas%20de%20PQRS%20y%20F\Estadísticas%20Mensuales\Enero.xlsx!ENERO!%5bEnero.xlsx%5dENERO%204%20Gráfico</vt:lpstr>
      <vt:lpstr>  Estadística mensual PQRSDyF de  Las dependencias de la  Administración Municipal </vt:lpstr>
      <vt:lpstr>Solicitudes recibidas Enero de 2020</vt:lpstr>
      <vt:lpstr>Tipos de Solicitudes</vt:lpstr>
      <vt:lpstr>Solicitudes recibidas por dependencia</vt:lpstr>
      <vt:lpstr>Oportunidad de las respuestas</vt:lpstr>
      <vt:lpstr>Solicitudes descargadas en Atención al ciudadano</vt:lpstr>
      <vt:lpstr>Canales de recepción de las solicitudes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Estadísticas de PQRSD y F - Enero de 2020 </dc:title>
  <dc:creator>Familia Sánchez Ovie</dc:creator>
  <cp:lastModifiedBy>Lenovo</cp:lastModifiedBy>
  <cp:revision>43</cp:revision>
  <dcterms:created xsi:type="dcterms:W3CDTF">2019-03-27T20:23:11Z</dcterms:created>
  <dcterms:modified xsi:type="dcterms:W3CDTF">2020-06-25T16:10:09Z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