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9"/>
  </p:handout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</p:sldIdLst>
  <p:sldSz cx="9144000" cy="6858000" type="letter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AC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223"/>
    <p:restoredTop sz="96327"/>
  </p:normalViewPr>
  <p:slideViewPr>
    <p:cSldViewPr snapToGrid="0" snapToObjects="1">
      <p:cViewPr varScale="1">
        <p:scale>
          <a:sx n="80" d="100"/>
          <a:sy n="80" d="100"/>
        </p:scale>
        <p:origin x="12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8" d="100"/>
          <a:sy n="158" d="100"/>
        </p:scale>
        <p:origin x="5640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tencion%20a%20Ciudadano\Desktop\cONTROL\TABLAS%202018\TABLAS%20ENERO%20DE%202018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ATENCION_CIUDADANO\control$\Estad&#237;sticas%20de%20PQRS%20y%20F\Estad&#237;sticas%20Mensuales\Enero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365113902746886"/>
          <c:y val="8.7419149698798659E-2"/>
          <c:w val="0.67875554486986867"/>
          <c:h val="0.84641391191739768"/>
        </c:manualLayout>
      </c:layout>
      <c:barChart>
        <c:barDir val="bar"/>
        <c:grouping val="clustered"/>
        <c:varyColors val="1"/>
        <c:ser>
          <c:idx val="0"/>
          <c:order val="0"/>
          <c:spPr>
            <a:scene3d>
              <a:camera prst="orthographicFront"/>
              <a:lightRig rig="threePt" dir="t"/>
            </a:scene3d>
            <a:sp3d>
              <a:bevelT/>
            </a:sp3d>
          </c:spPr>
          <c:invertIfNegative val="1"/>
          <c:dPt>
            <c:idx val="0"/>
            <c:invertIfNegative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6FB-47EF-99DA-5589D14C7C23}"/>
              </c:ext>
            </c:extLst>
          </c:dPt>
          <c:dPt>
            <c:idx val="1"/>
            <c:invertIfNegative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6FB-47EF-99DA-5589D14C7C23}"/>
              </c:ext>
            </c:extLst>
          </c:dPt>
          <c:dPt>
            <c:idx val="2"/>
            <c:invertIfNegative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6FB-47EF-99DA-5589D14C7C23}"/>
              </c:ext>
            </c:extLst>
          </c:dPt>
          <c:dPt>
            <c:idx val="3"/>
            <c:invertIfNegative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6FB-47EF-99DA-5589D14C7C23}"/>
              </c:ext>
            </c:extLst>
          </c:dPt>
          <c:dPt>
            <c:idx val="4"/>
            <c:invertIfNegative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76FB-47EF-99DA-5589D14C7C23}"/>
              </c:ext>
            </c:extLst>
          </c:dPt>
          <c:dPt>
            <c:idx val="5"/>
            <c:invertIfNegative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6FB-47EF-99DA-5589D14C7C2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s-ES"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s-C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'Por tipo'!$K$80:$K$93</c:f>
              <c:strCache>
                <c:ptCount val="14"/>
                <c:pt idx="0">
                  <c:v>ADMINISTRATIVA </c:v>
                </c:pt>
                <c:pt idx="1">
                  <c:v>GOBIERNO </c:v>
                </c:pt>
                <c:pt idx="2">
                  <c:v>AMBIENTE</c:v>
                </c:pt>
                <c:pt idx="3">
                  <c:v>CULTURA</c:v>
                </c:pt>
                <c:pt idx="4">
                  <c:v>DESPACHO</c:v>
                </c:pt>
                <c:pt idx="5">
                  <c:v>ECONOMICO</c:v>
                </c:pt>
                <c:pt idx="6">
                  <c:v>INFRAESTRUCTURA </c:v>
                </c:pt>
                <c:pt idx="7">
                  <c:v>EDUCACION</c:v>
                </c:pt>
                <c:pt idx="8">
                  <c:v>HACIENDA</c:v>
                </c:pt>
                <c:pt idx="9">
                  <c:v>PLANEACION</c:v>
                </c:pt>
                <c:pt idx="10">
                  <c:v>PRENSA</c:v>
                </c:pt>
                <c:pt idx="11">
                  <c:v>SALUD </c:v>
                </c:pt>
                <c:pt idx="12">
                  <c:v>SOCIAL </c:v>
                </c:pt>
                <c:pt idx="13">
                  <c:v>INSPECCION DE POLICIA</c:v>
                </c:pt>
              </c:strCache>
            </c:strRef>
          </c:cat>
          <c:val>
            <c:numRef>
              <c:f>'Por tipo'!$L$80:$L$93</c:f>
              <c:numCache>
                <c:formatCode>General</c:formatCode>
                <c:ptCount val="14"/>
                <c:pt idx="0">
                  <c:v>18</c:v>
                </c:pt>
                <c:pt idx="1">
                  <c:v>10</c:v>
                </c:pt>
                <c:pt idx="2">
                  <c:v>8</c:v>
                </c:pt>
                <c:pt idx="3">
                  <c:v>1</c:v>
                </c:pt>
                <c:pt idx="4">
                  <c:v>10</c:v>
                </c:pt>
                <c:pt idx="5">
                  <c:v>3</c:v>
                </c:pt>
                <c:pt idx="6">
                  <c:v>10</c:v>
                </c:pt>
                <c:pt idx="7">
                  <c:v>2</c:v>
                </c:pt>
                <c:pt idx="8">
                  <c:v>19</c:v>
                </c:pt>
                <c:pt idx="9">
                  <c:v>15</c:v>
                </c:pt>
                <c:pt idx="10">
                  <c:v>2</c:v>
                </c:pt>
                <c:pt idx="11">
                  <c:v>5</c:v>
                </c:pt>
                <c:pt idx="12">
                  <c:v>1</c:v>
                </c:pt>
                <c:pt idx="1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6FB-47EF-99DA-5589D14C7C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10923168"/>
        <c:axId val="10921536"/>
      </c:barChart>
      <c:catAx>
        <c:axId val="10923168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es-CO"/>
          </a:p>
        </c:txPr>
        <c:crossAx val="10921536"/>
        <c:crosses val="autoZero"/>
        <c:auto val="1"/>
        <c:lblAlgn val="ctr"/>
        <c:lblOffset val="100"/>
        <c:noMultiLvlLbl val="0"/>
      </c:catAx>
      <c:valAx>
        <c:axId val="10921536"/>
        <c:scaling>
          <c:orientation val="minMax"/>
        </c:scaling>
        <c:delete val="1"/>
        <c:axPos val="t"/>
        <c:majorGridlines>
          <c:spPr>
            <a:ln w="3175">
              <a:solidFill>
                <a:srgbClr val="B3B3B3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crossAx val="10923168"/>
        <c:crosses val="autoZero"/>
        <c:crossBetween val="between"/>
      </c:valAx>
      <c:spPr>
        <a:noFill/>
        <a:ln w="3175">
          <a:solidFill>
            <a:srgbClr val="B3B3B3"/>
          </a:solidFill>
          <a:prstDash val="solid"/>
        </a:ln>
      </c:spPr>
    </c:plotArea>
    <c:plotVisOnly val="0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s-CO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800" b="1" dirty="0"/>
              <a:t>Canales de </a:t>
            </a:r>
            <a:r>
              <a:rPr lang="es-CO" sz="1800" b="1" i="0" u="none" strike="noStrike" baseline="0" dirty="0" smtClean="0">
                <a:effectLst/>
              </a:rPr>
              <a:t>atención</a:t>
            </a:r>
            <a:endParaRPr lang="en-US" sz="1800" b="1" dirty="0"/>
          </a:p>
        </c:rich>
      </c:tx>
      <c:layout/>
      <c:overlay val="0"/>
    </c:title>
    <c:autoTitleDeleted val="0"/>
    <c:view3D>
      <c:rotX val="75"/>
      <c:rotY val="62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047528433945757"/>
          <c:y val="0.23518688567433546"/>
          <c:w val="0.41363298337707788"/>
          <c:h val="0.6116790649037116"/>
        </c:manualLayout>
      </c:layout>
      <c:pie3DChart>
        <c:varyColors val="1"/>
        <c:ser>
          <c:idx val="0"/>
          <c:order val="0"/>
          <c:tx>
            <c:strRef>
              <c:f>ENERO!$BH$1:$BJ$1</c:f>
              <c:strCache>
                <c:ptCount val="1"/>
                <c:pt idx="0">
                  <c:v>Canales de atención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explosion val="16"/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F1D6-49EB-9816-66B8524DF098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91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F1D6-49EB-9816-66B8524DF09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7870202978468842E-3"/>
                  <c:y val="-2.5106877208589715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7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1D6-49EB-9816-66B8524DF09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93510148923442E-2"/>
                  <c:y val="2.0922397673824762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7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F1D6-49EB-9816-66B8524DF09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ENERO!$BN$107:$BN$109</c:f>
              <c:strCache>
                <c:ptCount val="3"/>
                <c:pt idx="0">
                  <c:v>ATENCION AL CIUDADANO</c:v>
                </c:pt>
                <c:pt idx="1">
                  <c:v>PAGINA WEB</c:v>
                </c:pt>
                <c:pt idx="2">
                  <c:v>CORREO ELECTRÓNICO</c:v>
                </c:pt>
              </c:strCache>
            </c:strRef>
          </c:cat>
          <c:val>
            <c:numRef>
              <c:f>ENERO!$BO$107:$BO$109</c:f>
              <c:numCache>
                <c:formatCode>General</c:formatCode>
                <c:ptCount val="3"/>
                <c:pt idx="0">
                  <c:v>69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F1D6-49EB-9816-66B8524DF09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083245844269482"/>
          <c:y val="0.23353354818348082"/>
          <c:w val="0.24720957822068723"/>
          <c:h val="0.43945931252625597"/>
        </c:manualLayout>
      </c:layout>
      <c:overlay val="0"/>
      <c:txPr>
        <a:bodyPr/>
        <a:lstStyle/>
        <a:p>
          <a:pPr rtl="0">
            <a:defRPr/>
          </a:pPr>
          <a:endParaRPr lang="es-CO"/>
        </a:p>
      </c:txPr>
    </c:legend>
    <c:plotVisOnly val="1"/>
    <c:dispBlanksAs val="gap"/>
    <c:showDLblsOverMax val="0"/>
  </c:chart>
  <c:txPr>
    <a:bodyPr/>
    <a:lstStyle/>
    <a:p>
      <a:pPr>
        <a:defRPr sz="1200" b="1"/>
      </a:pPr>
      <a:endParaRPr lang="es-CO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="" xmlns:a16="http://schemas.microsoft.com/office/drawing/2014/main" id="{2D9B3E69-5B13-9F43-9249-1140271191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FDAB171B-0337-064E-B7C0-8166DD204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691EED-281C-9445-84ED-7975D1720F17}" type="datetimeFigureOut">
              <a:rPr lang="es-CO" smtClean="0"/>
              <a:t>30/06/2020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DBFBA9ED-91A1-A942-B9C6-0B56E4E7063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E70519C8-A912-5940-835F-BFFCC9A58A4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60F029-3D5E-514A-99FC-5160FC1A33C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3235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5482F65-92C1-9D47-898F-4A253290B2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718983"/>
            <a:ext cx="6858000" cy="990821"/>
          </a:xfrm>
        </p:spPr>
        <p:txBody>
          <a:bodyPr anchor="b"/>
          <a:lstStyle>
            <a:lvl1pPr algn="ctr">
              <a:defRPr sz="36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DE1871A5-7B76-B240-B250-C957A69E0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050931"/>
            <a:ext cx="6858000" cy="36512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dirty="0"/>
              <a:t>Haga clic para modificar el estilo de subtítulo del patrón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4547F444-D6C8-784F-A08C-FB479A14B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30/06/2020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1A0EB91A-DAFC-BC4B-8C48-27B8F77CA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EA902F18-7B76-A143-BA8E-BAD59DE6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12421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97E99154-0E16-3044-AD72-87C1F73CD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623"/>
            <a:ext cx="7886700" cy="51610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98399F40-185E-DA4F-A2E0-F83744064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95248"/>
            <a:ext cx="7886700" cy="4081715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5798423-8C97-6345-903F-C388F03CC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30/06/2020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8412EB6-CAF6-184D-8E78-DD1FEF2BE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368D7F99-96CD-764D-A5EC-0792DBFD9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  <p:sp>
        <p:nvSpPr>
          <p:cNvPr id="8" name="Marcador de texto 7">
            <a:extLst>
              <a:ext uri="{FF2B5EF4-FFF2-40B4-BE49-F238E27FC236}">
                <a16:creationId xmlns="" xmlns:a16="http://schemas.microsoft.com/office/drawing/2014/main" id="{3E4F18BC-52FE-864B-97E9-3B23D1C3CE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8649" y="1622908"/>
            <a:ext cx="7886699" cy="365125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81415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49C287B-B25A-014F-9082-A8B77F444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08B652E8-E139-284B-9D51-38A6F9FDAE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92263BFB-69BE-114E-822B-A55387863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30/06/2020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D12F99D-A021-F54C-A52A-7496245D5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F83830A4-6247-C344-92E5-5309F9299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615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CB872E3-9160-5147-BF6E-08F27D883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5853709C-C54F-0047-81A7-D2D956D39B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7722743A-306F-A544-B948-CAF0EAE686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7BFA687E-93B0-044A-B543-BFC83F73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30/06/2020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9F680E17-2995-534E-8B4F-A0FF4BD68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942E4436-8203-5440-A9E3-1891FC513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26517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D52300B-C809-1949-A056-D0D76BB0D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069"/>
            <a:ext cx="7886700" cy="59462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DBA74FC6-E796-C644-8CFC-18957D185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857377"/>
            <a:ext cx="3868340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201329B2-B36C-B342-A04E-3637BB9B6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="" xmlns:a16="http://schemas.microsoft.com/office/drawing/2014/main" id="{DBC57F28-3587-6F46-8302-3C143E6DBF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857377"/>
            <a:ext cx="3887391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="" xmlns:a16="http://schemas.microsoft.com/office/drawing/2014/main" id="{4B37C112-C611-E145-B4FA-73823253E1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7" name="Marcador de fecha 6">
            <a:extLst>
              <a:ext uri="{FF2B5EF4-FFF2-40B4-BE49-F238E27FC236}">
                <a16:creationId xmlns="" xmlns:a16="http://schemas.microsoft.com/office/drawing/2014/main" id="{BD5BC1C8-E66A-414A-8A2D-44D864B56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30/06/2020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="" xmlns:a16="http://schemas.microsoft.com/office/drawing/2014/main" id="{D9DD8B05-D5E2-4140-AFE0-BA7FDBB2E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="" xmlns:a16="http://schemas.microsoft.com/office/drawing/2014/main" id="{895992F0-570F-7742-91E3-2BBD4FB7C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1116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D0E8253-558B-0942-8AB5-350C40BA8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BA13E34E-7456-6249-938C-2F002AD23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30/06/2020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FEDC6CB6-517C-BB43-9B15-800A55CD7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A52DC16F-1140-7B42-BFFD-296052689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86433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="" xmlns:a16="http://schemas.microsoft.com/office/drawing/2014/main" id="{4FE27891-500D-B949-BA80-F5FDCC384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30/06/2020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="" xmlns:a16="http://schemas.microsoft.com/office/drawing/2014/main" id="{1F1E07F6-6054-F147-97EB-C5524152E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124AD0D-7422-7740-BCE3-45DE13E2D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42881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54D0308-916F-FE45-B45E-2BB1C52CB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41568"/>
            <a:ext cx="2949178" cy="101583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D7E75BA2-4C20-F840-A9CD-34D252E0B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1041568"/>
            <a:ext cx="4629150" cy="5062506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17FB0F3E-0CDF-1D4B-B2B6-638B5DB7A5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01304"/>
            <a:ext cx="2949178" cy="40027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A6F74669-9B96-8A4E-B2FF-43F1EDAC0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30/06/2020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6E51DC39-1D15-424B-88C6-F169EDDAB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376E3750-DBD9-2040-845C-5A0DE22A1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4811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6343CE80-F329-D74A-AAB8-97774FB89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431"/>
            <a:ext cx="2949178" cy="106997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="" xmlns:a16="http://schemas.microsoft.com/office/drawing/2014/main" id="{2B51860C-1344-A24C-AAFD-2324CE8ED9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1096431"/>
            <a:ext cx="4629150" cy="5086366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D558666D-51B7-5C44-97FC-905114522E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66405"/>
            <a:ext cx="2949178" cy="39779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1DDEE47D-4EC6-634C-94DD-65B814DF2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30/06/2020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ACF2A910-378F-C645-938C-438A3092B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2B04A4BE-5B45-374B-A1DB-E796604B6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39460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B1D3C065-2A3F-624A-8DD5-E7D3CA4AD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831"/>
            <a:ext cx="7886700" cy="588564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ABA364A5-88E4-6B46-8623-5419C3C05D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713743"/>
            <a:ext cx="7886700" cy="453588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84AF1677-01C2-C54D-BD24-F31A6CDB4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30/06/2020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C516BD9F-3822-A846-BDCF-03E0473A9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A21926D9-506C-8F47-AB52-3FD958F1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536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0A0D1C30-D300-F346-9A56-E04B897B7D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1138457"/>
            <a:ext cx="1971675" cy="508673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2875CEEB-0752-AF4D-B90E-EE59A48B2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138457"/>
            <a:ext cx="5800725" cy="508673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CD8AE280-D60B-0445-A38D-995E8C448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30/06/2020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ECB5AA7F-A858-5C49-A11D-CBDB6C9D5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AFC93034-8A0D-D94F-B8F6-A2B800D0D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9768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="" xmlns:a16="http://schemas.microsoft.com/office/drawing/2014/main" id="{489B8077-43A6-D848-8B58-7C1F63BC4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9E616316-4D03-744B-B20E-32DE927FC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2161859"/>
            <a:ext cx="7886700" cy="4015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8E8225B1-B2FF-8D4E-A5F3-398A1864EA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54E4B-82DE-5D44-ACCC-A795197EC51F}" type="datetimeFigureOut">
              <a:rPr lang="es-CO" smtClean="0"/>
              <a:t>30/06/2020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80561588-1027-3543-AFC3-A866194F31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6F24907C-3A69-A446-8E52-3D103A0A79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4260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s-CO" sz="2400" b="1" kern="1200" dirty="0">
          <a:solidFill>
            <a:schemeClr val="tx1">
              <a:lumMod val="65000"/>
              <a:lumOff val="35000"/>
            </a:schemeClr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lang="es-ES" sz="2200" kern="1200" dirty="0">
          <a:solidFill>
            <a:srgbClr val="50AC25"/>
          </a:solidFill>
          <a:latin typeface="Myriad Pro" panose="020B0503030403020204" pitchFamily="34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Estad&#237;sticas%20de%20PQRS%20y%20F\Estad&#237;sticas%20Mensuales\Enero.xlsx!ENERO!%5bEnero.xlsx%5dENERO%202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Estad&#237;sticas%20de%20PQRS%20y%20F\Estad&#237;sticas%20Mensuales\Enero.xlsx!ENERO!%5bEnero.xlsx%5dENERO%208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file:///\\ATENCION_CIUDADANO\control$\Estad&#237;sticas%20de%20PQRS%20y%20F\Estad&#237;sticas%20Mensuales\Enero.xlsx!ENERO!%5bEnero.xlsx%5dENERO%2012%20Gr&#225;fico" TargetMode="Externa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Estad&#237;sticas%20de%20PQRS%20y%20F\Estad&#237;sticas%20Mensuales\Enero.xlsx!ENERO!%5bEnero.xlsx%5dENERO%204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46BAE0F-800D-5840-AE09-1410F9248E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3164306"/>
            <a:ext cx="6858000" cy="1740868"/>
          </a:xfrm>
        </p:spPr>
        <p:txBody>
          <a:bodyPr/>
          <a:lstStyle/>
          <a:p>
            <a:r>
              <a:rPr lang="es-CO" dirty="0"/>
              <a:t>Estadística mensual </a:t>
            </a:r>
            <a:r>
              <a:rPr lang="es-CO" dirty="0" err="1"/>
              <a:t>PQRSDyF</a:t>
            </a:r>
            <a:r>
              <a:rPr lang="es-CO" dirty="0"/>
              <a:t> de  Las dependencias de la  Administración Municipal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52715C4B-59CE-FB46-B2CC-E198D00FBF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905174"/>
            <a:ext cx="6858000" cy="365126"/>
          </a:xfrm>
        </p:spPr>
        <p:txBody>
          <a:bodyPr/>
          <a:lstStyle/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55083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20397"/>
            <a:ext cx="7886700" cy="516103"/>
          </a:xfrm>
        </p:spPr>
        <p:txBody>
          <a:bodyPr/>
          <a:lstStyle/>
          <a:p>
            <a:pPr algn="ctr"/>
            <a:r>
              <a:rPr lang="es-CO" dirty="0" smtClean="0"/>
              <a:t>SOLICITUDES RECIBIDAS ENERO DE 2020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8433C7BA-6440-FF46-AACE-A73E200F1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5379987"/>
            <a:ext cx="7886700" cy="796976"/>
          </a:xfrm>
        </p:spPr>
        <p:txBody>
          <a:bodyPr/>
          <a:lstStyle/>
          <a:p>
            <a:pPr algn="just"/>
            <a:r>
              <a:rPr lang="es-CO" sz="1700" dirty="0"/>
              <a:t>Durante el mes de Enero de 2020, ingresaron a la </a:t>
            </a:r>
            <a:r>
              <a:rPr lang="es-CO" sz="1700" b="1" dirty="0"/>
              <a:t>Oficina de Atención al Ciudadano</a:t>
            </a:r>
            <a:r>
              <a:rPr lang="es-CO" sz="1700" dirty="0"/>
              <a:t>, por los diferentes canales de </a:t>
            </a:r>
            <a:r>
              <a:rPr lang="es-CO" sz="1700" dirty="0" smtClean="0"/>
              <a:t>Atención </a:t>
            </a:r>
            <a:r>
              <a:rPr lang="es-CO" sz="1700" dirty="0"/>
              <a:t>un total de 106 solicitudes.</a:t>
            </a:r>
          </a:p>
          <a:p>
            <a:pPr algn="just"/>
            <a:endParaRPr lang="es-CO" dirty="0"/>
          </a:p>
        </p:txBody>
      </p:sp>
      <p:graphicFrame>
        <p:nvGraphicFramePr>
          <p:cNvPr id="5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0652852"/>
              </p:ext>
            </p:extLst>
          </p:nvPr>
        </p:nvGraphicFramePr>
        <p:xfrm>
          <a:off x="2289175" y="2156475"/>
          <a:ext cx="4564063" cy="2903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Worksheet" r:id="rId3" imgW="3429000" imgH="2181052" progId="Excel.Sheet.12">
                  <p:link updateAutomatic="1"/>
                </p:oleObj>
              </mc:Choice>
              <mc:Fallback>
                <p:oleObj name="Worksheet" r:id="rId3" imgW="3429000" imgH="218105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89175" y="2156475"/>
                        <a:ext cx="4564063" cy="29035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0948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 smtClean="0"/>
              <a:t>TIPOS DE SOLICITUDES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70246" y="4307305"/>
            <a:ext cx="5070395" cy="1732548"/>
          </a:xfrm>
        </p:spPr>
        <p:txBody>
          <a:bodyPr>
            <a:normAutofit fontScale="85000" lnSpcReduction="20000"/>
          </a:bodyPr>
          <a:lstStyle/>
          <a:p>
            <a:r>
              <a:rPr lang="es-CO" dirty="0"/>
              <a:t>En el mes de Enero de 2020 se </a:t>
            </a:r>
            <a:r>
              <a:rPr lang="es-CO" dirty="0" smtClean="0"/>
              <a:t>recibieron: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O" dirty="0" smtClean="0"/>
              <a:t>47 Derechos </a:t>
            </a:r>
            <a:r>
              <a:rPr lang="es-CO" dirty="0"/>
              <a:t>de </a:t>
            </a:r>
            <a:r>
              <a:rPr lang="es-CO" dirty="0" smtClean="0"/>
              <a:t>Petición,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O" dirty="0" smtClean="0"/>
              <a:t>48 </a:t>
            </a:r>
            <a:r>
              <a:rPr lang="es-CO" dirty="0"/>
              <a:t>peticiones</a:t>
            </a:r>
            <a:r>
              <a:rPr lang="es-CO" dirty="0" smtClean="0"/>
              <a:t>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O" dirty="0" smtClean="0"/>
              <a:t>7 </a:t>
            </a:r>
            <a:r>
              <a:rPr lang="es-CO" dirty="0"/>
              <a:t>Quejas</a:t>
            </a:r>
            <a:r>
              <a:rPr lang="es-CO" dirty="0" smtClean="0"/>
              <a:t>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O" dirty="0" smtClean="0"/>
              <a:t>2 </a:t>
            </a:r>
            <a:r>
              <a:rPr lang="es-CO" dirty="0"/>
              <a:t>Reclamos </a:t>
            </a:r>
            <a:r>
              <a:rPr lang="es-CO" dirty="0" smtClean="0"/>
              <a:t>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O" dirty="0" smtClean="0"/>
              <a:t>2 </a:t>
            </a:r>
            <a:r>
              <a:rPr lang="es-CO" dirty="0"/>
              <a:t>Denuncias</a:t>
            </a:r>
            <a:r>
              <a:rPr lang="es-CO" dirty="0" smtClean="0"/>
              <a:t>.</a:t>
            </a:r>
            <a:endParaRPr lang="es-CO" dirty="0"/>
          </a:p>
        </p:txBody>
      </p:sp>
      <p:graphicFrame>
        <p:nvGraphicFramePr>
          <p:cNvPr id="5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2710771"/>
              </p:ext>
            </p:extLst>
          </p:nvPr>
        </p:nvGraphicFramePr>
        <p:xfrm>
          <a:off x="346072" y="1826645"/>
          <a:ext cx="4225925" cy="221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Worksheet" r:id="rId3" imgW="4648200" imgH="2438400" progId="Excel.Sheet.12">
                  <p:link updateAutomatic="1"/>
                </p:oleObj>
              </mc:Choice>
              <mc:Fallback>
                <p:oleObj name="Worksheet" r:id="rId3" imgW="4648200" imgH="24384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6072" y="1826645"/>
                        <a:ext cx="4225925" cy="2217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6513971"/>
              </p:ext>
            </p:extLst>
          </p:nvPr>
        </p:nvGraphicFramePr>
        <p:xfrm>
          <a:off x="4773694" y="1826646"/>
          <a:ext cx="4044410" cy="221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Worksheet" r:id="rId5" imgW="4953000" imgH="2429048" progId="Excel.Sheet.12">
                  <p:link updateAutomatic="1"/>
                </p:oleObj>
              </mc:Choice>
              <mc:Fallback>
                <p:oleObj name="Worksheet" r:id="rId5" imgW="4953000" imgH="2429048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73694" y="1826646"/>
                        <a:ext cx="4044410" cy="2217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47530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 smtClean="0"/>
              <a:t>SOLICITUDES RECIBIDAS POR DEPENDENCIA</a:t>
            </a:r>
            <a:endParaRPr lang="es-CO" dirty="0"/>
          </a:p>
        </p:txBody>
      </p:sp>
      <p:graphicFrame>
        <p:nvGraphicFramePr>
          <p:cNvPr id="5" name="Chart 3">
            <a:extLst>
              <a:ext uri="{FF2B5EF4-FFF2-40B4-BE49-F238E27FC236}">
                <a16:creationId xmlns:a16="http://schemas.microsoft.com/office/drawing/2014/main" xmlns="" id="{00000000-0008-0000-0100-00000DEE95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5980369"/>
              </p:ext>
            </p:extLst>
          </p:nvPr>
        </p:nvGraphicFramePr>
        <p:xfrm>
          <a:off x="303798" y="1563726"/>
          <a:ext cx="8229600" cy="4549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29951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 smtClean="0"/>
              <a:t>OPORTUNIDAD DE LAS RESPUESTAS</a:t>
            </a:r>
            <a:endParaRPr lang="es-CO" dirty="0"/>
          </a:p>
        </p:txBody>
      </p:sp>
      <p:graphicFrame>
        <p:nvGraphicFramePr>
          <p:cNvPr id="5" name="Marcador de contenido 3">
            <a:extLst>
              <a:ext uri="{FF2B5EF4-FFF2-40B4-BE49-F238E27FC236}">
                <a16:creationId xmlns:a16="http://schemas.microsoft.com/office/drawing/2014/main" xmlns="" id="{43B74A91-1A6C-4C85-A06C-976173E1DE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4394392"/>
              </p:ext>
            </p:extLst>
          </p:nvPr>
        </p:nvGraphicFramePr>
        <p:xfrm>
          <a:off x="948082" y="1749116"/>
          <a:ext cx="7416823" cy="42747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20872">
                  <a:extLst>
                    <a:ext uri="{9D8B030D-6E8A-4147-A177-3AD203B41FA5}">
                      <a16:colId xmlns:a16="http://schemas.microsoft.com/office/drawing/2014/main" xmlns="" val="1020233442"/>
                    </a:ext>
                  </a:extLst>
                </a:gridCol>
                <a:gridCol w="1334494">
                  <a:extLst>
                    <a:ext uri="{9D8B030D-6E8A-4147-A177-3AD203B41FA5}">
                      <a16:colId xmlns:a16="http://schemas.microsoft.com/office/drawing/2014/main" xmlns="" val="2190952009"/>
                    </a:ext>
                  </a:extLst>
                </a:gridCol>
                <a:gridCol w="1243939">
                  <a:extLst>
                    <a:ext uri="{9D8B030D-6E8A-4147-A177-3AD203B41FA5}">
                      <a16:colId xmlns:a16="http://schemas.microsoft.com/office/drawing/2014/main" xmlns="" val="3732960530"/>
                    </a:ext>
                  </a:extLst>
                </a:gridCol>
                <a:gridCol w="1239172">
                  <a:extLst>
                    <a:ext uri="{9D8B030D-6E8A-4147-A177-3AD203B41FA5}">
                      <a16:colId xmlns:a16="http://schemas.microsoft.com/office/drawing/2014/main" xmlns="" val="2403891650"/>
                    </a:ext>
                  </a:extLst>
                </a:gridCol>
                <a:gridCol w="1334494">
                  <a:extLst>
                    <a:ext uri="{9D8B030D-6E8A-4147-A177-3AD203B41FA5}">
                      <a16:colId xmlns:a16="http://schemas.microsoft.com/office/drawing/2014/main" xmlns="" val="1839613266"/>
                    </a:ext>
                  </a:extLst>
                </a:gridCol>
                <a:gridCol w="1143852">
                  <a:extLst>
                    <a:ext uri="{9D8B030D-6E8A-4147-A177-3AD203B41FA5}">
                      <a16:colId xmlns:a16="http://schemas.microsoft.com/office/drawing/2014/main" xmlns="" val="2038841432"/>
                    </a:ext>
                  </a:extLst>
                </a:gridCol>
              </a:tblGrid>
              <a:tr h="465576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DEPENDENCIA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SOLICITUDES RECIBIDAS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DENTRO DEL TERMINO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FUERA DEL TERMINO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PENDIENTES POR DESCARGAR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EN PROCESO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072420313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ADMINISTRATIVA 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18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13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116242363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GOBIERNO 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8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132518400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AMBIENTE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8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291741841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CULTURA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56355650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DESPACHO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113659933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ECONOMICO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3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2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57982797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INFRAESTRUCTURA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9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261444063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EDUCACION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2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583931655"/>
                  </a:ext>
                </a:extLst>
              </a:tr>
              <a:tr h="246045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HACIENDA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19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15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4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937199630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PLANEACION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15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14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36655112"/>
                  </a:ext>
                </a:extLst>
              </a:tr>
              <a:tr h="21473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PRENSA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2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b="0" i="0" u="none" strike="noStrike" dirty="0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250798699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SALUD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5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5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505140669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SOCIAL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70400401"/>
                  </a:ext>
                </a:extLst>
              </a:tr>
              <a:tr h="22367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INSPECCION DE P.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2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2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902072046"/>
                  </a:ext>
                </a:extLst>
              </a:tr>
              <a:tr h="21473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JURIDICA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138080555"/>
                  </a:ext>
                </a:extLst>
              </a:tr>
              <a:tr h="21473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1" u="none" strike="noStrike" dirty="0">
                          <a:effectLst/>
                        </a:rPr>
                        <a:t>COMISARIA 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0</a:t>
                      </a:r>
                      <a:endParaRPr lang="es-CO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 dirty="0">
                          <a:effectLst/>
                        </a:rPr>
                        <a:t>0</a:t>
                      </a:r>
                      <a:endParaRPr lang="es-CO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579160720"/>
                  </a:ext>
                </a:extLst>
              </a:tr>
              <a:tr h="234861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u="none" strike="noStrike" dirty="0">
                          <a:effectLst/>
                        </a:rPr>
                        <a:t> TOTALES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200" u="none" strike="noStrike">
                          <a:effectLst/>
                        </a:rPr>
                        <a:t>106</a:t>
                      </a:r>
                      <a:endParaRPr lang="es-CO" sz="12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>
                          <a:effectLst/>
                        </a:rPr>
                        <a:t>88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>
                          <a:effectLst/>
                        </a:rPr>
                        <a:t>9</a:t>
                      </a:r>
                      <a:endParaRPr lang="es-CO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 dirty="0"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 dirty="0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970439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7117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68567" y="1047623"/>
            <a:ext cx="6806866" cy="841335"/>
          </a:xfrm>
        </p:spPr>
        <p:txBody>
          <a:bodyPr/>
          <a:lstStyle/>
          <a:p>
            <a:pPr algn="ctr"/>
            <a:r>
              <a:rPr lang="es-CO" dirty="0" smtClean="0"/>
              <a:t>SOLICITUDES DESCARGADAS EN ATENCIÓN AL CIUDADANO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87378" y="5034230"/>
            <a:ext cx="6688055" cy="1234223"/>
          </a:xfrm>
        </p:spPr>
        <p:txBody>
          <a:bodyPr>
            <a:normAutofit/>
          </a:bodyPr>
          <a:lstStyle/>
          <a:p>
            <a:pPr algn="just"/>
            <a:r>
              <a:rPr lang="es-CO" sz="1700" dirty="0"/>
              <a:t>De 97 solicitudes descargadas, 88 solicitudes se respondieron dentro del termino, 9 solicitudes fuera del término establecido para la  respuesta, 3 solicitudes están en proceso y 6 solicitudes están sin </a:t>
            </a:r>
            <a:r>
              <a:rPr lang="es-CO" sz="1700" dirty="0" smtClean="0"/>
              <a:t>descargar</a:t>
            </a:r>
            <a:endParaRPr lang="es-CO" sz="1700" dirty="0"/>
          </a:p>
        </p:txBody>
      </p:sp>
      <p:graphicFrame>
        <p:nvGraphicFramePr>
          <p:cNvPr id="6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4178793"/>
              </p:ext>
            </p:extLst>
          </p:nvPr>
        </p:nvGraphicFramePr>
        <p:xfrm>
          <a:off x="2290344" y="2091064"/>
          <a:ext cx="4563311" cy="2741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Worksheet" r:id="rId3" imgW="3857798" imgH="2314748" progId="Excel.Sheet.12">
                  <p:link updateAutomatic="1"/>
                </p:oleObj>
              </mc:Choice>
              <mc:Fallback>
                <p:oleObj name="Worksheet" r:id="rId3" imgW="3857798" imgH="2314748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90344" y="2091064"/>
                        <a:ext cx="4563311" cy="27410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86028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 smtClean="0"/>
              <a:t>CANALES DE RECEPCIÓN DE LAS SOLICITUDES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11465" y="5317958"/>
            <a:ext cx="6121066" cy="955258"/>
          </a:xfrm>
        </p:spPr>
        <p:txBody>
          <a:bodyPr>
            <a:normAutofit/>
          </a:bodyPr>
          <a:lstStyle/>
          <a:p>
            <a:pPr algn="just"/>
            <a:r>
              <a:rPr lang="es-CO" sz="1700" dirty="0"/>
              <a:t>91 solicitudes  fueron  recibidas por medio de la ventanilla de correspondencia, 7 por correo electrónico, 7 por la página web y 1 por </a:t>
            </a:r>
            <a:r>
              <a:rPr lang="es-CO" sz="1700" dirty="0" smtClean="0"/>
              <a:t>teléfono</a:t>
            </a:r>
            <a:endParaRPr lang="es-CO" sz="1700" dirty="0"/>
          </a:p>
        </p:txBody>
      </p:sp>
      <p:graphicFrame>
        <p:nvGraphicFramePr>
          <p:cNvPr id="5" name="13 Gráfico">
            <a:extLst>
              <a:ext uri="{FF2B5EF4-FFF2-40B4-BE49-F238E27FC236}">
                <a16:creationId xmlns:a16="http://schemas.microsoft.com/office/drawing/2014/main" xmlns="" id="{00000000-0008-0000-0100-00000E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2434570"/>
              </p:ext>
            </p:extLst>
          </p:nvPr>
        </p:nvGraphicFramePr>
        <p:xfrm>
          <a:off x="1511465" y="1949118"/>
          <a:ext cx="5944322" cy="3272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7662366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ón" id="{F3EBEB04-9653-EE48-86F6-FC26A8C53D38}" vid="{0CEDEF1E-2931-9B4A-A195-51E1290F4B5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AA7757CE8EFDA45A578FA4C5A6405F0" ma:contentTypeVersion="2" ma:contentTypeDescription="Crear nuevo documento." ma:contentTypeScope="" ma:versionID="6c8155240fb8928bba6b671ae0667c0d">
  <xsd:schema xmlns:xsd="http://www.w3.org/2001/XMLSchema" xmlns:xs="http://www.w3.org/2001/XMLSchema" xmlns:p="http://schemas.microsoft.com/office/2006/metadata/properties" xmlns:ns2="538ef492-84b6-45ef-a6b6-d404662b89a7" targetNamespace="http://schemas.microsoft.com/office/2006/metadata/properties" ma:root="true" ma:fieldsID="9899d0815ba268b49022c12ae339551a" ns2:_="">
    <xsd:import namespace="538ef492-84b6-45ef-a6b6-d404662b89a7"/>
    <xsd:element name="properties">
      <xsd:complexType>
        <xsd:sequence>
          <xsd:element name="documentManagement">
            <xsd:complexType>
              <xsd:all>
                <xsd:element ref="ns2:Descrip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8ef492-84b6-45ef-a6b6-d404662b89a7" elementFormDefault="qualified">
    <xsd:import namespace="http://schemas.microsoft.com/office/2006/documentManagement/types"/>
    <xsd:import namespace="http://schemas.microsoft.com/office/infopath/2007/PartnerControls"/>
    <xsd:element name="Descripci_x00f3_n" ma:index="8" nillable="true" ma:displayName="Descripción" ma:internalName="Descripci_x00f3_n">
      <xsd:simpleType>
        <xsd:restriction base="dms:Note">
          <xsd:maxLength value="255"/>
        </xsd:restriction>
      </xsd:simpleType>
    </xsd:element>
    <xsd:element name="Fecha" ma:index="9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538ef492-84b6-45ef-a6b6-d404662b89a7">2020</Fecha>
    <Descripci_x00f3_n xmlns="538ef492-84b6-45ef-a6b6-d404662b89a7">Reporte Estadísticas PQRSD y F  Enero de 2020</Descripci_x00f3_n>
  </documentManagement>
</p:properties>
</file>

<file path=customXml/itemProps1.xml><?xml version="1.0" encoding="utf-8"?>
<ds:datastoreItem xmlns:ds="http://schemas.openxmlformats.org/officeDocument/2006/customXml" ds:itemID="{3951CFA8-22FA-4DC1-81D8-3DE6DEB6AF52}"/>
</file>

<file path=customXml/itemProps2.xml><?xml version="1.0" encoding="utf-8"?>
<ds:datastoreItem xmlns:ds="http://schemas.openxmlformats.org/officeDocument/2006/customXml" ds:itemID="{459A2FC2-69D9-41F1-BF34-9C974CD0567F}"/>
</file>

<file path=customXml/itemProps3.xml><?xml version="1.0" encoding="utf-8"?>
<ds:datastoreItem xmlns:ds="http://schemas.openxmlformats.org/officeDocument/2006/customXml" ds:itemID="{ABDED51B-CFB1-4746-872E-2F1E0B81E00B}"/>
</file>

<file path=docProps/app.xml><?xml version="1.0" encoding="utf-8"?>
<Properties xmlns="http://schemas.openxmlformats.org/officeDocument/2006/extended-properties" xmlns:vt="http://schemas.openxmlformats.org/officeDocument/2006/docPropsVTypes">
  <Template>Tema de Office</Template>
  <TotalTime>328</TotalTime>
  <Words>278</Words>
  <Application>Microsoft Office PowerPoint</Application>
  <PresentationFormat>Carta (216 x 279 mm)</PresentationFormat>
  <Paragraphs>128</Paragraphs>
  <Slides>7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Vínculos</vt:lpstr>
      </vt:variant>
      <vt:variant>
        <vt:i4>4</vt:i4>
      </vt:variant>
      <vt:variant>
        <vt:lpstr>Títulos de diapositiva</vt:lpstr>
      </vt:variant>
      <vt:variant>
        <vt:i4>7</vt:i4>
      </vt:variant>
    </vt:vector>
  </HeadingPairs>
  <TitlesOfParts>
    <vt:vector size="15" baseType="lpstr">
      <vt:lpstr>Arial</vt:lpstr>
      <vt:lpstr>Calibri</vt:lpstr>
      <vt:lpstr>Myriad Pro</vt:lpstr>
      <vt:lpstr>Tema de Office</vt:lpstr>
      <vt:lpstr>\\ATENCION_CIUDADANO\control$\Estadísticas de PQRS y F\Estadísticas Mensuales\Enero.xlsx!ENERO![Enero.xlsx]ENERO 2 Gráfico</vt:lpstr>
      <vt:lpstr>\\ATENCION_CIUDADANO\control$\Estadísticas de PQRS y F\Estadísticas Mensuales\Enero.xlsx!ENERO![Enero.xlsx]ENERO 8 Gráfico</vt:lpstr>
      <vt:lpstr>\\ATENCION_CIUDADANO\control$\Estadísticas de PQRS y F\Estadísticas Mensuales\Enero.xlsx!ENERO![Enero.xlsx]ENERO 12 Gráfico</vt:lpstr>
      <vt:lpstr>\\ATENCION_CIUDADANO\control$\Estadísticas de PQRS y F\Estadísticas Mensuales\Enero.xlsx!ENERO![Enero.xlsx]ENERO 4 Gráfico</vt:lpstr>
      <vt:lpstr>Estadística mensual PQRSDyF de  Las dependencias de la  Administración Municipal</vt:lpstr>
      <vt:lpstr>SOLICITUDES RECIBIDAS ENERO DE 2020</vt:lpstr>
      <vt:lpstr>TIPOS DE SOLICITUDES</vt:lpstr>
      <vt:lpstr>SOLICITUDES RECIBIDAS POR DEPENDENCIA</vt:lpstr>
      <vt:lpstr>OPORTUNIDAD DE LAS RESPUESTAS</vt:lpstr>
      <vt:lpstr>SOLICITUDES DESCARGADAS EN ATENCIÓN AL CIUDADANO</vt:lpstr>
      <vt:lpstr>CANALES DE RECEPCIÓN DE LAS SOLICITUDES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Carlos Rodríguez</dc:creator>
  <cp:lastModifiedBy>Cuenta Microsoft</cp:lastModifiedBy>
  <cp:revision>27</cp:revision>
  <dcterms:created xsi:type="dcterms:W3CDTF">2020-01-09T17:26:14Z</dcterms:created>
  <dcterms:modified xsi:type="dcterms:W3CDTF">2020-06-30T15:57:39Z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0x0101003AA7757CE8EFDA45A578FA4C5A6405F0</vt:lpwstr>
  </property>
</Properties>
</file>