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1"/>
  </p:handout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</p:sldIdLst>
  <p:sldSz cx="9144000" cy="6858000" type="letter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AC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223"/>
    <p:restoredTop sz="96327"/>
  </p:normalViewPr>
  <p:slideViewPr>
    <p:cSldViewPr snapToGrid="0" snapToObjects="1">
      <p:cViewPr varScale="1">
        <p:scale>
          <a:sx n="70" d="100"/>
          <a:sy n="70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58" d="100"/>
          <a:sy n="158" d="100"/>
        </p:scale>
        <p:origin x="5640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xmlns="" id="{2D9B3E69-5B13-9F43-9249-11402711915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FDAB171B-0337-064E-B7C0-8166DD204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691EED-281C-9445-84ED-7975D1720F17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DBFBA9ED-91A1-A942-B9C6-0B56E4E7063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E70519C8-A912-5940-835F-BFFCC9A58A4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60F029-3D5E-514A-99FC-5160FC1A33C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3235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5482F65-92C1-9D47-898F-4A253290B2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718983"/>
            <a:ext cx="6858000" cy="990821"/>
          </a:xfrm>
        </p:spPr>
        <p:txBody>
          <a:bodyPr anchor="b"/>
          <a:lstStyle>
            <a:lvl1pPr algn="ctr">
              <a:defRPr sz="36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DE1871A5-7B76-B240-B250-C957A69E0F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050931"/>
            <a:ext cx="6858000" cy="36512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dirty="0"/>
              <a:t>Haga clic para modificar el estilo de subtítulo del patrón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4547F444-D6C8-784F-A08C-FB479A14B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A0EB91A-DAFC-BC4B-8C48-27B8F77CA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A902F18-7B76-A143-BA8E-BAD59DE6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12421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97E99154-0E16-3044-AD72-87C1F73CD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47623"/>
            <a:ext cx="7886700" cy="51610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98399F40-185E-DA4F-A2E0-F837440646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095248"/>
            <a:ext cx="7886700" cy="4081715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5798423-8C97-6345-903F-C388F03CC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8412EB6-CAF6-184D-8E78-DD1FEF2BE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368D7F99-96CD-764D-A5EC-0792DBFD9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xmlns="" id="{3E4F18BC-52FE-864B-97E9-3B23D1C3CE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8649" y="1622908"/>
            <a:ext cx="7886699" cy="365125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81415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49C287B-B25A-014F-9082-A8B77F444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08B652E8-E139-284B-9D51-38A6F9FDAE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92263BFB-69BE-114E-822B-A55387863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D12F99D-A021-F54C-A52A-7496245D5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F83830A4-6247-C344-92E5-5309F9299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6151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CB872E3-9160-5147-BF6E-08F27D883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5853709C-C54F-0047-81A7-D2D956D39B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665298"/>
            <a:ext cx="3886200" cy="4529832"/>
          </a:xfrm>
        </p:spPr>
        <p:txBody>
          <a:bodyPr/>
          <a:lstStyle>
            <a:lvl1pPr>
              <a:defRPr sz="19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7722743A-306F-A544-B948-CAF0EAE686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665298"/>
            <a:ext cx="3886200" cy="4529832"/>
          </a:xfrm>
        </p:spPr>
        <p:txBody>
          <a:bodyPr/>
          <a:lstStyle>
            <a:lvl1pPr>
              <a:defRPr sz="19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7BFA687E-93B0-044A-B543-BFC83F732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9F680E17-2995-534E-8B4F-A0FF4BD68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942E4436-8203-5440-A9E3-1891FC513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26517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D52300B-C809-1949-A056-D0D76BB0D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96069"/>
            <a:ext cx="7886700" cy="59462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DBA74FC6-E796-C644-8CFC-18957D1859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857377"/>
            <a:ext cx="3868340" cy="647698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201329B2-B36C-B342-A04E-3637BB9B64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DBC57F28-3587-6F46-8302-3C143E6DBF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857377"/>
            <a:ext cx="3887391" cy="647698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4B37C112-C611-E145-B4FA-73823253E1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BD5BC1C8-E66A-414A-8A2D-44D864B56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D9DD8B05-D5E2-4140-AFE0-BA7FDBB2E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895992F0-570F-7742-91E3-2BBD4FB7C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11116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D0E8253-558B-0942-8AB5-350C40BA8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77901"/>
            <a:ext cx="7886700" cy="485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BA13E34E-7456-6249-938C-2F002AD23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FEDC6CB6-517C-BB43-9B15-800A55CD7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A52DC16F-1140-7B42-BFFD-296052689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86433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4FE27891-500D-B949-BA80-F5FDCC384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1F1E07F6-6054-F147-97EB-C5524152E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124AD0D-7422-7740-BCE3-45DE13E2D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42881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54D0308-916F-FE45-B45E-2BB1C52CB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41568"/>
            <a:ext cx="2949178" cy="101583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D7E75BA2-4C20-F840-A9CD-34D252E0B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1041568"/>
            <a:ext cx="4629150" cy="5062506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17FB0F3E-0CDF-1D4B-B2B6-638B5DB7A5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101304"/>
            <a:ext cx="2949178" cy="400277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A6F74669-9B96-8A4E-B2FF-43F1EDAC0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6E51DC39-1D15-424B-88C6-F169EDDAB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376E3750-DBD9-2040-845C-5A0DE22A1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4811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343CE80-F329-D74A-AAB8-97774FB89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96431"/>
            <a:ext cx="2949178" cy="1069974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2B51860C-1344-A24C-AAFD-2324CE8ED9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1096431"/>
            <a:ext cx="4629150" cy="5086366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D558666D-51B7-5C44-97FC-905114522E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166405"/>
            <a:ext cx="2949178" cy="397797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1DDEE47D-4EC6-634C-94DD-65B814DF2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ACF2A910-378F-C645-938C-438A3092B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2B04A4BE-5B45-374B-A1DB-E796604B6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39460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1D3C065-2A3F-624A-8DD5-E7D3CA4AD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47831"/>
            <a:ext cx="7886700" cy="588564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ABA364A5-88E4-6B46-8623-5419C3C05D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713743"/>
            <a:ext cx="7886700" cy="453588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84AF1677-01C2-C54D-BD24-F31A6CDB4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C516BD9F-3822-A846-BDCF-03E0473A9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A21926D9-506C-8F47-AB52-3FD958F1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536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0A0D1C30-D300-F346-9A56-E04B897B7D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1138457"/>
            <a:ext cx="1971675" cy="508673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2875CEEB-0752-AF4D-B90E-EE59A48B26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138457"/>
            <a:ext cx="5800725" cy="508673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CD8AE280-D60B-0445-A38D-995E8C448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ECB5AA7F-A858-5C49-A11D-CBDB6C9D5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AFC93034-8A0D-D94F-B8F6-A2B800D0D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97683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489B8077-43A6-D848-8B58-7C1F63BC4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77901"/>
            <a:ext cx="7886700" cy="4858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9E616316-4D03-744B-B20E-32DE927FC5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2161859"/>
            <a:ext cx="7886700" cy="4015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8E8225B1-B2FF-8D4E-A5F3-398A1864EA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0561588-1027-3543-AFC3-A866194F31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F24907C-3A69-A446-8E52-3D103A0A79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4260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s-CO" sz="2400" b="1" kern="1200" dirty="0">
          <a:solidFill>
            <a:schemeClr val="tx1">
              <a:lumMod val="65000"/>
              <a:lumOff val="35000"/>
            </a:schemeClr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lang="es-ES" sz="2200" kern="1200" dirty="0">
          <a:solidFill>
            <a:srgbClr val="50AC25"/>
          </a:solidFill>
          <a:latin typeface="Myriad Pro" panose="020B0503030403020204" pitchFamily="34" charset="0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4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2%20Gr&#225;fico-1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2%20Gr&#225;fico" TargetMode="Externa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2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9%20Gr&#225;fico" TargetMode="Externa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5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0%20Gr&#225;fico" TargetMode="External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6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2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1%20Gr&#225;fico" TargetMode="External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7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3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46BAE0F-800D-5840-AE09-1410F9248E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785021"/>
            <a:ext cx="6858000" cy="1595726"/>
          </a:xfrm>
        </p:spPr>
        <p:txBody>
          <a:bodyPr/>
          <a:lstStyle/>
          <a:p>
            <a:r>
              <a:rPr lang="es-ES" dirty="0"/>
              <a:t>Reporte estadístico de solicitudes realizadas a la Administración Municipal - Enero de </a:t>
            </a:r>
            <a:r>
              <a:rPr lang="es-ES" dirty="0" smtClean="0"/>
              <a:t>2020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5508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Solicitudes recibidas Enero de </a:t>
            </a:r>
            <a:r>
              <a:rPr lang="es-ES" sz="3600" dirty="0" smtClean="0"/>
              <a:t>2020</a:t>
            </a:r>
            <a:endParaRPr lang="es-CO" sz="3600" dirty="0"/>
          </a:p>
        </p:txBody>
      </p:sp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4277627"/>
              </p:ext>
            </p:extLst>
          </p:nvPr>
        </p:nvGraphicFramePr>
        <p:xfrm>
          <a:off x="2432629" y="2037310"/>
          <a:ext cx="4495304" cy="2493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Hoja de cálculo" r:id="rId3" imgW="3914851" imgH="2171700" progId="Excel.Sheet.12">
                  <p:link updateAutomatic="1"/>
                </p:oleObj>
              </mc:Choice>
              <mc:Fallback>
                <p:oleObj name="Hoja de cálculo" r:id="rId3" imgW="3914851" imgH="21717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32629" y="2037310"/>
                        <a:ext cx="4495304" cy="24937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2463792" y="5123497"/>
            <a:ext cx="4427931" cy="901825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CO" dirty="0"/>
              <a:t>Durante el mes de Enero de </a:t>
            </a:r>
            <a:r>
              <a:rPr lang="es-CO" dirty="0" smtClean="0"/>
              <a:t>2020 </a:t>
            </a:r>
            <a:r>
              <a:rPr lang="es-CO" dirty="0"/>
              <a:t>ingresaron a la Oficina de Atención al Ciudadano un total de </a:t>
            </a:r>
            <a:r>
              <a:rPr lang="es-CO" dirty="0" smtClean="0"/>
              <a:t>106 </a:t>
            </a:r>
            <a:r>
              <a:rPr lang="es-CO" dirty="0"/>
              <a:t>solicitudes.</a:t>
            </a:r>
          </a:p>
        </p:txBody>
      </p:sp>
      <p:sp>
        <p:nvSpPr>
          <p:cNvPr id="7" name="Google Shape;568;p40"/>
          <p:cNvSpPr/>
          <p:nvPr/>
        </p:nvSpPr>
        <p:spPr>
          <a:xfrm>
            <a:off x="4148158" y="4488518"/>
            <a:ext cx="340844" cy="340865"/>
          </a:xfrm>
          <a:custGeom>
            <a:avLst/>
            <a:gdLst/>
            <a:ahLst/>
            <a:cxnLst/>
            <a:rect l="l" t="t" r="r" b="b"/>
            <a:pathLst>
              <a:path w="16221" h="16222" fill="none" extrusionOk="0">
                <a:moveTo>
                  <a:pt x="0" y="8111"/>
                </a:moveTo>
                <a:lnTo>
                  <a:pt x="0" y="8111"/>
                </a:lnTo>
                <a:lnTo>
                  <a:pt x="0" y="7697"/>
                </a:lnTo>
                <a:lnTo>
                  <a:pt x="49" y="7283"/>
                </a:lnTo>
                <a:lnTo>
                  <a:pt x="98" y="6869"/>
                </a:lnTo>
                <a:lnTo>
                  <a:pt x="171" y="6479"/>
                </a:lnTo>
                <a:lnTo>
                  <a:pt x="244" y="6090"/>
                </a:lnTo>
                <a:lnTo>
                  <a:pt x="366" y="5700"/>
                </a:lnTo>
                <a:lnTo>
                  <a:pt x="487" y="5335"/>
                </a:lnTo>
                <a:lnTo>
                  <a:pt x="634" y="4945"/>
                </a:lnTo>
                <a:lnTo>
                  <a:pt x="804" y="4604"/>
                </a:lnTo>
                <a:lnTo>
                  <a:pt x="975" y="4239"/>
                </a:lnTo>
                <a:lnTo>
                  <a:pt x="1169" y="3898"/>
                </a:lnTo>
                <a:lnTo>
                  <a:pt x="1389" y="3581"/>
                </a:lnTo>
                <a:lnTo>
                  <a:pt x="1608" y="3264"/>
                </a:lnTo>
                <a:lnTo>
                  <a:pt x="1851" y="2948"/>
                </a:lnTo>
                <a:lnTo>
                  <a:pt x="2119" y="2656"/>
                </a:lnTo>
                <a:lnTo>
                  <a:pt x="2387" y="2388"/>
                </a:lnTo>
                <a:lnTo>
                  <a:pt x="2655" y="2120"/>
                </a:lnTo>
                <a:lnTo>
                  <a:pt x="2947" y="1852"/>
                </a:lnTo>
                <a:lnTo>
                  <a:pt x="3264" y="1608"/>
                </a:lnTo>
                <a:lnTo>
                  <a:pt x="3581" y="1389"/>
                </a:lnTo>
                <a:lnTo>
                  <a:pt x="3897" y="1170"/>
                </a:lnTo>
                <a:lnTo>
                  <a:pt x="4238" y="975"/>
                </a:lnTo>
                <a:lnTo>
                  <a:pt x="4603" y="805"/>
                </a:lnTo>
                <a:lnTo>
                  <a:pt x="4944" y="634"/>
                </a:lnTo>
                <a:lnTo>
                  <a:pt x="5334" y="488"/>
                </a:lnTo>
                <a:lnTo>
                  <a:pt x="5699" y="366"/>
                </a:lnTo>
                <a:lnTo>
                  <a:pt x="6089" y="244"/>
                </a:lnTo>
                <a:lnTo>
                  <a:pt x="6479" y="171"/>
                </a:lnTo>
                <a:lnTo>
                  <a:pt x="6868" y="98"/>
                </a:lnTo>
                <a:lnTo>
                  <a:pt x="7282" y="50"/>
                </a:lnTo>
                <a:lnTo>
                  <a:pt x="7696" y="1"/>
                </a:lnTo>
                <a:lnTo>
                  <a:pt x="8111" y="1"/>
                </a:lnTo>
                <a:lnTo>
                  <a:pt x="8111" y="1"/>
                </a:lnTo>
                <a:lnTo>
                  <a:pt x="8525" y="1"/>
                </a:lnTo>
                <a:lnTo>
                  <a:pt x="8939" y="50"/>
                </a:lnTo>
                <a:lnTo>
                  <a:pt x="9353" y="98"/>
                </a:lnTo>
                <a:lnTo>
                  <a:pt x="9742" y="171"/>
                </a:lnTo>
                <a:lnTo>
                  <a:pt x="10132" y="244"/>
                </a:lnTo>
                <a:lnTo>
                  <a:pt x="10522" y="366"/>
                </a:lnTo>
                <a:lnTo>
                  <a:pt x="10911" y="488"/>
                </a:lnTo>
                <a:lnTo>
                  <a:pt x="11277" y="634"/>
                </a:lnTo>
                <a:lnTo>
                  <a:pt x="11618" y="805"/>
                </a:lnTo>
                <a:lnTo>
                  <a:pt x="11983" y="975"/>
                </a:lnTo>
                <a:lnTo>
                  <a:pt x="12324" y="1170"/>
                </a:lnTo>
                <a:lnTo>
                  <a:pt x="12641" y="1389"/>
                </a:lnTo>
                <a:lnTo>
                  <a:pt x="12957" y="1608"/>
                </a:lnTo>
                <a:lnTo>
                  <a:pt x="13274" y="1852"/>
                </a:lnTo>
                <a:lnTo>
                  <a:pt x="13566" y="2120"/>
                </a:lnTo>
                <a:lnTo>
                  <a:pt x="13834" y="2388"/>
                </a:lnTo>
                <a:lnTo>
                  <a:pt x="14126" y="2656"/>
                </a:lnTo>
                <a:lnTo>
                  <a:pt x="14370" y="2948"/>
                </a:lnTo>
                <a:lnTo>
                  <a:pt x="14613" y="3264"/>
                </a:lnTo>
                <a:lnTo>
                  <a:pt x="14832" y="3581"/>
                </a:lnTo>
                <a:lnTo>
                  <a:pt x="15052" y="3898"/>
                </a:lnTo>
                <a:lnTo>
                  <a:pt x="15247" y="4239"/>
                </a:lnTo>
                <a:lnTo>
                  <a:pt x="15417" y="4604"/>
                </a:lnTo>
                <a:lnTo>
                  <a:pt x="15587" y="4945"/>
                </a:lnTo>
                <a:lnTo>
                  <a:pt x="15734" y="5335"/>
                </a:lnTo>
                <a:lnTo>
                  <a:pt x="15855" y="5700"/>
                </a:lnTo>
                <a:lnTo>
                  <a:pt x="15977" y="6090"/>
                </a:lnTo>
                <a:lnTo>
                  <a:pt x="16050" y="6479"/>
                </a:lnTo>
                <a:lnTo>
                  <a:pt x="16123" y="6869"/>
                </a:lnTo>
                <a:lnTo>
                  <a:pt x="16172" y="7283"/>
                </a:lnTo>
                <a:lnTo>
                  <a:pt x="16221" y="7697"/>
                </a:lnTo>
                <a:lnTo>
                  <a:pt x="16221" y="8111"/>
                </a:lnTo>
                <a:lnTo>
                  <a:pt x="16221" y="8111"/>
                </a:lnTo>
                <a:lnTo>
                  <a:pt x="16221" y="8525"/>
                </a:lnTo>
                <a:lnTo>
                  <a:pt x="16172" y="8939"/>
                </a:lnTo>
                <a:lnTo>
                  <a:pt x="16123" y="9353"/>
                </a:lnTo>
                <a:lnTo>
                  <a:pt x="16050" y="9743"/>
                </a:lnTo>
                <a:lnTo>
                  <a:pt x="15977" y="10133"/>
                </a:lnTo>
                <a:lnTo>
                  <a:pt x="15855" y="10522"/>
                </a:lnTo>
                <a:lnTo>
                  <a:pt x="15734" y="10888"/>
                </a:lnTo>
                <a:lnTo>
                  <a:pt x="15587" y="11277"/>
                </a:lnTo>
                <a:lnTo>
                  <a:pt x="15417" y="11618"/>
                </a:lnTo>
                <a:lnTo>
                  <a:pt x="15247" y="11984"/>
                </a:lnTo>
                <a:lnTo>
                  <a:pt x="15052" y="12324"/>
                </a:lnTo>
                <a:lnTo>
                  <a:pt x="14832" y="12641"/>
                </a:lnTo>
                <a:lnTo>
                  <a:pt x="14613" y="12958"/>
                </a:lnTo>
                <a:lnTo>
                  <a:pt x="14370" y="13274"/>
                </a:lnTo>
                <a:lnTo>
                  <a:pt x="14126" y="13567"/>
                </a:lnTo>
                <a:lnTo>
                  <a:pt x="13834" y="13835"/>
                </a:lnTo>
                <a:lnTo>
                  <a:pt x="13566" y="14102"/>
                </a:lnTo>
                <a:lnTo>
                  <a:pt x="13274" y="14370"/>
                </a:lnTo>
                <a:lnTo>
                  <a:pt x="12957" y="14614"/>
                </a:lnTo>
                <a:lnTo>
                  <a:pt x="12641" y="14833"/>
                </a:lnTo>
                <a:lnTo>
                  <a:pt x="12324" y="15052"/>
                </a:lnTo>
                <a:lnTo>
                  <a:pt x="11983" y="15247"/>
                </a:lnTo>
                <a:lnTo>
                  <a:pt x="11618" y="15418"/>
                </a:lnTo>
                <a:lnTo>
                  <a:pt x="11277" y="15588"/>
                </a:lnTo>
                <a:lnTo>
                  <a:pt x="10911" y="15734"/>
                </a:lnTo>
                <a:lnTo>
                  <a:pt x="10522" y="15856"/>
                </a:lnTo>
                <a:lnTo>
                  <a:pt x="10132" y="15978"/>
                </a:lnTo>
                <a:lnTo>
                  <a:pt x="9742" y="16051"/>
                </a:lnTo>
                <a:lnTo>
                  <a:pt x="9353" y="16124"/>
                </a:lnTo>
                <a:lnTo>
                  <a:pt x="8939" y="16173"/>
                </a:lnTo>
                <a:lnTo>
                  <a:pt x="8525" y="16221"/>
                </a:lnTo>
                <a:lnTo>
                  <a:pt x="8111" y="16221"/>
                </a:lnTo>
                <a:lnTo>
                  <a:pt x="8111" y="16221"/>
                </a:lnTo>
                <a:lnTo>
                  <a:pt x="7696" y="16221"/>
                </a:lnTo>
                <a:lnTo>
                  <a:pt x="7282" y="16173"/>
                </a:lnTo>
                <a:lnTo>
                  <a:pt x="6868" y="16124"/>
                </a:lnTo>
                <a:lnTo>
                  <a:pt x="6479" y="16051"/>
                </a:lnTo>
                <a:lnTo>
                  <a:pt x="6089" y="15978"/>
                </a:lnTo>
                <a:lnTo>
                  <a:pt x="5699" y="15856"/>
                </a:lnTo>
                <a:lnTo>
                  <a:pt x="5334" y="15734"/>
                </a:lnTo>
                <a:lnTo>
                  <a:pt x="4944" y="15588"/>
                </a:lnTo>
                <a:lnTo>
                  <a:pt x="4603" y="15418"/>
                </a:lnTo>
                <a:lnTo>
                  <a:pt x="4238" y="15247"/>
                </a:lnTo>
                <a:lnTo>
                  <a:pt x="3897" y="15052"/>
                </a:lnTo>
                <a:lnTo>
                  <a:pt x="3581" y="14833"/>
                </a:lnTo>
                <a:lnTo>
                  <a:pt x="3264" y="14614"/>
                </a:lnTo>
                <a:lnTo>
                  <a:pt x="2947" y="14370"/>
                </a:lnTo>
                <a:lnTo>
                  <a:pt x="2655" y="14102"/>
                </a:lnTo>
                <a:lnTo>
                  <a:pt x="2387" y="13835"/>
                </a:lnTo>
                <a:lnTo>
                  <a:pt x="2119" y="13567"/>
                </a:lnTo>
                <a:lnTo>
                  <a:pt x="1851" y="13274"/>
                </a:lnTo>
                <a:lnTo>
                  <a:pt x="1608" y="12958"/>
                </a:lnTo>
                <a:lnTo>
                  <a:pt x="1389" y="12641"/>
                </a:lnTo>
                <a:lnTo>
                  <a:pt x="1169" y="12324"/>
                </a:lnTo>
                <a:lnTo>
                  <a:pt x="975" y="11984"/>
                </a:lnTo>
                <a:lnTo>
                  <a:pt x="804" y="11618"/>
                </a:lnTo>
                <a:lnTo>
                  <a:pt x="634" y="11277"/>
                </a:lnTo>
                <a:lnTo>
                  <a:pt x="487" y="10888"/>
                </a:lnTo>
                <a:lnTo>
                  <a:pt x="366" y="10522"/>
                </a:lnTo>
                <a:lnTo>
                  <a:pt x="244" y="10133"/>
                </a:lnTo>
                <a:lnTo>
                  <a:pt x="171" y="9743"/>
                </a:lnTo>
                <a:lnTo>
                  <a:pt x="98" y="9353"/>
                </a:lnTo>
                <a:lnTo>
                  <a:pt x="49" y="8939"/>
                </a:lnTo>
                <a:lnTo>
                  <a:pt x="0" y="8525"/>
                </a:lnTo>
                <a:lnTo>
                  <a:pt x="0" y="8111"/>
                </a:lnTo>
                <a:lnTo>
                  <a:pt x="0" y="8111"/>
                </a:lnTo>
                <a:close/>
                <a:moveTo>
                  <a:pt x="7234" y="11180"/>
                </a:moveTo>
                <a:lnTo>
                  <a:pt x="7234" y="11180"/>
                </a:lnTo>
                <a:lnTo>
                  <a:pt x="7282" y="11180"/>
                </a:lnTo>
                <a:lnTo>
                  <a:pt x="7282" y="11180"/>
                </a:lnTo>
                <a:lnTo>
                  <a:pt x="7453" y="11155"/>
                </a:lnTo>
                <a:lnTo>
                  <a:pt x="7623" y="11082"/>
                </a:lnTo>
                <a:lnTo>
                  <a:pt x="7794" y="10985"/>
                </a:lnTo>
                <a:lnTo>
                  <a:pt x="7916" y="10863"/>
                </a:lnTo>
                <a:lnTo>
                  <a:pt x="12007" y="6747"/>
                </a:lnTo>
                <a:lnTo>
                  <a:pt x="12007" y="6747"/>
                </a:lnTo>
                <a:lnTo>
                  <a:pt x="12105" y="6625"/>
                </a:lnTo>
                <a:lnTo>
                  <a:pt x="12153" y="6504"/>
                </a:lnTo>
                <a:lnTo>
                  <a:pt x="12202" y="6358"/>
                </a:lnTo>
                <a:lnTo>
                  <a:pt x="12202" y="6211"/>
                </a:lnTo>
                <a:lnTo>
                  <a:pt x="12202" y="6211"/>
                </a:lnTo>
                <a:lnTo>
                  <a:pt x="12178" y="6017"/>
                </a:lnTo>
                <a:lnTo>
                  <a:pt x="12129" y="5822"/>
                </a:lnTo>
                <a:lnTo>
                  <a:pt x="12032" y="5676"/>
                </a:lnTo>
                <a:lnTo>
                  <a:pt x="11886" y="5529"/>
                </a:lnTo>
                <a:lnTo>
                  <a:pt x="11886" y="5529"/>
                </a:lnTo>
                <a:lnTo>
                  <a:pt x="11764" y="5432"/>
                </a:lnTo>
                <a:lnTo>
                  <a:pt x="11618" y="5383"/>
                </a:lnTo>
                <a:lnTo>
                  <a:pt x="11472" y="5335"/>
                </a:lnTo>
                <a:lnTo>
                  <a:pt x="11325" y="5335"/>
                </a:lnTo>
                <a:lnTo>
                  <a:pt x="11325" y="5335"/>
                </a:lnTo>
                <a:lnTo>
                  <a:pt x="11131" y="5359"/>
                </a:lnTo>
                <a:lnTo>
                  <a:pt x="10960" y="5408"/>
                </a:lnTo>
                <a:lnTo>
                  <a:pt x="10790" y="5505"/>
                </a:lnTo>
                <a:lnTo>
                  <a:pt x="10643" y="5651"/>
                </a:lnTo>
                <a:lnTo>
                  <a:pt x="7161" y="8988"/>
                </a:lnTo>
                <a:lnTo>
                  <a:pt x="5797" y="7648"/>
                </a:lnTo>
                <a:lnTo>
                  <a:pt x="5797" y="7648"/>
                </a:lnTo>
                <a:lnTo>
                  <a:pt x="5675" y="7527"/>
                </a:lnTo>
                <a:lnTo>
                  <a:pt x="5505" y="7454"/>
                </a:lnTo>
                <a:lnTo>
                  <a:pt x="5358" y="7405"/>
                </a:lnTo>
                <a:lnTo>
                  <a:pt x="5188" y="7380"/>
                </a:lnTo>
                <a:lnTo>
                  <a:pt x="5188" y="7380"/>
                </a:lnTo>
                <a:lnTo>
                  <a:pt x="5017" y="7405"/>
                </a:lnTo>
                <a:lnTo>
                  <a:pt x="4847" y="7454"/>
                </a:lnTo>
                <a:lnTo>
                  <a:pt x="4701" y="7527"/>
                </a:lnTo>
                <a:lnTo>
                  <a:pt x="4555" y="7648"/>
                </a:lnTo>
                <a:lnTo>
                  <a:pt x="4555" y="7648"/>
                </a:lnTo>
                <a:lnTo>
                  <a:pt x="4457" y="7770"/>
                </a:lnTo>
                <a:lnTo>
                  <a:pt x="4360" y="7916"/>
                </a:lnTo>
                <a:lnTo>
                  <a:pt x="4311" y="8087"/>
                </a:lnTo>
                <a:lnTo>
                  <a:pt x="4311" y="8257"/>
                </a:lnTo>
                <a:lnTo>
                  <a:pt x="4311" y="8257"/>
                </a:lnTo>
                <a:lnTo>
                  <a:pt x="4311" y="8428"/>
                </a:lnTo>
                <a:lnTo>
                  <a:pt x="4360" y="8598"/>
                </a:lnTo>
                <a:lnTo>
                  <a:pt x="4457" y="8744"/>
                </a:lnTo>
                <a:lnTo>
                  <a:pt x="4555" y="8890"/>
                </a:lnTo>
                <a:lnTo>
                  <a:pt x="6601" y="10936"/>
                </a:lnTo>
                <a:lnTo>
                  <a:pt x="6601" y="10936"/>
                </a:lnTo>
                <a:lnTo>
                  <a:pt x="6747" y="11034"/>
                </a:lnTo>
                <a:lnTo>
                  <a:pt x="6893" y="11131"/>
                </a:lnTo>
                <a:lnTo>
                  <a:pt x="7063" y="11180"/>
                </a:lnTo>
                <a:lnTo>
                  <a:pt x="7234" y="11180"/>
                </a:lnTo>
                <a:lnTo>
                  <a:pt x="7234" y="11180"/>
                </a:lnTo>
                <a:close/>
              </a:path>
            </a:pathLst>
          </a:custGeom>
          <a:noFill/>
          <a:ln w="121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" name="Google Shape;570;p40"/>
          <p:cNvSpPr/>
          <p:nvPr/>
        </p:nvSpPr>
        <p:spPr>
          <a:xfrm>
            <a:off x="5893606" y="4475892"/>
            <a:ext cx="343912" cy="343933"/>
          </a:xfrm>
          <a:custGeom>
            <a:avLst/>
            <a:gdLst/>
            <a:ahLst/>
            <a:cxnLst/>
            <a:rect l="l" t="t" r="r" b="b"/>
            <a:pathLst>
              <a:path w="16367" h="16368" fill="none" extrusionOk="0">
                <a:moveTo>
                  <a:pt x="16074" y="4385"/>
                </a:moveTo>
                <a:lnTo>
                  <a:pt x="11983" y="293"/>
                </a:lnTo>
                <a:lnTo>
                  <a:pt x="11983" y="293"/>
                </a:lnTo>
                <a:lnTo>
                  <a:pt x="11812" y="171"/>
                </a:lnTo>
                <a:lnTo>
                  <a:pt x="11642" y="74"/>
                </a:lnTo>
                <a:lnTo>
                  <a:pt x="11447" y="25"/>
                </a:lnTo>
                <a:lnTo>
                  <a:pt x="11252" y="1"/>
                </a:lnTo>
                <a:lnTo>
                  <a:pt x="5115" y="1"/>
                </a:lnTo>
                <a:lnTo>
                  <a:pt x="5115" y="1"/>
                </a:lnTo>
                <a:lnTo>
                  <a:pt x="4920" y="25"/>
                </a:lnTo>
                <a:lnTo>
                  <a:pt x="4725" y="74"/>
                </a:lnTo>
                <a:lnTo>
                  <a:pt x="4554" y="171"/>
                </a:lnTo>
                <a:lnTo>
                  <a:pt x="4384" y="293"/>
                </a:lnTo>
                <a:lnTo>
                  <a:pt x="292" y="4385"/>
                </a:lnTo>
                <a:lnTo>
                  <a:pt x="292" y="4385"/>
                </a:lnTo>
                <a:lnTo>
                  <a:pt x="171" y="4555"/>
                </a:lnTo>
                <a:lnTo>
                  <a:pt x="73" y="4726"/>
                </a:lnTo>
                <a:lnTo>
                  <a:pt x="24" y="4921"/>
                </a:lnTo>
                <a:lnTo>
                  <a:pt x="0" y="5115"/>
                </a:lnTo>
                <a:lnTo>
                  <a:pt x="0" y="11253"/>
                </a:lnTo>
                <a:lnTo>
                  <a:pt x="0" y="11253"/>
                </a:lnTo>
                <a:lnTo>
                  <a:pt x="24" y="11448"/>
                </a:lnTo>
                <a:lnTo>
                  <a:pt x="73" y="11642"/>
                </a:lnTo>
                <a:lnTo>
                  <a:pt x="171" y="11813"/>
                </a:lnTo>
                <a:lnTo>
                  <a:pt x="292" y="11983"/>
                </a:lnTo>
                <a:lnTo>
                  <a:pt x="4384" y="16075"/>
                </a:lnTo>
                <a:lnTo>
                  <a:pt x="4384" y="16075"/>
                </a:lnTo>
                <a:lnTo>
                  <a:pt x="4554" y="16197"/>
                </a:lnTo>
                <a:lnTo>
                  <a:pt x="4725" y="16294"/>
                </a:lnTo>
                <a:lnTo>
                  <a:pt x="4920" y="16343"/>
                </a:lnTo>
                <a:lnTo>
                  <a:pt x="5115" y="16367"/>
                </a:lnTo>
                <a:lnTo>
                  <a:pt x="11252" y="16367"/>
                </a:lnTo>
                <a:lnTo>
                  <a:pt x="11252" y="16367"/>
                </a:lnTo>
                <a:lnTo>
                  <a:pt x="11447" y="16343"/>
                </a:lnTo>
                <a:lnTo>
                  <a:pt x="11642" y="16294"/>
                </a:lnTo>
                <a:lnTo>
                  <a:pt x="11812" y="16197"/>
                </a:lnTo>
                <a:lnTo>
                  <a:pt x="11983" y="16075"/>
                </a:lnTo>
                <a:lnTo>
                  <a:pt x="16074" y="11983"/>
                </a:lnTo>
                <a:lnTo>
                  <a:pt x="16074" y="11983"/>
                </a:lnTo>
                <a:lnTo>
                  <a:pt x="16196" y="11813"/>
                </a:lnTo>
                <a:lnTo>
                  <a:pt x="16294" y="11642"/>
                </a:lnTo>
                <a:lnTo>
                  <a:pt x="16342" y="11448"/>
                </a:lnTo>
                <a:lnTo>
                  <a:pt x="16367" y="11253"/>
                </a:lnTo>
                <a:lnTo>
                  <a:pt x="16367" y="5115"/>
                </a:lnTo>
                <a:lnTo>
                  <a:pt x="16367" y="5115"/>
                </a:lnTo>
                <a:lnTo>
                  <a:pt x="16342" y="4921"/>
                </a:lnTo>
                <a:lnTo>
                  <a:pt x="16294" y="4726"/>
                </a:lnTo>
                <a:lnTo>
                  <a:pt x="16196" y="4555"/>
                </a:lnTo>
                <a:lnTo>
                  <a:pt x="16074" y="4385"/>
                </a:lnTo>
                <a:lnTo>
                  <a:pt x="16074" y="4385"/>
                </a:lnTo>
                <a:close/>
                <a:moveTo>
                  <a:pt x="9864" y="8452"/>
                </a:moveTo>
                <a:lnTo>
                  <a:pt x="11203" y="9792"/>
                </a:lnTo>
                <a:lnTo>
                  <a:pt x="11203" y="9792"/>
                </a:lnTo>
                <a:lnTo>
                  <a:pt x="11252" y="9840"/>
                </a:lnTo>
                <a:lnTo>
                  <a:pt x="11276" y="9913"/>
                </a:lnTo>
                <a:lnTo>
                  <a:pt x="11301" y="10059"/>
                </a:lnTo>
                <a:lnTo>
                  <a:pt x="11276" y="10206"/>
                </a:lnTo>
                <a:lnTo>
                  <a:pt x="11252" y="10279"/>
                </a:lnTo>
                <a:lnTo>
                  <a:pt x="11203" y="10327"/>
                </a:lnTo>
                <a:lnTo>
                  <a:pt x="10327" y="11204"/>
                </a:lnTo>
                <a:lnTo>
                  <a:pt x="10327" y="11204"/>
                </a:lnTo>
                <a:lnTo>
                  <a:pt x="10278" y="11253"/>
                </a:lnTo>
                <a:lnTo>
                  <a:pt x="10205" y="11277"/>
                </a:lnTo>
                <a:lnTo>
                  <a:pt x="10059" y="11302"/>
                </a:lnTo>
                <a:lnTo>
                  <a:pt x="9913" y="11277"/>
                </a:lnTo>
                <a:lnTo>
                  <a:pt x="9840" y="11253"/>
                </a:lnTo>
                <a:lnTo>
                  <a:pt x="9791" y="11204"/>
                </a:lnTo>
                <a:lnTo>
                  <a:pt x="8451" y="9865"/>
                </a:lnTo>
                <a:lnTo>
                  <a:pt x="8451" y="9865"/>
                </a:lnTo>
                <a:lnTo>
                  <a:pt x="8403" y="9816"/>
                </a:lnTo>
                <a:lnTo>
                  <a:pt x="8330" y="9792"/>
                </a:lnTo>
                <a:lnTo>
                  <a:pt x="8183" y="9767"/>
                </a:lnTo>
                <a:lnTo>
                  <a:pt x="8037" y="9792"/>
                </a:lnTo>
                <a:lnTo>
                  <a:pt x="7964" y="9816"/>
                </a:lnTo>
                <a:lnTo>
                  <a:pt x="7915" y="9865"/>
                </a:lnTo>
                <a:lnTo>
                  <a:pt x="6576" y="11204"/>
                </a:lnTo>
                <a:lnTo>
                  <a:pt x="6576" y="11204"/>
                </a:lnTo>
                <a:lnTo>
                  <a:pt x="6527" y="11253"/>
                </a:lnTo>
                <a:lnTo>
                  <a:pt x="6454" y="11277"/>
                </a:lnTo>
                <a:lnTo>
                  <a:pt x="6308" y="11302"/>
                </a:lnTo>
                <a:lnTo>
                  <a:pt x="6162" y="11277"/>
                </a:lnTo>
                <a:lnTo>
                  <a:pt x="6089" y="11253"/>
                </a:lnTo>
                <a:lnTo>
                  <a:pt x="6040" y="11204"/>
                </a:lnTo>
                <a:lnTo>
                  <a:pt x="5163" y="10327"/>
                </a:lnTo>
                <a:lnTo>
                  <a:pt x="5163" y="10327"/>
                </a:lnTo>
                <a:lnTo>
                  <a:pt x="5115" y="10279"/>
                </a:lnTo>
                <a:lnTo>
                  <a:pt x="5090" y="10206"/>
                </a:lnTo>
                <a:lnTo>
                  <a:pt x="5066" y="10059"/>
                </a:lnTo>
                <a:lnTo>
                  <a:pt x="5090" y="9913"/>
                </a:lnTo>
                <a:lnTo>
                  <a:pt x="5115" y="9840"/>
                </a:lnTo>
                <a:lnTo>
                  <a:pt x="5163" y="9792"/>
                </a:lnTo>
                <a:lnTo>
                  <a:pt x="6503" y="8452"/>
                </a:lnTo>
                <a:lnTo>
                  <a:pt x="6503" y="8452"/>
                </a:lnTo>
                <a:lnTo>
                  <a:pt x="6552" y="8403"/>
                </a:lnTo>
                <a:lnTo>
                  <a:pt x="6576" y="8330"/>
                </a:lnTo>
                <a:lnTo>
                  <a:pt x="6600" y="8184"/>
                </a:lnTo>
                <a:lnTo>
                  <a:pt x="6576" y="8038"/>
                </a:lnTo>
                <a:lnTo>
                  <a:pt x="6552" y="7965"/>
                </a:lnTo>
                <a:lnTo>
                  <a:pt x="6503" y="7916"/>
                </a:lnTo>
                <a:lnTo>
                  <a:pt x="5163" y="6577"/>
                </a:lnTo>
                <a:lnTo>
                  <a:pt x="5163" y="6577"/>
                </a:lnTo>
                <a:lnTo>
                  <a:pt x="5115" y="6528"/>
                </a:lnTo>
                <a:lnTo>
                  <a:pt x="5090" y="6455"/>
                </a:lnTo>
                <a:lnTo>
                  <a:pt x="5066" y="6309"/>
                </a:lnTo>
                <a:lnTo>
                  <a:pt x="5090" y="6163"/>
                </a:lnTo>
                <a:lnTo>
                  <a:pt x="5115" y="6090"/>
                </a:lnTo>
                <a:lnTo>
                  <a:pt x="5163" y="6041"/>
                </a:lnTo>
                <a:lnTo>
                  <a:pt x="6040" y="5164"/>
                </a:lnTo>
                <a:lnTo>
                  <a:pt x="6040" y="5164"/>
                </a:lnTo>
                <a:lnTo>
                  <a:pt x="6089" y="5115"/>
                </a:lnTo>
                <a:lnTo>
                  <a:pt x="6162" y="5091"/>
                </a:lnTo>
                <a:lnTo>
                  <a:pt x="6308" y="5067"/>
                </a:lnTo>
                <a:lnTo>
                  <a:pt x="6454" y="5091"/>
                </a:lnTo>
                <a:lnTo>
                  <a:pt x="6527" y="5115"/>
                </a:lnTo>
                <a:lnTo>
                  <a:pt x="6576" y="5164"/>
                </a:lnTo>
                <a:lnTo>
                  <a:pt x="7915" y="6504"/>
                </a:lnTo>
                <a:lnTo>
                  <a:pt x="7915" y="6504"/>
                </a:lnTo>
                <a:lnTo>
                  <a:pt x="7964" y="6552"/>
                </a:lnTo>
                <a:lnTo>
                  <a:pt x="8037" y="6577"/>
                </a:lnTo>
                <a:lnTo>
                  <a:pt x="8183" y="6601"/>
                </a:lnTo>
                <a:lnTo>
                  <a:pt x="8330" y="6577"/>
                </a:lnTo>
                <a:lnTo>
                  <a:pt x="8403" y="6552"/>
                </a:lnTo>
                <a:lnTo>
                  <a:pt x="8451" y="6504"/>
                </a:lnTo>
                <a:lnTo>
                  <a:pt x="9791" y="5164"/>
                </a:lnTo>
                <a:lnTo>
                  <a:pt x="9791" y="5164"/>
                </a:lnTo>
                <a:lnTo>
                  <a:pt x="9840" y="5115"/>
                </a:lnTo>
                <a:lnTo>
                  <a:pt x="9913" y="5091"/>
                </a:lnTo>
                <a:lnTo>
                  <a:pt x="10059" y="5067"/>
                </a:lnTo>
                <a:lnTo>
                  <a:pt x="10205" y="5091"/>
                </a:lnTo>
                <a:lnTo>
                  <a:pt x="10278" y="5115"/>
                </a:lnTo>
                <a:lnTo>
                  <a:pt x="10327" y="5164"/>
                </a:lnTo>
                <a:lnTo>
                  <a:pt x="11203" y="6041"/>
                </a:lnTo>
                <a:lnTo>
                  <a:pt x="11203" y="6041"/>
                </a:lnTo>
                <a:lnTo>
                  <a:pt x="11252" y="6090"/>
                </a:lnTo>
                <a:lnTo>
                  <a:pt x="11276" y="6163"/>
                </a:lnTo>
                <a:lnTo>
                  <a:pt x="11301" y="6309"/>
                </a:lnTo>
                <a:lnTo>
                  <a:pt x="11276" y="6455"/>
                </a:lnTo>
                <a:lnTo>
                  <a:pt x="11252" y="6528"/>
                </a:lnTo>
                <a:lnTo>
                  <a:pt x="11203" y="6577"/>
                </a:lnTo>
                <a:lnTo>
                  <a:pt x="9864" y="7916"/>
                </a:lnTo>
                <a:lnTo>
                  <a:pt x="9864" y="7916"/>
                </a:lnTo>
                <a:lnTo>
                  <a:pt x="9815" y="7965"/>
                </a:lnTo>
                <a:lnTo>
                  <a:pt x="9791" y="8038"/>
                </a:lnTo>
                <a:lnTo>
                  <a:pt x="9766" y="8184"/>
                </a:lnTo>
                <a:lnTo>
                  <a:pt x="9791" y="8330"/>
                </a:lnTo>
                <a:lnTo>
                  <a:pt x="9815" y="8403"/>
                </a:lnTo>
                <a:lnTo>
                  <a:pt x="9864" y="8452"/>
                </a:lnTo>
                <a:lnTo>
                  <a:pt x="9864" y="8452"/>
                </a:lnTo>
                <a:close/>
              </a:path>
            </a:pathLst>
          </a:custGeom>
          <a:noFill/>
          <a:ln w="121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grpSp>
        <p:nvGrpSpPr>
          <p:cNvPr id="9" name="Google Shape;544;p40"/>
          <p:cNvGrpSpPr/>
          <p:nvPr/>
        </p:nvGrpSpPr>
        <p:grpSpPr>
          <a:xfrm>
            <a:off x="1170999" y="5401852"/>
            <a:ext cx="388450" cy="345113"/>
            <a:chOff x="5292575" y="3681900"/>
            <a:chExt cx="420150" cy="373275"/>
          </a:xfrm>
        </p:grpSpPr>
        <p:sp>
          <p:nvSpPr>
            <p:cNvPr id="10" name="Google Shape;545;p40"/>
            <p:cNvSpPr/>
            <p:nvPr/>
          </p:nvSpPr>
          <p:spPr>
            <a:xfrm>
              <a:off x="5292575" y="3706875"/>
              <a:ext cx="420150" cy="266700"/>
            </a:xfrm>
            <a:custGeom>
              <a:avLst/>
              <a:gdLst/>
              <a:ahLst/>
              <a:cxnLst/>
              <a:rect l="l" t="t" r="r" b="b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546;p40"/>
            <p:cNvSpPr/>
            <p:nvPr/>
          </p:nvSpPr>
          <p:spPr>
            <a:xfrm>
              <a:off x="5490475" y="3681900"/>
              <a:ext cx="24375" cy="25000"/>
            </a:xfrm>
            <a:custGeom>
              <a:avLst/>
              <a:gdLst/>
              <a:ahLst/>
              <a:cxnLst/>
              <a:rect l="l" t="t" r="r" b="b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" name="Google Shape;547;p40"/>
            <p:cNvSpPr/>
            <p:nvPr/>
          </p:nvSpPr>
          <p:spPr>
            <a:xfrm>
              <a:off x="5358350" y="3973550"/>
              <a:ext cx="60900" cy="81625"/>
            </a:xfrm>
            <a:custGeom>
              <a:avLst/>
              <a:gdLst/>
              <a:ahLst/>
              <a:cxnLst/>
              <a:rect l="l" t="t" r="r" b="b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" name="Google Shape;548;p40"/>
            <p:cNvSpPr/>
            <p:nvPr/>
          </p:nvSpPr>
          <p:spPr>
            <a:xfrm>
              <a:off x="5586050" y="3973550"/>
              <a:ext cx="60925" cy="81625"/>
            </a:xfrm>
            <a:custGeom>
              <a:avLst/>
              <a:gdLst/>
              <a:ahLst/>
              <a:cxnLst/>
              <a:rect l="l" t="t" r="r" b="b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" name="Google Shape;549;p40"/>
            <p:cNvSpPr/>
            <p:nvPr/>
          </p:nvSpPr>
          <p:spPr>
            <a:xfrm>
              <a:off x="5316925" y="3731225"/>
              <a:ext cx="371450" cy="218000"/>
            </a:xfrm>
            <a:custGeom>
              <a:avLst/>
              <a:gdLst/>
              <a:ahLst/>
              <a:cxnLst/>
              <a:rect l="l" t="t" r="r" b="b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" name="Google Shape;550;p40"/>
            <p:cNvSpPr/>
            <p:nvPr/>
          </p:nvSpPr>
          <p:spPr>
            <a:xfrm>
              <a:off x="5380250" y="3784800"/>
              <a:ext cx="230200" cy="115725"/>
            </a:xfrm>
            <a:custGeom>
              <a:avLst/>
              <a:gdLst/>
              <a:ahLst/>
              <a:cxnLst/>
              <a:rect l="l" t="t" r="r" b="b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" name="Google Shape;551;p40"/>
            <p:cNvSpPr/>
            <p:nvPr/>
          </p:nvSpPr>
          <p:spPr>
            <a:xfrm>
              <a:off x="5547700" y="3779925"/>
              <a:ext cx="68825" cy="68825"/>
            </a:xfrm>
            <a:custGeom>
              <a:avLst/>
              <a:gdLst/>
              <a:ahLst/>
              <a:cxnLst/>
              <a:rect l="l" t="t" r="r" b="b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57094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Tipo de Solicitudes</a:t>
            </a:r>
          </a:p>
        </p:txBody>
      </p:sp>
      <p:sp>
        <p:nvSpPr>
          <p:cNvPr id="3" name="5 CuadroTexto"/>
          <p:cNvSpPr txBox="1"/>
          <p:nvPr/>
        </p:nvSpPr>
        <p:spPr>
          <a:xfrm>
            <a:off x="2527610" y="5123080"/>
            <a:ext cx="4025392" cy="954107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En el mes de Enero de </a:t>
            </a:r>
            <a:r>
              <a:rPr lang="es-ES" dirty="0" smtClean="0">
                <a:solidFill>
                  <a:schemeClr val="tx1"/>
                </a:solidFill>
              </a:rPr>
              <a:t>2020 </a:t>
            </a:r>
            <a:r>
              <a:rPr lang="es-ES" dirty="0">
                <a:solidFill>
                  <a:schemeClr val="tx1"/>
                </a:solidFill>
              </a:rPr>
              <a:t>se recibieron  </a:t>
            </a:r>
            <a:r>
              <a:rPr lang="es-ES" dirty="0" smtClean="0">
                <a:solidFill>
                  <a:schemeClr val="tx1"/>
                </a:solidFill>
              </a:rPr>
              <a:t>48 peticiones, 45 Derechos </a:t>
            </a:r>
            <a:r>
              <a:rPr lang="es-ES" dirty="0">
                <a:solidFill>
                  <a:schemeClr val="tx1"/>
                </a:solidFill>
              </a:rPr>
              <a:t>de </a:t>
            </a:r>
            <a:r>
              <a:rPr lang="es-ES" dirty="0" smtClean="0">
                <a:solidFill>
                  <a:schemeClr val="tx1"/>
                </a:solidFill>
              </a:rPr>
              <a:t>Petición, 7 </a:t>
            </a:r>
            <a:r>
              <a:rPr lang="es-ES" dirty="0">
                <a:solidFill>
                  <a:schemeClr val="tx1"/>
                </a:solidFill>
              </a:rPr>
              <a:t>Quejas, </a:t>
            </a:r>
            <a:r>
              <a:rPr lang="es-ES" dirty="0" smtClean="0">
                <a:solidFill>
                  <a:schemeClr val="tx1"/>
                </a:solidFill>
              </a:rPr>
              <a:t>4 Denuncias y 2 Reclamos.</a:t>
            </a:r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7366506"/>
              </p:ext>
            </p:extLst>
          </p:nvPr>
        </p:nvGraphicFramePr>
        <p:xfrm>
          <a:off x="-100311" y="2010146"/>
          <a:ext cx="4742815" cy="2659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6" name="Hoja de cálculo" r:id="rId3" imgW="5219700" imgH="2924251" progId="Excel.Sheet.12">
                  <p:link updateAutomatic="1"/>
                </p:oleObj>
              </mc:Choice>
              <mc:Fallback>
                <p:oleObj name="Hoja de cálculo" r:id="rId3" imgW="5219700" imgH="29242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100311" y="2010146"/>
                        <a:ext cx="4742815" cy="2659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7144103"/>
              </p:ext>
            </p:extLst>
          </p:nvPr>
        </p:nvGraphicFramePr>
        <p:xfrm>
          <a:off x="4507005" y="2035149"/>
          <a:ext cx="4720114" cy="2598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7" name="Hoja de cálculo" r:id="rId5" imgW="5191049" imgH="2857500" progId="Excel.Sheet.12">
                  <p:link updateAutomatic="1"/>
                </p:oleObj>
              </mc:Choice>
              <mc:Fallback>
                <p:oleObj name="Hoja de cálculo" r:id="rId5" imgW="5191049" imgH="28575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07005" y="2035149"/>
                        <a:ext cx="4720114" cy="25984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oogle Shape;535;p40"/>
          <p:cNvGrpSpPr/>
          <p:nvPr/>
        </p:nvGrpSpPr>
        <p:grpSpPr>
          <a:xfrm>
            <a:off x="1805079" y="5423569"/>
            <a:ext cx="406480" cy="295001"/>
            <a:chOff x="3932350" y="3714775"/>
            <a:chExt cx="439650" cy="319075"/>
          </a:xfrm>
        </p:grpSpPr>
        <p:sp>
          <p:nvSpPr>
            <p:cNvPr id="7" name="Google Shape;536;p40"/>
            <p:cNvSpPr/>
            <p:nvPr/>
          </p:nvSpPr>
          <p:spPr>
            <a:xfrm>
              <a:off x="3932350" y="3714775"/>
              <a:ext cx="439650" cy="319075"/>
            </a:xfrm>
            <a:custGeom>
              <a:avLst/>
              <a:gdLst/>
              <a:ahLst/>
              <a:cxnLst/>
              <a:rect l="l" t="t" r="r" b="b"/>
              <a:pathLst>
                <a:path w="17586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" name="Google Shape;537;p40"/>
            <p:cNvSpPr/>
            <p:nvPr/>
          </p:nvSpPr>
          <p:spPr>
            <a:xfrm>
              <a:off x="39701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" name="Google Shape;538;p40"/>
            <p:cNvSpPr/>
            <p:nvPr/>
          </p:nvSpPr>
          <p:spPr>
            <a:xfrm>
              <a:off x="42788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" name="Google Shape;539;p40"/>
            <p:cNvSpPr/>
            <p:nvPr/>
          </p:nvSpPr>
          <p:spPr>
            <a:xfrm>
              <a:off x="4073000" y="3716600"/>
              <a:ext cx="77350" cy="278900"/>
            </a:xfrm>
            <a:custGeom>
              <a:avLst/>
              <a:gdLst/>
              <a:ahLst/>
              <a:cxnLst/>
              <a:rect l="l" t="t" r="r" b="b"/>
              <a:pathLst>
                <a:path w="3094" h="11156" fill="none" extrusionOk="0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540;p40"/>
            <p:cNvSpPr/>
            <p:nvPr/>
          </p:nvSpPr>
          <p:spPr>
            <a:xfrm>
              <a:off x="4175900" y="3787250"/>
              <a:ext cx="77350" cy="208250"/>
            </a:xfrm>
            <a:custGeom>
              <a:avLst/>
              <a:gdLst/>
              <a:ahLst/>
              <a:cxnLst/>
              <a:rect l="l" t="t" r="r" b="b"/>
              <a:pathLst>
                <a:path w="3094" h="8330" fill="none" extrusionOk="0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423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137" y="1305674"/>
            <a:ext cx="7169727" cy="516103"/>
          </a:xfrm>
        </p:spPr>
        <p:txBody>
          <a:bodyPr/>
          <a:lstStyle/>
          <a:p>
            <a:pPr algn="ctr"/>
            <a:r>
              <a:rPr lang="es-ES" sz="3600" dirty="0"/>
              <a:t>Solicitudes descargadas en Atención al Ciudadano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2136079" y="5190711"/>
            <a:ext cx="4949618" cy="893783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Del total de </a:t>
            </a:r>
            <a:r>
              <a:rPr lang="es-ES" dirty="0" smtClean="0">
                <a:solidFill>
                  <a:schemeClr val="tx1"/>
                </a:solidFill>
              </a:rPr>
              <a:t>101 </a:t>
            </a:r>
            <a:r>
              <a:rPr lang="es-ES" dirty="0">
                <a:solidFill>
                  <a:schemeClr val="tx1"/>
                </a:solidFill>
              </a:rPr>
              <a:t>solicitudes descargadas, </a:t>
            </a:r>
            <a:r>
              <a:rPr lang="es-ES" dirty="0" smtClean="0">
                <a:solidFill>
                  <a:schemeClr val="tx1"/>
                </a:solidFill>
              </a:rPr>
              <a:t>14 </a:t>
            </a:r>
            <a:r>
              <a:rPr lang="es-ES" dirty="0">
                <a:solidFill>
                  <a:schemeClr val="tx1"/>
                </a:solidFill>
              </a:rPr>
              <a:t>solicitudes se </a:t>
            </a:r>
            <a:r>
              <a:rPr lang="es-ES" dirty="0" smtClean="0">
                <a:solidFill>
                  <a:schemeClr val="tx1"/>
                </a:solidFill>
              </a:rPr>
              <a:t>fueron respondidas </a:t>
            </a:r>
            <a:r>
              <a:rPr lang="es-ES" dirty="0">
                <a:solidFill>
                  <a:schemeClr val="tx1"/>
                </a:solidFill>
              </a:rPr>
              <a:t>fuera </a:t>
            </a:r>
            <a:r>
              <a:rPr lang="es-ES" dirty="0" smtClean="0">
                <a:solidFill>
                  <a:schemeClr val="tx1"/>
                </a:solidFill>
              </a:rPr>
              <a:t>de los términos establecidos.</a:t>
            </a:r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4282100"/>
              </p:ext>
            </p:extLst>
          </p:nvPr>
        </p:nvGraphicFramePr>
        <p:xfrm>
          <a:off x="2416409" y="2096483"/>
          <a:ext cx="4298288" cy="2794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Hoja de cálculo" r:id="rId3" imgW="3838651" imgH="2495702" progId="Excel.Sheet.12">
                  <p:link updateAutomatic="1"/>
                </p:oleObj>
              </mc:Choice>
              <mc:Fallback>
                <p:oleObj name="Hoja de cálculo" r:id="rId3" imgW="3838651" imgH="249570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6409" y="2096483"/>
                        <a:ext cx="4298288" cy="27944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Google Shape;531;p40"/>
          <p:cNvGrpSpPr/>
          <p:nvPr/>
        </p:nvGrpSpPr>
        <p:grpSpPr>
          <a:xfrm>
            <a:off x="1441482" y="5462001"/>
            <a:ext cx="367070" cy="361985"/>
            <a:chOff x="3292425" y="3664250"/>
            <a:chExt cx="397025" cy="391525"/>
          </a:xfrm>
        </p:grpSpPr>
        <p:sp>
          <p:nvSpPr>
            <p:cNvPr id="20" name="Google Shape;532;p40"/>
            <p:cNvSpPr/>
            <p:nvPr/>
          </p:nvSpPr>
          <p:spPr>
            <a:xfrm>
              <a:off x="3292425" y="3680675"/>
              <a:ext cx="375100" cy="375100"/>
            </a:xfrm>
            <a:custGeom>
              <a:avLst/>
              <a:gdLst/>
              <a:ahLst/>
              <a:cxnLst/>
              <a:rect l="l" t="t" r="r" b="b"/>
              <a:pathLst>
                <a:path w="15004" h="15004" fill="none" extrusionOk="0">
                  <a:moveTo>
                    <a:pt x="7502" y="1"/>
                  </a:moveTo>
                  <a:lnTo>
                    <a:pt x="7502" y="1"/>
                  </a:lnTo>
                  <a:lnTo>
                    <a:pt x="7112" y="1"/>
                  </a:lnTo>
                  <a:lnTo>
                    <a:pt x="6747" y="50"/>
                  </a:lnTo>
                  <a:lnTo>
                    <a:pt x="6357" y="98"/>
                  </a:lnTo>
                  <a:lnTo>
                    <a:pt x="5992" y="147"/>
                  </a:lnTo>
                  <a:lnTo>
                    <a:pt x="5627" y="244"/>
                  </a:lnTo>
                  <a:lnTo>
                    <a:pt x="5261" y="342"/>
                  </a:lnTo>
                  <a:lnTo>
                    <a:pt x="4921" y="464"/>
                  </a:lnTo>
                  <a:lnTo>
                    <a:pt x="4580" y="585"/>
                  </a:lnTo>
                  <a:lnTo>
                    <a:pt x="4239" y="732"/>
                  </a:lnTo>
                  <a:lnTo>
                    <a:pt x="3922" y="902"/>
                  </a:lnTo>
                  <a:lnTo>
                    <a:pt x="3605" y="1097"/>
                  </a:lnTo>
                  <a:lnTo>
                    <a:pt x="3313" y="1292"/>
                  </a:lnTo>
                  <a:lnTo>
                    <a:pt x="3021" y="1487"/>
                  </a:lnTo>
                  <a:lnTo>
                    <a:pt x="2729" y="1706"/>
                  </a:lnTo>
                  <a:lnTo>
                    <a:pt x="2461" y="1949"/>
                  </a:lnTo>
                  <a:lnTo>
                    <a:pt x="2193" y="2193"/>
                  </a:lnTo>
                  <a:lnTo>
                    <a:pt x="1949" y="2461"/>
                  </a:lnTo>
                  <a:lnTo>
                    <a:pt x="1706" y="2729"/>
                  </a:lnTo>
                  <a:lnTo>
                    <a:pt x="1486" y="3021"/>
                  </a:lnTo>
                  <a:lnTo>
                    <a:pt x="1292" y="3313"/>
                  </a:lnTo>
                  <a:lnTo>
                    <a:pt x="1097" y="3605"/>
                  </a:lnTo>
                  <a:lnTo>
                    <a:pt x="902" y="3922"/>
                  </a:lnTo>
                  <a:lnTo>
                    <a:pt x="731" y="4239"/>
                  </a:lnTo>
                  <a:lnTo>
                    <a:pt x="585" y="4580"/>
                  </a:lnTo>
                  <a:lnTo>
                    <a:pt x="464" y="4921"/>
                  </a:lnTo>
                  <a:lnTo>
                    <a:pt x="342" y="5262"/>
                  </a:lnTo>
                  <a:lnTo>
                    <a:pt x="244" y="5627"/>
                  </a:lnTo>
                  <a:lnTo>
                    <a:pt x="147" y="5992"/>
                  </a:lnTo>
                  <a:lnTo>
                    <a:pt x="98" y="6358"/>
                  </a:lnTo>
                  <a:lnTo>
                    <a:pt x="50" y="6747"/>
                  </a:lnTo>
                  <a:lnTo>
                    <a:pt x="1" y="7113"/>
                  </a:lnTo>
                  <a:lnTo>
                    <a:pt x="1" y="7502"/>
                  </a:lnTo>
                  <a:lnTo>
                    <a:pt x="1" y="7502"/>
                  </a:lnTo>
                  <a:lnTo>
                    <a:pt x="1" y="7892"/>
                  </a:lnTo>
                  <a:lnTo>
                    <a:pt x="50" y="8257"/>
                  </a:lnTo>
                  <a:lnTo>
                    <a:pt x="98" y="8647"/>
                  </a:lnTo>
                  <a:lnTo>
                    <a:pt x="147" y="9012"/>
                  </a:lnTo>
                  <a:lnTo>
                    <a:pt x="244" y="9378"/>
                  </a:lnTo>
                  <a:lnTo>
                    <a:pt x="342" y="9743"/>
                  </a:lnTo>
                  <a:lnTo>
                    <a:pt x="464" y="10084"/>
                  </a:lnTo>
                  <a:lnTo>
                    <a:pt x="585" y="10425"/>
                  </a:lnTo>
                  <a:lnTo>
                    <a:pt x="731" y="10766"/>
                  </a:lnTo>
                  <a:lnTo>
                    <a:pt x="902" y="11082"/>
                  </a:lnTo>
                  <a:lnTo>
                    <a:pt x="1097" y="11399"/>
                  </a:lnTo>
                  <a:lnTo>
                    <a:pt x="1292" y="11691"/>
                  </a:lnTo>
                  <a:lnTo>
                    <a:pt x="1486" y="11984"/>
                  </a:lnTo>
                  <a:lnTo>
                    <a:pt x="1706" y="12276"/>
                  </a:lnTo>
                  <a:lnTo>
                    <a:pt x="1949" y="12544"/>
                  </a:lnTo>
                  <a:lnTo>
                    <a:pt x="2193" y="12812"/>
                  </a:lnTo>
                  <a:lnTo>
                    <a:pt x="2461" y="13055"/>
                  </a:lnTo>
                  <a:lnTo>
                    <a:pt x="2729" y="13299"/>
                  </a:lnTo>
                  <a:lnTo>
                    <a:pt x="3021" y="13518"/>
                  </a:lnTo>
                  <a:lnTo>
                    <a:pt x="3313" y="13713"/>
                  </a:lnTo>
                  <a:lnTo>
                    <a:pt x="3605" y="13908"/>
                  </a:lnTo>
                  <a:lnTo>
                    <a:pt x="3922" y="14102"/>
                  </a:lnTo>
                  <a:lnTo>
                    <a:pt x="4239" y="14273"/>
                  </a:lnTo>
                  <a:lnTo>
                    <a:pt x="4580" y="14419"/>
                  </a:lnTo>
                  <a:lnTo>
                    <a:pt x="4921" y="14541"/>
                  </a:lnTo>
                  <a:lnTo>
                    <a:pt x="5261" y="14663"/>
                  </a:lnTo>
                  <a:lnTo>
                    <a:pt x="5627" y="14760"/>
                  </a:lnTo>
                  <a:lnTo>
                    <a:pt x="5992" y="14857"/>
                  </a:lnTo>
                  <a:lnTo>
                    <a:pt x="6357" y="14906"/>
                  </a:lnTo>
                  <a:lnTo>
                    <a:pt x="6747" y="14955"/>
                  </a:lnTo>
                  <a:lnTo>
                    <a:pt x="7112" y="15004"/>
                  </a:lnTo>
                  <a:lnTo>
                    <a:pt x="7502" y="15004"/>
                  </a:lnTo>
                  <a:lnTo>
                    <a:pt x="7502" y="15004"/>
                  </a:lnTo>
                  <a:lnTo>
                    <a:pt x="7892" y="15004"/>
                  </a:lnTo>
                  <a:lnTo>
                    <a:pt x="8257" y="14955"/>
                  </a:lnTo>
                  <a:lnTo>
                    <a:pt x="8647" y="14906"/>
                  </a:lnTo>
                  <a:lnTo>
                    <a:pt x="9012" y="14857"/>
                  </a:lnTo>
                  <a:lnTo>
                    <a:pt x="9377" y="14760"/>
                  </a:lnTo>
                  <a:lnTo>
                    <a:pt x="9743" y="14663"/>
                  </a:lnTo>
                  <a:lnTo>
                    <a:pt x="10084" y="14541"/>
                  </a:lnTo>
                  <a:lnTo>
                    <a:pt x="10425" y="14419"/>
                  </a:lnTo>
                  <a:lnTo>
                    <a:pt x="10766" y="14273"/>
                  </a:lnTo>
                  <a:lnTo>
                    <a:pt x="11082" y="14102"/>
                  </a:lnTo>
                  <a:lnTo>
                    <a:pt x="11399" y="13908"/>
                  </a:lnTo>
                  <a:lnTo>
                    <a:pt x="11691" y="13713"/>
                  </a:lnTo>
                  <a:lnTo>
                    <a:pt x="11983" y="13518"/>
                  </a:lnTo>
                  <a:lnTo>
                    <a:pt x="12276" y="13299"/>
                  </a:lnTo>
                  <a:lnTo>
                    <a:pt x="12544" y="13055"/>
                  </a:lnTo>
                  <a:lnTo>
                    <a:pt x="12812" y="12812"/>
                  </a:lnTo>
                  <a:lnTo>
                    <a:pt x="13055" y="12544"/>
                  </a:lnTo>
                  <a:lnTo>
                    <a:pt x="13299" y="12276"/>
                  </a:lnTo>
                  <a:lnTo>
                    <a:pt x="13518" y="11984"/>
                  </a:lnTo>
                  <a:lnTo>
                    <a:pt x="13713" y="11691"/>
                  </a:lnTo>
                  <a:lnTo>
                    <a:pt x="13907" y="11399"/>
                  </a:lnTo>
                  <a:lnTo>
                    <a:pt x="14102" y="11082"/>
                  </a:lnTo>
                  <a:lnTo>
                    <a:pt x="14273" y="10766"/>
                  </a:lnTo>
                  <a:lnTo>
                    <a:pt x="14419" y="10425"/>
                  </a:lnTo>
                  <a:lnTo>
                    <a:pt x="14541" y="10084"/>
                  </a:lnTo>
                  <a:lnTo>
                    <a:pt x="14662" y="9743"/>
                  </a:lnTo>
                  <a:lnTo>
                    <a:pt x="14760" y="9378"/>
                  </a:lnTo>
                  <a:lnTo>
                    <a:pt x="14857" y="9012"/>
                  </a:lnTo>
                  <a:lnTo>
                    <a:pt x="14906" y="8647"/>
                  </a:lnTo>
                  <a:lnTo>
                    <a:pt x="14955" y="8257"/>
                  </a:lnTo>
                  <a:lnTo>
                    <a:pt x="15003" y="7892"/>
                  </a:lnTo>
                  <a:lnTo>
                    <a:pt x="15003" y="7502"/>
                  </a:lnTo>
                  <a:lnTo>
                    <a:pt x="7502" y="7502"/>
                  </a:lnTo>
                  <a:lnTo>
                    <a:pt x="7502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Google Shape;533;p40"/>
            <p:cNvSpPr/>
            <p:nvPr/>
          </p:nvSpPr>
          <p:spPr>
            <a:xfrm>
              <a:off x="3504325" y="3664250"/>
              <a:ext cx="131525" cy="153450"/>
            </a:xfrm>
            <a:custGeom>
              <a:avLst/>
              <a:gdLst/>
              <a:ahLst/>
              <a:cxnLst/>
              <a:rect l="l" t="t" r="r" b="b"/>
              <a:pathLst>
                <a:path w="5261" h="6138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390" y="25"/>
                  </a:lnTo>
                  <a:lnTo>
                    <a:pt x="780" y="98"/>
                  </a:lnTo>
                  <a:lnTo>
                    <a:pt x="1169" y="171"/>
                  </a:lnTo>
                  <a:lnTo>
                    <a:pt x="1559" y="268"/>
                  </a:lnTo>
                  <a:lnTo>
                    <a:pt x="1924" y="414"/>
                  </a:lnTo>
                  <a:lnTo>
                    <a:pt x="2314" y="560"/>
                  </a:lnTo>
                  <a:lnTo>
                    <a:pt x="2655" y="731"/>
                  </a:lnTo>
                  <a:lnTo>
                    <a:pt x="3020" y="901"/>
                  </a:lnTo>
                  <a:lnTo>
                    <a:pt x="3020" y="901"/>
                  </a:lnTo>
                  <a:lnTo>
                    <a:pt x="3337" y="1121"/>
                  </a:lnTo>
                  <a:lnTo>
                    <a:pt x="3654" y="1340"/>
                  </a:lnTo>
                  <a:lnTo>
                    <a:pt x="3946" y="1559"/>
                  </a:lnTo>
                  <a:lnTo>
                    <a:pt x="4238" y="1803"/>
                  </a:lnTo>
                  <a:lnTo>
                    <a:pt x="4530" y="2070"/>
                  </a:lnTo>
                  <a:lnTo>
                    <a:pt x="4774" y="2363"/>
                  </a:lnTo>
                  <a:lnTo>
                    <a:pt x="5017" y="2655"/>
                  </a:lnTo>
                  <a:lnTo>
                    <a:pt x="5261" y="2972"/>
                  </a:lnTo>
                  <a:lnTo>
                    <a:pt x="0" y="613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34;p40"/>
            <p:cNvSpPr/>
            <p:nvPr/>
          </p:nvSpPr>
          <p:spPr>
            <a:xfrm>
              <a:off x="3501875" y="3749500"/>
              <a:ext cx="187575" cy="96825"/>
            </a:xfrm>
            <a:custGeom>
              <a:avLst/>
              <a:gdLst/>
              <a:ahLst/>
              <a:cxnLst/>
              <a:rect l="l" t="t" r="r" b="b"/>
              <a:pathLst>
                <a:path w="7503" h="3873" fill="none" extrusionOk="0">
                  <a:moveTo>
                    <a:pt x="6431" y="0"/>
                  </a:moveTo>
                  <a:lnTo>
                    <a:pt x="1" y="3872"/>
                  </a:lnTo>
                  <a:lnTo>
                    <a:pt x="7502" y="3872"/>
                  </a:lnTo>
                  <a:lnTo>
                    <a:pt x="7502" y="3872"/>
                  </a:lnTo>
                  <a:lnTo>
                    <a:pt x="7478" y="3337"/>
                  </a:lnTo>
                  <a:lnTo>
                    <a:pt x="7429" y="2825"/>
                  </a:lnTo>
                  <a:lnTo>
                    <a:pt x="7332" y="2314"/>
                  </a:lnTo>
                  <a:lnTo>
                    <a:pt x="7210" y="1827"/>
                  </a:lnTo>
                  <a:lnTo>
                    <a:pt x="7064" y="1340"/>
                  </a:lnTo>
                  <a:lnTo>
                    <a:pt x="6893" y="877"/>
                  </a:lnTo>
                  <a:lnTo>
                    <a:pt x="6674" y="438"/>
                  </a:lnTo>
                  <a:lnTo>
                    <a:pt x="6431" y="0"/>
                  </a:lnTo>
                  <a:lnTo>
                    <a:pt x="643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90181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Solicitudes recibidas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8062503"/>
              </p:ext>
            </p:extLst>
          </p:nvPr>
        </p:nvGraphicFramePr>
        <p:xfrm>
          <a:off x="145050" y="1961860"/>
          <a:ext cx="4253331" cy="33849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Hoja de cálculo" r:id="rId3" imgW="4619549" imgH="3676802" progId="Excel.Sheet.12">
                  <p:link updateAutomatic="1"/>
                </p:oleObj>
              </mc:Choice>
              <mc:Fallback>
                <p:oleObj name="Hoja de cálculo" r:id="rId3" imgW="4619549" imgH="367680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5050" y="1961860"/>
                        <a:ext cx="4253331" cy="33849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94559"/>
              </p:ext>
            </p:extLst>
          </p:nvPr>
        </p:nvGraphicFramePr>
        <p:xfrm>
          <a:off x="4705823" y="1971762"/>
          <a:ext cx="3976283" cy="3332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Hoja de cálculo" r:id="rId5" imgW="4352849" imgH="3648151" progId="Excel.Sheet.12">
                  <p:link updateAutomatic="1"/>
                </p:oleObj>
              </mc:Choice>
              <mc:Fallback>
                <p:oleObj name="Hoja de cálculo" r:id="rId5" imgW="4352849" imgH="36481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05823" y="1971762"/>
                        <a:ext cx="3976283" cy="33324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5 CuadroTexto"/>
          <p:cNvSpPr txBox="1"/>
          <p:nvPr/>
        </p:nvSpPr>
        <p:spPr>
          <a:xfrm>
            <a:off x="1537550" y="5438565"/>
            <a:ext cx="6064259" cy="710964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Las dependencias que han </a:t>
            </a:r>
            <a:r>
              <a:rPr lang="es-ES" dirty="0" smtClean="0">
                <a:solidFill>
                  <a:schemeClr val="tx1"/>
                </a:solidFill>
              </a:rPr>
              <a:t>recibido mayor cantidad de solicitudes son Hacienda (19) y Administrativa  </a:t>
            </a:r>
            <a:r>
              <a:rPr lang="es-ES" dirty="0">
                <a:solidFill>
                  <a:schemeClr val="tx1"/>
                </a:solidFill>
              </a:rPr>
              <a:t>(</a:t>
            </a:r>
            <a:r>
              <a:rPr lang="es-ES" dirty="0" smtClean="0">
                <a:solidFill>
                  <a:schemeClr val="tx1"/>
                </a:solidFill>
              </a:rPr>
              <a:t>18).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0" name="Google Shape;541;p40"/>
          <p:cNvGrpSpPr/>
          <p:nvPr/>
        </p:nvGrpSpPr>
        <p:grpSpPr>
          <a:xfrm>
            <a:off x="972652" y="5646546"/>
            <a:ext cx="406456" cy="295001"/>
            <a:chOff x="4604550" y="3714775"/>
            <a:chExt cx="439625" cy="319075"/>
          </a:xfrm>
        </p:grpSpPr>
        <p:sp>
          <p:nvSpPr>
            <p:cNvPr id="21" name="Google Shape;542;p40"/>
            <p:cNvSpPr/>
            <p:nvPr/>
          </p:nvSpPr>
          <p:spPr>
            <a:xfrm>
              <a:off x="4604550" y="3714775"/>
              <a:ext cx="439625" cy="319075"/>
            </a:xfrm>
            <a:custGeom>
              <a:avLst/>
              <a:gdLst/>
              <a:ahLst/>
              <a:cxnLst/>
              <a:rect l="l" t="t" r="r" b="b"/>
              <a:pathLst>
                <a:path w="17585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2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3;p40"/>
            <p:cNvSpPr/>
            <p:nvPr/>
          </p:nvSpPr>
          <p:spPr>
            <a:xfrm>
              <a:off x="4647175" y="3761675"/>
              <a:ext cx="354400" cy="213725"/>
            </a:xfrm>
            <a:custGeom>
              <a:avLst/>
              <a:gdLst/>
              <a:ahLst/>
              <a:cxnLst/>
              <a:rect l="l" t="t" r="r" b="b"/>
              <a:pathLst>
                <a:path w="14176" h="8549" fill="none" extrusionOk="0">
                  <a:moveTo>
                    <a:pt x="1" y="8549"/>
                  </a:moveTo>
                  <a:lnTo>
                    <a:pt x="3654" y="4408"/>
                  </a:lnTo>
                  <a:lnTo>
                    <a:pt x="5821" y="5699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10571" y="3337"/>
                  </a:lnTo>
                  <a:lnTo>
                    <a:pt x="14175" y="0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3009128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315" y="1278378"/>
            <a:ext cx="8675370" cy="516103"/>
          </a:xfrm>
        </p:spPr>
        <p:txBody>
          <a:bodyPr/>
          <a:lstStyle/>
          <a:p>
            <a:pPr algn="ctr"/>
            <a:r>
              <a:rPr lang="es-ES" sz="3600" dirty="0"/>
              <a:t>Solicitudes descargadas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9766868"/>
              </p:ext>
            </p:extLst>
          </p:nvPr>
        </p:nvGraphicFramePr>
        <p:xfrm>
          <a:off x="207616" y="1911332"/>
          <a:ext cx="4219575" cy="368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Hoja de cálculo" r:id="rId3" imgW="4219651" imgH="3686251" progId="Excel.Sheet.12">
                  <p:link updateAutomatic="1"/>
                </p:oleObj>
              </mc:Choice>
              <mc:Fallback>
                <p:oleObj name="Hoja de cálculo" r:id="rId3" imgW="4219651" imgH="36862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7616" y="1911332"/>
                        <a:ext cx="4219575" cy="3686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4015222"/>
              </p:ext>
            </p:extLst>
          </p:nvPr>
        </p:nvGraphicFramePr>
        <p:xfrm>
          <a:off x="4606284" y="1907337"/>
          <a:ext cx="4338750" cy="36782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Hoja de cálculo" r:id="rId5" imgW="4372051" imgH="3705149" progId="Excel.Sheet.12">
                  <p:link updateAutomatic="1"/>
                </p:oleObj>
              </mc:Choice>
              <mc:Fallback>
                <p:oleObj name="Hoja de cálculo" r:id="rId5" imgW="4372051" imgH="3705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06284" y="1907337"/>
                        <a:ext cx="4338750" cy="36782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5 CuadroTexto"/>
          <p:cNvSpPr txBox="1"/>
          <p:nvPr/>
        </p:nvSpPr>
        <p:spPr>
          <a:xfrm>
            <a:off x="1758540" y="5627970"/>
            <a:ext cx="5646812" cy="633096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Las dependencias </a:t>
            </a:r>
            <a:r>
              <a:rPr lang="es-ES" dirty="0" smtClean="0">
                <a:solidFill>
                  <a:schemeClr val="tx1"/>
                </a:solidFill>
              </a:rPr>
              <a:t>con mayor cantidad de solicitudes descargadas </a:t>
            </a:r>
            <a:r>
              <a:rPr lang="es-ES" dirty="0">
                <a:solidFill>
                  <a:schemeClr val="tx1"/>
                </a:solidFill>
              </a:rPr>
              <a:t>son Hacienda </a:t>
            </a:r>
            <a:r>
              <a:rPr lang="es-ES" dirty="0" smtClean="0">
                <a:solidFill>
                  <a:schemeClr val="tx1"/>
                </a:solidFill>
              </a:rPr>
              <a:t>(19) y Administrativa  </a:t>
            </a:r>
            <a:r>
              <a:rPr lang="es-ES" dirty="0">
                <a:solidFill>
                  <a:schemeClr val="tx1"/>
                </a:solidFill>
              </a:rPr>
              <a:t>(</a:t>
            </a:r>
            <a:r>
              <a:rPr lang="es-ES" dirty="0" smtClean="0">
                <a:solidFill>
                  <a:schemeClr val="tx1"/>
                </a:solidFill>
              </a:rPr>
              <a:t>17).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0" name="Google Shape;541;p40"/>
          <p:cNvGrpSpPr/>
          <p:nvPr/>
        </p:nvGrpSpPr>
        <p:grpSpPr>
          <a:xfrm>
            <a:off x="1136419" y="5797017"/>
            <a:ext cx="406456" cy="295001"/>
            <a:chOff x="4604550" y="3714775"/>
            <a:chExt cx="439625" cy="319075"/>
          </a:xfrm>
        </p:grpSpPr>
        <p:sp>
          <p:nvSpPr>
            <p:cNvPr id="21" name="Google Shape;542;p40"/>
            <p:cNvSpPr/>
            <p:nvPr/>
          </p:nvSpPr>
          <p:spPr>
            <a:xfrm>
              <a:off x="4604550" y="3714775"/>
              <a:ext cx="439625" cy="319075"/>
            </a:xfrm>
            <a:custGeom>
              <a:avLst/>
              <a:gdLst/>
              <a:ahLst/>
              <a:cxnLst/>
              <a:rect l="l" t="t" r="r" b="b"/>
              <a:pathLst>
                <a:path w="17585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2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3;p40"/>
            <p:cNvSpPr/>
            <p:nvPr/>
          </p:nvSpPr>
          <p:spPr>
            <a:xfrm>
              <a:off x="4647175" y="3761675"/>
              <a:ext cx="354400" cy="213725"/>
            </a:xfrm>
            <a:custGeom>
              <a:avLst/>
              <a:gdLst/>
              <a:ahLst/>
              <a:cxnLst/>
              <a:rect l="l" t="t" r="r" b="b"/>
              <a:pathLst>
                <a:path w="14176" h="8549" fill="none" extrusionOk="0">
                  <a:moveTo>
                    <a:pt x="1" y="8549"/>
                  </a:moveTo>
                  <a:lnTo>
                    <a:pt x="3654" y="4408"/>
                  </a:lnTo>
                  <a:lnTo>
                    <a:pt x="5821" y="5699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10571" y="3337"/>
                  </a:lnTo>
                  <a:lnTo>
                    <a:pt x="14175" y="0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172304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315" y="1223786"/>
            <a:ext cx="8675370" cy="516103"/>
          </a:xfrm>
        </p:spPr>
        <p:txBody>
          <a:bodyPr/>
          <a:lstStyle/>
          <a:p>
            <a:pPr algn="ctr"/>
            <a:r>
              <a:rPr lang="es-ES" sz="3600" dirty="0"/>
              <a:t>Solicitudes sin descargar por dependencia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2367446" y="5483680"/>
            <a:ext cx="4334823" cy="696406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Se muestran las solicitudes que están pendientes de descargar </a:t>
            </a:r>
            <a:r>
              <a:rPr lang="es-ES" dirty="0" smtClean="0">
                <a:solidFill>
                  <a:schemeClr val="tx1"/>
                </a:solidFill>
              </a:rPr>
              <a:t>por </a:t>
            </a:r>
            <a:r>
              <a:rPr lang="es-ES" dirty="0">
                <a:solidFill>
                  <a:schemeClr val="tx1"/>
                </a:solidFill>
              </a:rPr>
              <a:t>dependencia.</a:t>
            </a:r>
          </a:p>
        </p:txBody>
      </p:sp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4401321"/>
              </p:ext>
            </p:extLst>
          </p:nvPr>
        </p:nvGraphicFramePr>
        <p:xfrm>
          <a:off x="316599" y="1832997"/>
          <a:ext cx="4545185" cy="3698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" name="Hoja de cálculo" r:id="rId3" imgW="4553102" imgH="3705149" progId="Excel.Sheet.12">
                  <p:link updateAutomatic="1"/>
                </p:oleObj>
              </mc:Choice>
              <mc:Fallback>
                <p:oleObj name="Hoja de cálculo" r:id="rId3" imgW="4553102" imgH="3705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6599" y="1832997"/>
                        <a:ext cx="4545185" cy="36989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to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7777360"/>
              </p:ext>
            </p:extLst>
          </p:nvPr>
        </p:nvGraphicFramePr>
        <p:xfrm>
          <a:off x="4668880" y="1837686"/>
          <a:ext cx="4243872" cy="36540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Hoja de cálculo" r:id="rId5" imgW="4257751" imgH="3667049" progId="Excel.Sheet.12">
                  <p:link updateAutomatic="1"/>
                </p:oleObj>
              </mc:Choice>
              <mc:Fallback>
                <p:oleObj name="Hoja de cálculo" r:id="rId5" imgW="4257751" imgH="36670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68880" y="1837686"/>
                        <a:ext cx="4243872" cy="36540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" name="Google Shape;544;p40"/>
          <p:cNvGrpSpPr/>
          <p:nvPr/>
        </p:nvGrpSpPr>
        <p:grpSpPr>
          <a:xfrm>
            <a:off x="1854418" y="5659326"/>
            <a:ext cx="388450" cy="345113"/>
            <a:chOff x="5292575" y="3681900"/>
            <a:chExt cx="420150" cy="373275"/>
          </a:xfrm>
        </p:grpSpPr>
        <p:sp>
          <p:nvSpPr>
            <p:cNvPr id="21" name="Google Shape;545;p40"/>
            <p:cNvSpPr/>
            <p:nvPr/>
          </p:nvSpPr>
          <p:spPr>
            <a:xfrm>
              <a:off x="5292575" y="3706875"/>
              <a:ext cx="420150" cy="266700"/>
            </a:xfrm>
            <a:custGeom>
              <a:avLst/>
              <a:gdLst/>
              <a:ahLst/>
              <a:cxnLst/>
              <a:rect l="l" t="t" r="r" b="b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6;p40"/>
            <p:cNvSpPr/>
            <p:nvPr/>
          </p:nvSpPr>
          <p:spPr>
            <a:xfrm>
              <a:off x="5490475" y="3681900"/>
              <a:ext cx="24375" cy="25000"/>
            </a:xfrm>
            <a:custGeom>
              <a:avLst/>
              <a:gdLst/>
              <a:ahLst/>
              <a:cxnLst/>
              <a:rect l="l" t="t" r="r" b="b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547;p40"/>
            <p:cNvSpPr/>
            <p:nvPr/>
          </p:nvSpPr>
          <p:spPr>
            <a:xfrm>
              <a:off x="5358350" y="3973550"/>
              <a:ext cx="60900" cy="81625"/>
            </a:xfrm>
            <a:custGeom>
              <a:avLst/>
              <a:gdLst/>
              <a:ahLst/>
              <a:cxnLst/>
              <a:rect l="l" t="t" r="r" b="b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548;p40"/>
            <p:cNvSpPr/>
            <p:nvPr/>
          </p:nvSpPr>
          <p:spPr>
            <a:xfrm>
              <a:off x="5586050" y="3973550"/>
              <a:ext cx="60925" cy="81625"/>
            </a:xfrm>
            <a:custGeom>
              <a:avLst/>
              <a:gdLst/>
              <a:ahLst/>
              <a:cxnLst/>
              <a:rect l="l" t="t" r="r" b="b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" name="Google Shape;549;p40"/>
            <p:cNvSpPr/>
            <p:nvPr/>
          </p:nvSpPr>
          <p:spPr>
            <a:xfrm>
              <a:off x="5316925" y="3731225"/>
              <a:ext cx="371450" cy="218000"/>
            </a:xfrm>
            <a:custGeom>
              <a:avLst/>
              <a:gdLst/>
              <a:ahLst/>
              <a:cxnLst/>
              <a:rect l="l" t="t" r="r" b="b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550;p40"/>
            <p:cNvSpPr/>
            <p:nvPr/>
          </p:nvSpPr>
          <p:spPr>
            <a:xfrm>
              <a:off x="5380250" y="3784800"/>
              <a:ext cx="230200" cy="115725"/>
            </a:xfrm>
            <a:custGeom>
              <a:avLst/>
              <a:gdLst/>
              <a:ahLst/>
              <a:cxnLst/>
              <a:rect l="l" t="t" r="r" b="b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551;p40"/>
            <p:cNvSpPr/>
            <p:nvPr/>
          </p:nvSpPr>
          <p:spPr>
            <a:xfrm>
              <a:off x="5547700" y="3779925"/>
              <a:ext cx="68825" cy="68825"/>
            </a:xfrm>
            <a:custGeom>
              <a:avLst/>
              <a:gdLst/>
              <a:ahLst/>
              <a:cxnLst/>
              <a:rect l="l" t="t" r="r" b="b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0335120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Total de solicitudes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2400751"/>
              </p:ext>
            </p:extLst>
          </p:nvPr>
        </p:nvGraphicFramePr>
        <p:xfrm>
          <a:off x="167740" y="1832295"/>
          <a:ext cx="8939053" cy="3918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name="Hoja de cálculo" r:id="rId3" imgW="10191902" imgH="4467149" progId="Excel.Sheet.12">
                  <p:link updateAutomatic="1"/>
                </p:oleObj>
              </mc:Choice>
              <mc:Fallback>
                <p:oleObj name="Hoja de cálculo" r:id="rId3" imgW="10191902" imgH="4467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7740" y="1832295"/>
                        <a:ext cx="8939053" cy="39185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5 CuadroTexto"/>
          <p:cNvSpPr txBox="1"/>
          <p:nvPr/>
        </p:nvSpPr>
        <p:spPr>
          <a:xfrm>
            <a:off x="1759268" y="5350954"/>
            <a:ext cx="5646812" cy="893783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>
                <a:solidFill>
                  <a:schemeClr val="tx1"/>
                </a:solidFill>
              </a:rPr>
              <a:t>Solicitudes descargadas dentro del término: 87</a:t>
            </a:r>
          </a:p>
          <a:p>
            <a:pPr algn="just"/>
            <a:r>
              <a:rPr lang="es-ES" dirty="0" smtClean="0">
                <a:solidFill>
                  <a:schemeClr val="tx1"/>
                </a:solidFill>
              </a:rPr>
              <a:t>Fuera del término: 14</a:t>
            </a:r>
          </a:p>
          <a:p>
            <a:pPr algn="just"/>
            <a:r>
              <a:rPr lang="es-ES" dirty="0" smtClean="0">
                <a:solidFill>
                  <a:schemeClr val="tx1"/>
                </a:solidFill>
              </a:rPr>
              <a:t>Sin descargar: </a:t>
            </a:r>
            <a:r>
              <a:rPr lang="es-ES" dirty="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19" name="Google Shape;535;p40"/>
          <p:cNvGrpSpPr/>
          <p:nvPr/>
        </p:nvGrpSpPr>
        <p:grpSpPr>
          <a:xfrm>
            <a:off x="1149587" y="5620587"/>
            <a:ext cx="406480" cy="295001"/>
            <a:chOff x="3932350" y="3714775"/>
            <a:chExt cx="439650" cy="319075"/>
          </a:xfrm>
        </p:grpSpPr>
        <p:sp>
          <p:nvSpPr>
            <p:cNvPr id="20" name="Google Shape;536;p40"/>
            <p:cNvSpPr/>
            <p:nvPr/>
          </p:nvSpPr>
          <p:spPr>
            <a:xfrm>
              <a:off x="3932350" y="3714775"/>
              <a:ext cx="439650" cy="319075"/>
            </a:xfrm>
            <a:custGeom>
              <a:avLst/>
              <a:gdLst/>
              <a:ahLst/>
              <a:cxnLst/>
              <a:rect l="l" t="t" r="r" b="b"/>
              <a:pathLst>
                <a:path w="17586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Google Shape;537;p40"/>
            <p:cNvSpPr/>
            <p:nvPr/>
          </p:nvSpPr>
          <p:spPr>
            <a:xfrm>
              <a:off x="39701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38;p40"/>
            <p:cNvSpPr/>
            <p:nvPr/>
          </p:nvSpPr>
          <p:spPr>
            <a:xfrm>
              <a:off x="42788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539;p40"/>
            <p:cNvSpPr/>
            <p:nvPr/>
          </p:nvSpPr>
          <p:spPr>
            <a:xfrm>
              <a:off x="4073000" y="3716600"/>
              <a:ext cx="77350" cy="278900"/>
            </a:xfrm>
            <a:custGeom>
              <a:avLst/>
              <a:gdLst/>
              <a:ahLst/>
              <a:cxnLst/>
              <a:rect l="l" t="t" r="r" b="b"/>
              <a:pathLst>
                <a:path w="3094" h="11156" fill="none" extrusionOk="0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540;p40"/>
            <p:cNvSpPr/>
            <p:nvPr/>
          </p:nvSpPr>
          <p:spPr>
            <a:xfrm>
              <a:off x="4175900" y="3787250"/>
              <a:ext cx="77350" cy="208250"/>
            </a:xfrm>
            <a:custGeom>
              <a:avLst/>
              <a:gdLst/>
              <a:ahLst/>
              <a:cxnLst/>
              <a:rect l="l" t="t" r="r" b="b"/>
              <a:pathLst>
                <a:path w="3094" h="8330" fill="none" extrusionOk="0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99223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51082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Canales de recepción de las solicitudes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1144886" y="5568924"/>
            <a:ext cx="6854229" cy="696406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El mayor número de solicitudes  fueron  recibidas por medio de la </a:t>
            </a:r>
            <a:r>
              <a:rPr lang="es-ES" dirty="0" smtClean="0">
                <a:solidFill>
                  <a:schemeClr val="tx1"/>
                </a:solidFill>
              </a:rPr>
              <a:t>ventanilla da correspondencia de la oficina de Atención al Ciudadano.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18" name="Google Shape;304;p36"/>
          <p:cNvGrpSpPr/>
          <p:nvPr/>
        </p:nvGrpSpPr>
        <p:grpSpPr>
          <a:xfrm>
            <a:off x="1255290" y="1854015"/>
            <a:ext cx="6650244" cy="3542089"/>
            <a:chOff x="1177450" y="241631"/>
            <a:chExt cx="6173152" cy="3616776"/>
          </a:xfrm>
        </p:grpSpPr>
        <p:sp>
          <p:nvSpPr>
            <p:cNvPr id="19" name="Google Shape;305;p36"/>
            <p:cNvSpPr/>
            <p:nvPr/>
          </p:nvSpPr>
          <p:spPr>
            <a:xfrm>
              <a:off x="1682275" y="241631"/>
              <a:ext cx="5161606" cy="3454973"/>
            </a:xfrm>
            <a:custGeom>
              <a:avLst/>
              <a:gdLst/>
              <a:ahLst/>
              <a:cxnLst/>
              <a:rect l="l" t="t" r="r" b="b"/>
              <a:pathLst>
                <a:path w="5161606" h="3454973" extrusionOk="0">
                  <a:moveTo>
                    <a:pt x="4992053" y="0"/>
                  </a:moveTo>
                  <a:lnTo>
                    <a:pt x="170498" y="0"/>
                  </a:lnTo>
                  <a:cubicBezTo>
                    <a:pt x="76200" y="0"/>
                    <a:pt x="0" y="76143"/>
                    <a:pt x="0" y="170369"/>
                  </a:cubicBezTo>
                  <a:lnTo>
                    <a:pt x="0" y="3396915"/>
                  </a:lnTo>
                  <a:cubicBezTo>
                    <a:pt x="0" y="3429275"/>
                    <a:pt x="26670" y="3454973"/>
                    <a:pt x="58102" y="3454973"/>
                  </a:cubicBezTo>
                  <a:lnTo>
                    <a:pt x="5103495" y="3454973"/>
                  </a:lnTo>
                  <a:cubicBezTo>
                    <a:pt x="5135880" y="3454973"/>
                    <a:pt x="5161598" y="3428324"/>
                    <a:pt x="5161598" y="3396915"/>
                  </a:cubicBezTo>
                  <a:lnTo>
                    <a:pt x="5161598" y="170369"/>
                  </a:lnTo>
                  <a:cubicBezTo>
                    <a:pt x="5162550" y="76143"/>
                    <a:pt x="5086350" y="0"/>
                    <a:pt x="4992053" y="0"/>
                  </a:cubicBezTo>
                  <a:close/>
                  <a:moveTo>
                    <a:pt x="4981575" y="3245581"/>
                  </a:moveTo>
                  <a:lnTo>
                    <a:pt x="190500" y="3245581"/>
                  </a:lnTo>
                  <a:lnTo>
                    <a:pt x="190500" y="199874"/>
                  </a:lnTo>
                  <a:lnTo>
                    <a:pt x="4981575" y="199874"/>
                  </a:lnTo>
                  <a:lnTo>
                    <a:pt x="4981575" y="324558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306;p36"/>
            <p:cNvSpPr/>
            <p:nvPr/>
          </p:nvSpPr>
          <p:spPr>
            <a:xfrm>
              <a:off x="1177450" y="3763229"/>
              <a:ext cx="6173152" cy="95178"/>
            </a:xfrm>
            <a:custGeom>
              <a:avLst/>
              <a:gdLst/>
              <a:ahLst/>
              <a:cxnLst/>
              <a:rect l="l" t="t" r="r" b="b"/>
              <a:pathLst>
                <a:path w="6173152" h="95178" extrusionOk="0">
                  <a:moveTo>
                    <a:pt x="0" y="0"/>
                  </a:moveTo>
                  <a:cubicBezTo>
                    <a:pt x="0" y="0"/>
                    <a:pt x="129540" y="95178"/>
                    <a:pt x="450533" y="95178"/>
                  </a:cubicBezTo>
                  <a:lnTo>
                    <a:pt x="5817870" y="95178"/>
                  </a:lnTo>
                  <a:cubicBezTo>
                    <a:pt x="5948363" y="95178"/>
                    <a:pt x="6173153" y="0"/>
                    <a:pt x="617315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307;p36"/>
            <p:cNvSpPr/>
            <p:nvPr/>
          </p:nvSpPr>
          <p:spPr>
            <a:xfrm>
              <a:off x="1177450" y="3687086"/>
              <a:ext cx="6172200" cy="76142"/>
            </a:xfrm>
            <a:custGeom>
              <a:avLst/>
              <a:gdLst/>
              <a:ahLst/>
              <a:cxnLst/>
              <a:rect l="l" t="t" r="r" b="b"/>
              <a:pathLst>
                <a:path w="6172200" h="76142" extrusionOk="0">
                  <a:moveTo>
                    <a:pt x="0" y="76143"/>
                  </a:moveTo>
                  <a:lnTo>
                    <a:pt x="6172200" y="76143"/>
                  </a:lnTo>
                  <a:lnTo>
                    <a:pt x="61722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308;p36"/>
            <p:cNvSpPr/>
            <p:nvPr/>
          </p:nvSpPr>
          <p:spPr>
            <a:xfrm>
              <a:off x="3806350" y="3687086"/>
              <a:ext cx="903922" cy="47589"/>
            </a:xfrm>
            <a:custGeom>
              <a:avLst/>
              <a:gdLst/>
              <a:ahLst/>
              <a:cxnLst/>
              <a:rect l="l" t="t" r="r" b="b"/>
              <a:pathLst>
                <a:path w="903922" h="47589" extrusionOk="0">
                  <a:moveTo>
                    <a:pt x="0" y="0"/>
                  </a:moveTo>
                  <a:cubicBezTo>
                    <a:pt x="0" y="0"/>
                    <a:pt x="26670" y="47589"/>
                    <a:pt x="53340" y="47589"/>
                  </a:cubicBezTo>
                  <a:lnTo>
                    <a:pt x="850582" y="47589"/>
                  </a:lnTo>
                  <a:cubicBezTo>
                    <a:pt x="877253" y="47589"/>
                    <a:pt x="903922" y="0"/>
                    <a:pt x="90392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aphicFrame>
        <p:nvGraphicFramePr>
          <p:cNvPr id="23" name="Objeto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6792240"/>
              </p:ext>
            </p:extLst>
          </p:nvPr>
        </p:nvGraphicFramePr>
        <p:xfrm>
          <a:off x="2176144" y="2052416"/>
          <a:ext cx="4791710" cy="293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" name="Hoja de cálculo" r:id="rId3" imgW="5791200" imgH="3552749" progId="Excel.Sheet.12">
                  <p:link updateAutomatic="1"/>
                </p:oleObj>
              </mc:Choice>
              <mc:Fallback>
                <p:oleObj name="Hoja de cálculo" r:id="rId3" imgW="5791200" imgH="35527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76144" y="2052416"/>
                        <a:ext cx="4791710" cy="29389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4" name="Google Shape;531;p40"/>
          <p:cNvGrpSpPr/>
          <p:nvPr/>
        </p:nvGrpSpPr>
        <p:grpSpPr>
          <a:xfrm>
            <a:off x="508650" y="5718034"/>
            <a:ext cx="403777" cy="398184"/>
            <a:chOff x="3292425" y="3664250"/>
            <a:chExt cx="397025" cy="391525"/>
          </a:xfrm>
        </p:grpSpPr>
        <p:sp>
          <p:nvSpPr>
            <p:cNvPr id="25" name="Google Shape;532;p40"/>
            <p:cNvSpPr/>
            <p:nvPr/>
          </p:nvSpPr>
          <p:spPr>
            <a:xfrm>
              <a:off x="3292425" y="3680675"/>
              <a:ext cx="375100" cy="375100"/>
            </a:xfrm>
            <a:custGeom>
              <a:avLst/>
              <a:gdLst/>
              <a:ahLst/>
              <a:cxnLst/>
              <a:rect l="l" t="t" r="r" b="b"/>
              <a:pathLst>
                <a:path w="15004" h="15004" fill="none" extrusionOk="0">
                  <a:moveTo>
                    <a:pt x="7502" y="1"/>
                  </a:moveTo>
                  <a:lnTo>
                    <a:pt x="7502" y="1"/>
                  </a:lnTo>
                  <a:lnTo>
                    <a:pt x="7112" y="1"/>
                  </a:lnTo>
                  <a:lnTo>
                    <a:pt x="6747" y="50"/>
                  </a:lnTo>
                  <a:lnTo>
                    <a:pt x="6357" y="98"/>
                  </a:lnTo>
                  <a:lnTo>
                    <a:pt x="5992" y="147"/>
                  </a:lnTo>
                  <a:lnTo>
                    <a:pt x="5627" y="244"/>
                  </a:lnTo>
                  <a:lnTo>
                    <a:pt x="5261" y="342"/>
                  </a:lnTo>
                  <a:lnTo>
                    <a:pt x="4921" y="464"/>
                  </a:lnTo>
                  <a:lnTo>
                    <a:pt x="4580" y="585"/>
                  </a:lnTo>
                  <a:lnTo>
                    <a:pt x="4239" y="732"/>
                  </a:lnTo>
                  <a:lnTo>
                    <a:pt x="3922" y="902"/>
                  </a:lnTo>
                  <a:lnTo>
                    <a:pt x="3605" y="1097"/>
                  </a:lnTo>
                  <a:lnTo>
                    <a:pt x="3313" y="1292"/>
                  </a:lnTo>
                  <a:lnTo>
                    <a:pt x="3021" y="1487"/>
                  </a:lnTo>
                  <a:lnTo>
                    <a:pt x="2729" y="1706"/>
                  </a:lnTo>
                  <a:lnTo>
                    <a:pt x="2461" y="1949"/>
                  </a:lnTo>
                  <a:lnTo>
                    <a:pt x="2193" y="2193"/>
                  </a:lnTo>
                  <a:lnTo>
                    <a:pt x="1949" y="2461"/>
                  </a:lnTo>
                  <a:lnTo>
                    <a:pt x="1706" y="2729"/>
                  </a:lnTo>
                  <a:lnTo>
                    <a:pt x="1486" y="3021"/>
                  </a:lnTo>
                  <a:lnTo>
                    <a:pt x="1292" y="3313"/>
                  </a:lnTo>
                  <a:lnTo>
                    <a:pt x="1097" y="3605"/>
                  </a:lnTo>
                  <a:lnTo>
                    <a:pt x="902" y="3922"/>
                  </a:lnTo>
                  <a:lnTo>
                    <a:pt x="731" y="4239"/>
                  </a:lnTo>
                  <a:lnTo>
                    <a:pt x="585" y="4580"/>
                  </a:lnTo>
                  <a:lnTo>
                    <a:pt x="464" y="4921"/>
                  </a:lnTo>
                  <a:lnTo>
                    <a:pt x="342" y="5262"/>
                  </a:lnTo>
                  <a:lnTo>
                    <a:pt x="244" y="5627"/>
                  </a:lnTo>
                  <a:lnTo>
                    <a:pt x="147" y="5992"/>
                  </a:lnTo>
                  <a:lnTo>
                    <a:pt x="98" y="6358"/>
                  </a:lnTo>
                  <a:lnTo>
                    <a:pt x="50" y="6747"/>
                  </a:lnTo>
                  <a:lnTo>
                    <a:pt x="1" y="7113"/>
                  </a:lnTo>
                  <a:lnTo>
                    <a:pt x="1" y="7502"/>
                  </a:lnTo>
                  <a:lnTo>
                    <a:pt x="1" y="7502"/>
                  </a:lnTo>
                  <a:lnTo>
                    <a:pt x="1" y="7892"/>
                  </a:lnTo>
                  <a:lnTo>
                    <a:pt x="50" y="8257"/>
                  </a:lnTo>
                  <a:lnTo>
                    <a:pt x="98" y="8647"/>
                  </a:lnTo>
                  <a:lnTo>
                    <a:pt x="147" y="9012"/>
                  </a:lnTo>
                  <a:lnTo>
                    <a:pt x="244" y="9378"/>
                  </a:lnTo>
                  <a:lnTo>
                    <a:pt x="342" y="9743"/>
                  </a:lnTo>
                  <a:lnTo>
                    <a:pt x="464" y="10084"/>
                  </a:lnTo>
                  <a:lnTo>
                    <a:pt x="585" y="10425"/>
                  </a:lnTo>
                  <a:lnTo>
                    <a:pt x="731" y="10766"/>
                  </a:lnTo>
                  <a:lnTo>
                    <a:pt x="902" y="11082"/>
                  </a:lnTo>
                  <a:lnTo>
                    <a:pt x="1097" y="11399"/>
                  </a:lnTo>
                  <a:lnTo>
                    <a:pt x="1292" y="11691"/>
                  </a:lnTo>
                  <a:lnTo>
                    <a:pt x="1486" y="11984"/>
                  </a:lnTo>
                  <a:lnTo>
                    <a:pt x="1706" y="12276"/>
                  </a:lnTo>
                  <a:lnTo>
                    <a:pt x="1949" y="12544"/>
                  </a:lnTo>
                  <a:lnTo>
                    <a:pt x="2193" y="12812"/>
                  </a:lnTo>
                  <a:lnTo>
                    <a:pt x="2461" y="13055"/>
                  </a:lnTo>
                  <a:lnTo>
                    <a:pt x="2729" y="13299"/>
                  </a:lnTo>
                  <a:lnTo>
                    <a:pt x="3021" y="13518"/>
                  </a:lnTo>
                  <a:lnTo>
                    <a:pt x="3313" y="13713"/>
                  </a:lnTo>
                  <a:lnTo>
                    <a:pt x="3605" y="13908"/>
                  </a:lnTo>
                  <a:lnTo>
                    <a:pt x="3922" y="14102"/>
                  </a:lnTo>
                  <a:lnTo>
                    <a:pt x="4239" y="14273"/>
                  </a:lnTo>
                  <a:lnTo>
                    <a:pt x="4580" y="14419"/>
                  </a:lnTo>
                  <a:lnTo>
                    <a:pt x="4921" y="14541"/>
                  </a:lnTo>
                  <a:lnTo>
                    <a:pt x="5261" y="14663"/>
                  </a:lnTo>
                  <a:lnTo>
                    <a:pt x="5627" y="14760"/>
                  </a:lnTo>
                  <a:lnTo>
                    <a:pt x="5992" y="14857"/>
                  </a:lnTo>
                  <a:lnTo>
                    <a:pt x="6357" y="14906"/>
                  </a:lnTo>
                  <a:lnTo>
                    <a:pt x="6747" y="14955"/>
                  </a:lnTo>
                  <a:lnTo>
                    <a:pt x="7112" y="15004"/>
                  </a:lnTo>
                  <a:lnTo>
                    <a:pt x="7502" y="15004"/>
                  </a:lnTo>
                  <a:lnTo>
                    <a:pt x="7502" y="15004"/>
                  </a:lnTo>
                  <a:lnTo>
                    <a:pt x="7892" y="15004"/>
                  </a:lnTo>
                  <a:lnTo>
                    <a:pt x="8257" y="14955"/>
                  </a:lnTo>
                  <a:lnTo>
                    <a:pt x="8647" y="14906"/>
                  </a:lnTo>
                  <a:lnTo>
                    <a:pt x="9012" y="14857"/>
                  </a:lnTo>
                  <a:lnTo>
                    <a:pt x="9377" y="14760"/>
                  </a:lnTo>
                  <a:lnTo>
                    <a:pt x="9743" y="14663"/>
                  </a:lnTo>
                  <a:lnTo>
                    <a:pt x="10084" y="14541"/>
                  </a:lnTo>
                  <a:lnTo>
                    <a:pt x="10425" y="14419"/>
                  </a:lnTo>
                  <a:lnTo>
                    <a:pt x="10766" y="14273"/>
                  </a:lnTo>
                  <a:lnTo>
                    <a:pt x="11082" y="14102"/>
                  </a:lnTo>
                  <a:lnTo>
                    <a:pt x="11399" y="13908"/>
                  </a:lnTo>
                  <a:lnTo>
                    <a:pt x="11691" y="13713"/>
                  </a:lnTo>
                  <a:lnTo>
                    <a:pt x="11983" y="13518"/>
                  </a:lnTo>
                  <a:lnTo>
                    <a:pt x="12276" y="13299"/>
                  </a:lnTo>
                  <a:lnTo>
                    <a:pt x="12544" y="13055"/>
                  </a:lnTo>
                  <a:lnTo>
                    <a:pt x="12812" y="12812"/>
                  </a:lnTo>
                  <a:lnTo>
                    <a:pt x="13055" y="12544"/>
                  </a:lnTo>
                  <a:lnTo>
                    <a:pt x="13299" y="12276"/>
                  </a:lnTo>
                  <a:lnTo>
                    <a:pt x="13518" y="11984"/>
                  </a:lnTo>
                  <a:lnTo>
                    <a:pt x="13713" y="11691"/>
                  </a:lnTo>
                  <a:lnTo>
                    <a:pt x="13907" y="11399"/>
                  </a:lnTo>
                  <a:lnTo>
                    <a:pt x="14102" y="11082"/>
                  </a:lnTo>
                  <a:lnTo>
                    <a:pt x="14273" y="10766"/>
                  </a:lnTo>
                  <a:lnTo>
                    <a:pt x="14419" y="10425"/>
                  </a:lnTo>
                  <a:lnTo>
                    <a:pt x="14541" y="10084"/>
                  </a:lnTo>
                  <a:lnTo>
                    <a:pt x="14662" y="9743"/>
                  </a:lnTo>
                  <a:lnTo>
                    <a:pt x="14760" y="9378"/>
                  </a:lnTo>
                  <a:lnTo>
                    <a:pt x="14857" y="9012"/>
                  </a:lnTo>
                  <a:lnTo>
                    <a:pt x="14906" y="8647"/>
                  </a:lnTo>
                  <a:lnTo>
                    <a:pt x="14955" y="8257"/>
                  </a:lnTo>
                  <a:lnTo>
                    <a:pt x="15003" y="7892"/>
                  </a:lnTo>
                  <a:lnTo>
                    <a:pt x="15003" y="7502"/>
                  </a:lnTo>
                  <a:lnTo>
                    <a:pt x="7502" y="7502"/>
                  </a:lnTo>
                  <a:lnTo>
                    <a:pt x="7502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533;p40"/>
            <p:cNvSpPr/>
            <p:nvPr/>
          </p:nvSpPr>
          <p:spPr>
            <a:xfrm>
              <a:off x="3504325" y="3664250"/>
              <a:ext cx="131525" cy="153450"/>
            </a:xfrm>
            <a:custGeom>
              <a:avLst/>
              <a:gdLst/>
              <a:ahLst/>
              <a:cxnLst/>
              <a:rect l="l" t="t" r="r" b="b"/>
              <a:pathLst>
                <a:path w="5261" h="6138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390" y="25"/>
                  </a:lnTo>
                  <a:lnTo>
                    <a:pt x="780" y="98"/>
                  </a:lnTo>
                  <a:lnTo>
                    <a:pt x="1169" y="171"/>
                  </a:lnTo>
                  <a:lnTo>
                    <a:pt x="1559" y="268"/>
                  </a:lnTo>
                  <a:lnTo>
                    <a:pt x="1924" y="414"/>
                  </a:lnTo>
                  <a:lnTo>
                    <a:pt x="2314" y="560"/>
                  </a:lnTo>
                  <a:lnTo>
                    <a:pt x="2655" y="731"/>
                  </a:lnTo>
                  <a:lnTo>
                    <a:pt x="3020" y="901"/>
                  </a:lnTo>
                  <a:lnTo>
                    <a:pt x="3020" y="901"/>
                  </a:lnTo>
                  <a:lnTo>
                    <a:pt x="3337" y="1121"/>
                  </a:lnTo>
                  <a:lnTo>
                    <a:pt x="3654" y="1340"/>
                  </a:lnTo>
                  <a:lnTo>
                    <a:pt x="3946" y="1559"/>
                  </a:lnTo>
                  <a:lnTo>
                    <a:pt x="4238" y="1803"/>
                  </a:lnTo>
                  <a:lnTo>
                    <a:pt x="4530" y="2070"/>
                  </a:lnTo>
                  <a:lnTo>
                    <a:pt x="4774" y="2363"/>
                  </a:lnTo>
                  <a:lnTo>
                    <a:pt x="5017" y="2655"/>
                  </a:lnTo>
                  <a:lnTo>
                    <a:pt x="5261" y="2972"/>
                  </a:lnTo>
                  <a:lnTo>
                    <a:pt x="0" y="613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534;p40"/>
            <p:cNvSpPr/>
            <p:nvPr/>
          </p:nvSpPr>
          <p:spPr>
            <a:xfrm>
              <a:off x="3501875" y="3749500"/>
              <a:ext cx="187575" cy="96825"/>
            </a:xfrm>
            <a:custGeom>
              <a:avLst/>
              <a:gdLst/>
              <a:ahLst/>
              <a:cxnLst/>
              <a:rect l="l" t="t" r="r" b="b"/>
              <a:pathLst>
                <a:path w="7503" h="3873" fill="none" extrusionOk="0">
                  <a:moveTo>
                    <a:pt x="6431" y="0"/>
                  </a:moveTo>
                  <a:lnTo>
                    <a:pt x="1" y="3872"/>
                  </a:lnTo>
                  <a:lnTo>
                    <a:pt x="7502" y="3872"/>
                  </a:lnTo>
                  <a:lnTo>
                    <a:pt x="7502" y="3872"/>
                  </a:lnTo>
                  <a:lnTo>
                    <a:pt x="7478" y="3337"/>
                  </a:lnTo>
                  <a:lnTo>
                    <a:pt x="7429" y="2825"/>
                  </a:lnTo>
                  <a:lnTo>
                    <a:pt x="7332" y="2314"/>
                  </a:lnTo>
                  <a:lnTo>
                    <a:pt x="7210" y="1827"/>
                  </a:lnTo>
                  <a:lnTo>
                    <a:pt x="7064" y="1340"/>
                  </a:lnTo>
                  <a:lnTo>
                    <a:pt x="6893" y="877"/>
                  </a:lnTo>
                  <a:lnTo>
                    <a:pt x="6674" y="438"/>
                  </a:lnTo>
                  <a:lnTo>
                    <a:pt x="6431" y="0"/>
                  </a:lnTo>
                  <a:lnTo>
                    <a:pt x="643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4243572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ón" id="{F3EBEB04-9653-EE48-86F6-FC26A8C53D38}" vid="{0CEDEF1E-2931-9B4A-A195-51E1290F4B5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3AA7757CE8EFDA45A578FA4C5A6405F0" ma:contentTypeVersion="2" ma:contentTypeDescription="Crear nuevo documento." ma:contentTypeScope="" ma:versionID="6c8155240fb8928bba6b671ae0667c0d">
  <xsd:schema xmlns:xsd="http://www.w3.org/2001/XMLSchema" xmlns:xs="http://www.w3.org/2001/XMLSchema" xmlns:p="http://schemas.microsoft.com/office/2006/metadata/properties" xmlns:ns2="538ef492-84b6-45ef-a6b6-d404662b89a7" targetNamespace="http://schemas.microsoft.com/office/2006/metadata/properties" ma:root="true" ma:fieldsID="9899d0815ba268b49022c12ae339551a" ns2:_="">
    <xsd:import namespace="538ef492-84b6-45ef-a6b6-d404662b89a7"/>
    <xsd:element name="properties">
      <xsd:complexType>
        <xsd:sequence>
          <xsd:element name="documentManagement">
            <xsd:complexType>
              <xsd:all>
                <xsd:element ref="ns2:Descrip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8ef492-84b6-45ef-a6b6-d404662b89a7" elementFormDefault="qualified">
    <xsd:import namespace="http://schemas.microsoft.com/office/2006/documentManagement/types"/>
    <xsd:import namespace="http://schemas.microsoft.com/office/infopath/2007/PartnerControls"/>
    <xsd:element name="Descripci_x00f3_n" ma:index="8" nillable="true" ma:displayName="Descripción" ma:internalName="Descripci_x00f3_n">
      <xsd:simpleType>
        <xsd:restriction base="dms:Note">
          <xsd:maxLength value="255"/>
        </xsd:restriction>
      </xsd:simpleType>
    </xsd:element>
    <xsd:element name="Fecha" ma:index="9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538ef492-84b6-45ef-a6b6-d404662b89a7">2020</Fecha>
    <Descripci_x00f3_n xmlns="538ef492-84b6-45ef-a6b6-d404662b89a7" xsi:nil="true"/>
  </documentManagement>
</p:properties>
</file>

<file path=customXml/itemProps1.xml><?xml version="1.0" encoding="utf-8"?>
<ds:datastoreItem xmlns:ds="http://schemas.openxmlformats.org/officeDocument/2006/customXml" ds:itemID="{CEA4F930-3C0B-4EF5-A985-CAB4A2D1F7F7}"/>
</file>

<file path=customXml/itemProps2.xml><?xml version="1.0" encoding="utf-8"?>
<ds:datastoreItem xmlns:ds="http://schemas.openxmlformats.org/officeDocument/2006/customXml" ds:itemID="{6D800052-2787-4C3D-A538-5FC812612CBB}"/>
</file>

<file path=customXml/itemProps3.xml><?xml version="1.0" encoding="utf-8"?>
<ds:datastoreItem xmlns:ds="http://schemas.openxmlformats.org/officeDocument/2006/customXml" ds:itemID="{D34D614C-5CE4-4F66-B493-29A11DB0A78D}"/>
</file>

<file path=docProps/app.xml><?xml version="1.0" encoding="utf-8"?>
<Properties xmlns="http://schemas.openxmlformats.org/officeDocument/2006/extended-properties" xmlns:vt="http://schemas.openxmlformats.org/officeDocument/2006/docPropsVTypes">
  <Template>Tema de Office</Template>
  <TotalTime>305</TotalTime>
  <Words>203</Words>
  <Application>Microsoft Office PowerPoint</Application>
  <PresentationFormat>Carta (216 x 279 mm)</PresentationFormat>
  <Paragraphs>19</Paragraphs>
  <Slides>9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Vínculos</vt:lpstr>
      </vt:variant>
      <vt:variant>
        <vt:i4>12</vt:i4>
      </vt:variant>
      <vt:variant>
        <vt:lpstr>Títulos de diapositiva</vt:lpstr>
      </vt:variant>
      <vt:variant>
        <vt:i4>9</vt:i4>
      </vt:variant>
    </vt:vector>
  </HeadingPairs>
  <TitlesOfParts>
    <vt:vector size="25" baseType="lpstr">
      <vt:lpstr>Arial</vt:lpstr>
      <vt:lpstr>Calibri</vt:lpstr>
      <vt:lpstr>Myriad Pro</vt:lpstr>
      <vt:lpstr>Tema de Office</vt:lpstr>
      <vt:lpstr>F:\Información Felipe\Alcaldía de Tocancipá\CONTROL DE  PQRS Y F 2020.xlsx!PQR Felipe![CONTROL DE  PQRS Y F 2020.xlsx]PQR Felipe 4 Gráfico</vt:lpstr>
      <vt:lpstr>F:\Información Felipe\Alcaldía de Tocancipá\CONTROL DE  PQRS Y F 2020.xlsx!PQR Felipe![CONTROL DE  PQRS Y F 2020.xlsx]PQR Felipe 12 Gráfico-1</vt:lpstr>
      <vt:lpstr>F:\Información Felipe\Alcaldía de Tocancipá\CONTROL DE  PQRS Y F 2020.xlsx!PQR Felipe![CONTROL DE  PQRS Y F 2020.xlsx]PQR Felipe 12 Gráfico</vt:lpstr>
      <vt:lpstr>F:\Información Felipe\Alcaldía de Tocancipá\CONTROL DE  PQRS Y F 2020.xlsx!PQR Felipe![CONTROL DE  PQRS Y F 2020.xlsx]PQR Felipe 2 Gráfico</vt:lpstr>
      <vt:lpstr>F:\Información Felipe\Alcaldía de Tocancipá\CONTROL DE  PQRS Y F 2020.xlsx!PQR Felipe![CONTROL DE  PQRS Y F 2020.xlsx]PQR Felipe 1 Gráfico</vt:lpstr>
      <vt:lpstr>F:\Información Felipe\Alcaldía de Tocancipá\CONTROL DE  PQRS Y F 2020.xlsx!PQR Felipe![CONTROL DE  PQRS Y F 2020.xlsx]PQR Felipe 9 Gráfico</vt:lpstr>
      <vt:lpstr>F:\Información Felipe\Alcaldía de Tocancipá\CONTROL DE  PQRS Y F 2020.xlsx!PQR Felipe![CONTROL DE  PQRS Y F 2020.xlsx]PQR Felipe 5 Gráfico</vt:lpstr>
      <vt:lpstr>F:\Información Felipe\Alcaldía de Tocancipá\CONTROL DE  PQRS Y F 2020.xlsx!PQR Felipe![CONTROL DE  PQRS Y F 2020.xlsx]PQR Felipe 10 Gráfico</vt:lpstr>
      <vt:lpstr>F:\Información Felipe\Alcaldía de Tocancipá\CONTROL DE  PQRS Y F 2020.xlsx!PQR Felipe![CONTROL DE  PQRS Y F 2020.xlsx]PQR Felipe 6 Gráfico</vt:lpstr>
      <vt:lpstr>F:\Información Felipe\Alcaldía de Tocancipá\CONTROL DE  PQRS Y F 2020.xlsx!PQR Felipe![CONTROL DE  PQRS Y F 2020.xlsx]PQR Felipe 11 Gráfico</vt:lpstr>
      <vt:lpstr>F:\Información Felipe\Alcaldía de Tocancipá\CONTROL DE  PQRS Y F 2020.xlsx!PQR Felipe![CONTROL DE  PQRS Y F 2020.xlsx]PQR Felipe 7 Gráfico</vt:lpstr>
      <vt:lpstr>F:\Información Felipe\Alcaldía de Tocancipá\CONTROL DE  PQRS Y F 2020.xlsx!PQR Felipe![CONTROL DE  PQRS Y F 2020.xlsx]PQR Felipe 13 Gráfico</vt:lpstr>
      <vt:lpstr>Reporte estadístico de solicitudes realizadas a la Administración Municipal - Enero de 2020</vt:lpstr>
      <vt:lpstr>Solicitudes recibidas Enero de 2020</vt:lpstr>
      <vt:lpstr>Tipo de Solicitudes</vt:lpstr>
      <vt:lpstr>Solicitudes descargadas en Atención al Ciudadano</vt:lpstr>
      <vt:lpstr>Solicitudes recibidas por dependencia</vt:lpstr>
      <vt:lpstr>Solicitudes descargadas por dependencia</vt:lpstr>
      <vt:lpstr>Solicitudes sin descargar por dependencia</vt:lpstr>
      <vt:lpstr>Total de solicitudes por dependencia</vt:lpstr>
      <vt:lpstr>Canales de recepción de las solicitudes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 Carlos Rodríguez</dc:creator>
  <cp:lastModifiedBy>Felipe Sanchez</cp:lastModifiedBy>
  <cp:revision>29</cp:revision>
  <dcterms:created xsi:type="dcterms:W3CDTF">2020-01-09T17:26:14Z</dcterms:created>
  <dcterms:modified xsi:type="dcterms:W3CDTF">2020-08-12T22:12:35Z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0x0101003AA7757CE8EFDA45A578FA4C5A6405F0</vt:lpwstr>
  </property>
</Properties>
</file>