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1"/>
  </p:handout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letter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AC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223"/>
    <p:restoredTop sz="96327"/>
  </p:normalViewPr>
  <p:slideViewPr>
    <p:cSldViewPr snapToGrid="0" snapToObjects="1">
      <p:cViewPr varScale="1">
        <p:scale>
          <a:sx n="70" d="100"/>
          <a:sy n="70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158" d="100"/>
          <a:sy n="158" d="100"/>
        </p:scale>
        <p:origin x="564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="" xmlns:a16="http://schemas.microsoft.com/office/drawing/2014/main" id="{2D9B3E69-5B13-9F43-9249-1140271191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FDAB171B-0337-064E-B7C0-8166DD204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91EED-281C-9445-84ED-7975D1720F17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DBFBA9ED-91A1-A942-B9C6-0B56E4E7063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E70519C8-A912-5940-835F-BFFCC9A58A4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60F029-3D5E-514A-99FC-5160FC1A33C2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3235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5482F65-92C1-9D47-898F-4A253290B2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718983"/>
            <a:ext cx="6858000" cy="990821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DE1871A5-7B76-B240-B250-C957A69E0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050931"/>
            <a:ext cx="6858000" cy="36512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dirty="0"/>
              <a:t>Haga clic para modificar el estilo de subtítulo del patrón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4547F444-D6C8-784F-A08C-FB479A14B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1A0EB91A-DAFC-BC4B-8C48-27B8F77CAD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EA902F18-7B76-A143-BA8E-BAD59DE6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1242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7E99154-0E16-3044-AD72-87C1F73C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623"/>
            <a:ext cx="7886700" cy="51610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98399F40-185E-DA4F-A2E0-F837440646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5248"/>
            <a:ext cx="7886700" cy="4081715"/>
          </a:xfrm>
        </p:spPr>
        <p:txBody>
          <a:bodyPr/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55798423-8C97-6345-903F-C388F03CC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8412EB6-CAF6-184D-8E78-DD1FEF2B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368D7F99-96CD-764D-A5EC-0792DBFD9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  <p:sp>
        <p:nvSpPr>
          <p:cNvPr id="8" name="Marcador de texto 7">
            <a:extLst>
              <a:ext uri="{FF2B5EF4-FFF2-40B4-BE49-F238E27FC236}">
                <a16:creationId xmlns="" xmlns:a16="http://schemas.microsoft.com/office/drawing/2014/main" id="{3E4F18BC-52FE-864B-97E9-3B23D1C3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8649" y="1622908"/>
            <a:ext cx="7886699" cy="365125"/>
          </a:xfrm>
        </p:spPr>
        <p:txBody>
          <a:bodyPr/>
          <a:lstStyle/>
          <a:p>
            <a:pPr lvl="0"/>
            <a:r>
              <a:rPr lang="es-ES" dirty="0"/>
              <a:t>Haga clic para modificar los estilos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8141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49C287B-B25A-014F-9082-A8B77F444C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08B652E8-E139-284B-9D51-38A6F9FDA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92263BFB-69BE-114E-822B-A55387863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D12F99D-A021-F54C-A52A-7496245D5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83830A4-6247-C344-92E5-5309F9299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8615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5CB872E3-9160-5147-BF6E-08F27D88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5853709C-C54F-0047-81A7-D2D956D39B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7722743A-306F-A544-B948-CAF0EAE686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665298"/>
            <a:ext cx="3886200" cy="4529832"/>
          </a:xfrm>
        </p:spPr>
        <p:txBody>
          <a:bodyPr/>
          <a:lstStyle>
            <a:lvl1pPr>
              <a:defRPr sz="19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7BFA687E-93B0-044A-B543-BFC83F732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9F680E17-2995-534E-8B4F-A0FF4BD6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942E4436-8203-5440-A9E3-1891FC513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265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D52300B-C809-1949-A056-D0D76BB0D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069"/>
            <a:ext cx="7886700" cy="59462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DBA74FC6-E796-C644-8CFC-18957D1859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857377"/>
            <a:ext cx="3868340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201329B2-B36C-B342-A04E-3637BB9B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DBC57F28-3587-6F46-8302-3C143E6DBF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857377"/>
            <a:ext cx="3887391" cy="647698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4B37C112-C611-E145-B4FA-73823253E1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BD5BC1C8-E66A-414A-8A2D-44D864B5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D9DD8B05-D5E2-4140-AFE0-BA7FDBB2E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895992F0-570F-7742-91E3-2BBD4FB7C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1116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D0E8253-558B-0942-8AB5-350C40BA8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BA13E34E-7456-6249-938C-2F002AD23B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FEDC6CB6-517C-BB43-9B15-800A55CD7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A52DC16F-1140-7B42-BFFD-296052689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86433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4FE27891-500D-B949-BA80-F5FDCC384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1F1E07F6-6054-F147-97EB-C5524152E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124AD0D-7422-7740-BCE3-45DE13E2D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42881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54D0308-916F-FE45-B45E-2BB1C52C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41568"/>
            <a:ext cx="2949178" cy="1015832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D7E75BA2-4C20-F840-A9CD-34D252E0B8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1041568"/>
            <a:ext cx="4629150" cy="5062506"/>
          </a:xfrm>
        </p:spPr>
        <p:txBody>
          <a:bodyPr/>
          <a:lstStyle>
            <a:lvl1pPr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17FB0F3E-0CDF-1D4B-B2B6-638B5DB7A5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01304"/>
            <a:ext cx="2949178" cy="40027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A6F74669-9B96-8A4E-B2FF-43F1EDAC0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6E51DC39-1D15-424B-88C6-F169EDDAB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376E3750-DBD9-2040-845C-5A0DE22A1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4811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6343CE80-F329-D74A-AAB8-97774FB8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1096431"/>
            <a:ext cx="2949178" cy="106997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2B51860C-1344-A24C-AAFD-2324CE8ED9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1096431"/>
            <a:ext cx="4629150" cy="5086366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D558666D-51B7-5C44-97FC-905114522E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166405"/>
            <a:ext cx="2949178" cy="397797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1DDEE47D-4EC6-634C-94DD-65B814DF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ACF2A910-378F-C645-938C-438A3092B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2B04A4BE-5B45-374B-A1DB-E796604B6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39460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1D3C065-2A3F-624A-8DD5-E7D3CA4AD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7831"/>
            <a:ext cx="7886700" cy="588564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ABA364A5-88E4-6B46-8623-5419C3C05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713743"/>
            <a:ext cx="7886700" cy="453588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4AF1677-01C2-C54D-BD24-F31A6CDB4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C516BD9F-3822-A846-BDCF-03E0473A9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21926D9-506C-8F47-AB52-3FD958F1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536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0A0D1C30-D300-F346-9A56-E04B897B7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1138457"/>
            <a:ext cx="1971675" cy="508673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2875CEEB-0752-AF4D-B90E-EE59A48B2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138457"/>
            <a:ext cx="5800725" cy="508673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CD8AE280-D60B-0445-A38D-995E8C448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CB5AA7F-A858-5C49-A11D-CBDB6C9D5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AFC93034-8A0D-D94F-B8F6-A2B800D0D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9768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489B8077-43A6-D848-8B58-7C1F63BC4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77901"/>
            <a:ext cx="7886700" cy="485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9E616316-4D03-744B-B20E-32DE927FC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2161859"/>
            <a:ext cx="7886700" cy="4015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O" dirty="0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E8225B1-B2FF-8D4E-A5F3-398A1864EA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554E4B-82DE-5D44-ACCC-A795197EC51F}" type="datetimeFigureOut">
              <a:rPr lang="es-CO" smtClean="0"/>
              <a:t>12/08/2020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0561588-1027-3543-AFC3-A866194F31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6F24907C-3A69-A446-8E52-3D103A0A79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9894B-3A66-6B49-98BA-A3C6A463398F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4260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s-CO" sz="2400" b="1" kern="1200" dirty="0">
          <a:solidFill>
            <a:schemeClr val="tx1">
              <a:lumMod val="65000"/>
              <a:lumOff val="35000"/>
            </a:schemeClr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lang="es-ES" sz="2200" kern="1200" dirty="0">
          <a:solidFill>
            <a:srgbClr val="50AC25"/>
          </a:solidFill>
          <a:latin typeface="Myriad Pro" panose="020B0503030403020204" pitchFamily="34" charset="0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4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-1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2%20Gr&#225;fico" TargetMode="Externa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9%20Gr&#225;fico" TargetMode="Externa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0%20Gr&#225;fico" TargetMode="Externa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emf"/><Relationship Id="rId5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1%20Gr&#225;fico" TargetMode="External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file:///F:\Informaci&#243;n%20Felipe\Alcald&#237;a%20de%20Tocancip&#225;\CONTROL%20DE%20%20PQRS%20Y%20F%202020.xlsx!PQR%20Felipe!%5bCONTROL%20DE%20%20PQRS%20Y%20F%202020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46BAE0F-800D-5840-AE09-1410F9248E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2812317"/>
            <a:ext cx="6858000" cy="1595726"/>
          </a:xfrm>
        </p:spPr>
        <p:txBody>
          <a:bodyPr/>
          <a:lstStyle/>
          <a:p>
            <a:r>
              <a:rPr lang="es-ES" dirty="0"/>
              <a:t>Reporte estadístico de solicitudes realizadas a la Administración Municipal - </a:t>
            </a:r>
            <a:r>
              <a:rPr lang="es-ES" dirty="0" smtClean="0"/>
              <a:t>Febrero </a:t>
            </a:r>
            <a:r>
              <a:rPr lang="es-ES" dirty="0"/>
              <a:t>de </a:t>
            </a:r>
            <a:r>
              <a:rPr lang="es-ES" dirty="0" smtClean="0"/>
              <a:t>2020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25508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</a:t>
            </a:r>
            <a:r>
              <a:rPr lang="es-ES" sz="3600" dirty="0" smtClean="0"/>
              <a:t>Febrero </a:t>
            </a:r>
            <a:r>
              <a:rPr lang="es-ES" sz="3600" dirty="0"/>
              <a:t>de </a:t>
            </a:r>
            <a:r>
              <a:rPr lang="es-ES" sz="3600" dirty="0" smtClean="0"/>
              <a:t>2020</a:t>
            </a:r>
            <a:endParaRPr lang="es-CO" sz="3600" dirty="0"/>
          </a:p>
        </p:txBody>
      </p:sp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6048356"/>
              </p:ext>
            </p:extLst>
          </p:nvPr>
        </p:nvGraphicFramePr>
        <p:xfrm>
          <a:off x="2432629" y="2037310"/>
          <a:ext cx="4495304" cy="24937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Hoja de cálculo" r:id="rId3" imgW="3914851" imgH="2171700" progId="Excel.Sheet.12">
                  <p:link updateAutomatic="1"/>
                </p:oleObj>
              </mc:Choice>
              <mc:Fallback>
                <p:oleObj name="Hoja de cálculo" r:id="rId3" imgW="3914851" imgH="21717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2629" y="2037310"/>
                        <a:ext cx="4495304" cy="24937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2463792" y="5123497"/>
            <a:ext cx="4427931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CO" dirty="0"/>
              <a:t>Durante el mes de </a:t>
            </a:r>
            <a:r>
              <a:rPr lang="es-CO" dirty="0" smtClean="0"/>
              <a:t>Febrero </a:t>
            </a:r>
            <a:r>
              <a:rPr lang="es-CO" dirty="0"/>
              <a:t>de </a:t>
            </a:r>
            <a:r>
              <a:rPr lang="es-CO" dirty="0" smtClean="0"/>
              <a:t>2020 </a:t>
            </a:r>
            <a:r>
              <a:rPr lang="es-CO" dirty="0"/>
              <a:t>ingresaron a la Oficina de Atención al Ciudadano un total de </a:t>
            </a:r>
            <a:r>
              <a:rPr lang="es-CO" dirty="0" smtClean="0"/>
              <a:t>161 </a:t>
            </a:r>
            <a:r>
              <a:rPr lang="es-CO" dirty="0"/>
              <a:t>solicitudes.</a:t>
            </a:r>
          </a:p>
        </p:txBody>
      </p:sp>
      <p:sp>
        <p:nvSpPr>
          <p:cNvPr id="7" name="Google Shape;568;p40"/>
          <p:cNvSpPr/>
          <p:nvPr/>
        </p:nvSpPr>
        <p:spPr>
          <a:xfrm>
            <a:off x="4148158" y="4488518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" name="Google Shape;570;p40"/>
          <p:cNvSpPr/>
          <p:nvPr/>
        </p:nvSpPr>
        <p:spPr>
          <a:xfrm>
            <a:off x="6204531" y="4494604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12175" cap="rnd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grpSp>
        <p:nvGrpSpPr>
          <p:cNvPr id="9" name="Google Shape;544;p40"/>
          <p:cNvGrpSpPr/>
          <p:nvPr/>
        </p:nvGrpSpPr>
        <p:grpSpPr>
          <a:xfrm>
            <a:off x="1662327" y="5401852"/>
            <a:ext cx="388450" cy="345113"/>
            <a:chOff x="5292575" y="3681900"/>
            <a:chExt cx="420150" cy="373275"/>
          </a:xfrm>
        </p:grpSpPr>
        <p:sp>
          <p:nvSpPr>
            <p:cNvPr id="10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709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Tipo de Solicitudes</a:t>
            </a:r>
          </a:p>
        </p:txBody>
      </p:sp>
      <p:sp>
        <p:nvSpPr>
          <p:cNvPr id="3" name="5 CuadroTexto"/>
          <p:cNvSpPr txBox="1"/>
          <p:nvPr/>
        </p:nvSpPr>
        <p:spPr>
          <a:xfrm>
            <a:off x="2326341" y="5104409"/>
            <a:ext cx="4427931" cy="992007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En el mes de </a:t>
            </a:r>
            <a:r>
              <a:rPr lang="es-ES" dirty="0" smtClean="0">
                <a:solidFill>
                  <a:schemeClr val="tx1"/>
                </a:solidFill>
              </a:rPr>
              <a:t>Febrero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2020 </a:t>
            </a:r>
            <a:r>
              <a:rPr lang="es-ES" dirty="0">
                <a:solidFill>
                  <a:schemeClr val="tx1"/>
                </a:solidFill>
              </a:rPr>
              <a:t>se recibieron  </a:t>
            </a:r>
            <a:r>
              <a:rPr lang="es-ES" dirty="0" smtClean="0"/>
              <a:t>72</a:t>
            </a:r>
            <a:r>
              <a:rPr lang="es-ES" dirty="0" smtClean="0">
                <a:solidFill>
                  <a:schemeClr val="tx1"/>
                </a:solidFill>
              </a:rPr>
              <a:t> peticiones, </a:t>
            </a:r>
            <a:r>
              <a:rPr lang="es-ES" dirty="0" smtClean="0"/>
              <a:t>69</a:t>
            </a:r>
            <a:r>
              <a:rPr lang="es-ES" dirty="0" smtClean="0">
                <a:solidFill>
                  <a:schemeClr val="tx1"/>
                </a:solidFill>
              </a:rPr>
              <a:t> Derechos </a:t>
            </a:r>
            <a:r>
              <a:rPr lang="es-ES" dirty="0">
                <a:solidFill>
                  <a:schemeClr val="tx1"/>
                </a:solidFill>
              </a:rPr>
              <a:t>de </a:t>
            </a:r>
            <a:r>
              <a:rPr lang="es-ES" dirty="0" smtClean="0">
                <a:solidFill>
                  <a:schemeClr val="tx1"/>
                </a:solidFill>
              </a:rPr>
              <a:t>Petición, 7 </a:t>
            </a:r>
            <a:r>
              <a:rPr lang="es-ES" dirty="0">
                <a:solidFill>
                  <a:schemeClr val="tx1"/>
                </a:solidFill>
              </a:rPr>
              <a:t>Quejas, </a:t>
            </a:r>
            <a:r>
              <a:rPr lang="es-ES" dirty="0"/>
              <a:t>3</a:t>
            </a:r>
            <a:r>
              <a:rPr lang="es-ES" dirty="0" smtClean="0">
                <a:solidFill>
                  <a:schemeClr val="tx1"/>
                </a:solidFill>
              </a:rPr>
              <a:t> Denuncias y 10 Reclamos.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4816616"/>
              </p:ext>
            </p:extLst>
          </p:nvPr>
        </p:nvGraphicFramePr>
        <p:xfrm>
          <a:off x="-100311" y="2010146"/>
          <a:ext cx="4742815" cy="2659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0" name="Hoja de cálculo" r:id="rId3" imgW="5219700" imgH="2924251" progId="Excel.Sheet.12">
                  <p:link updateAutomatic="1"/>
                </p:oleObj>
              </mc:Choice>
              <mc:Fallback>
                <p:oleObj name="Hoja de cálculo" r:id="rId3" imgW="5219700" imgH="2924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00311" y="2010146"/>
                        <a:ext cx="4742815" cy="26595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to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9530355"/>
              </p:ext>
            </p:extLst>
          </p:nvPr>
        </p:nvGraphicFramePr>
        <p:xfrm>
          <a:off x="4507005" y="2035149"/>
          <a:ext cx="4720114" cy="259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1" name="Hoja de cálculo" r:id="rId5" imgW="5191049" imgH="2857500" progId="Excel.Sheet.12">
                  <p:link updateAutomatic="1"/>
                </p:oleObj>
              </mc:Choice>
              <mc:Fallback>
                <p:oleObj name="Hoja de cálculo" r:id="rId5" imgW="5191049" imgH="28575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07005" y="2035149"/>
                        <a:ext cx="4720114" cy="259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oogle Shape;535;p40"/>
          <p:cNvGrpSpPr/>
          <p:nvPr/>
        </p:nvGrpSpPr>
        <p:grpSpPr>
          <a:xfrm>
            <a:off x="1805079" y="5423569"/>
            <a:ext cx="406480" cy="295001"/>
            <a:chOff x="3932350" y="3714775"/>
            <a:chExt cx="439650" cy="319075"/>
          </a:xfrm>
        </p:grpSpPr>
        <p:sp>
          <p:nvSpPr>
            <p:cNvPr id="7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4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137" y="1305674"/>
            <a:ext cx="7169727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en Atención al Ciudadano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136079" y="5190711"/>
            <a:ext cx="4949618" cy="923330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Del total de </a:t>
            </a:r>
            <a:r>
              <a:rPr lang="es-ES" dirty="0" smtClean="0">
                <a:solidFill>
                  <a:schemeClr val="tx1"/>
                </a:solidFill>
              </a:rPr>
              <a:t>127 </a:t>
            </a:r>
            <a:r>
              <a:rPr lang="es-ES" dirty="0">
                <a:solidFill>
                  <a:schemeClr val="tx1"/>
                </a:solidFill>
              </a:rPr>
              <a:t>solicitudes descargadas, </a:t>
            </a:r>
            <a:r>
              <a:rPr lang="es-ES" dirty="0" smtClean="0">
                <a:solidFill>
                  <a:schemeClr val="tx1"/>
                </a:solidFill>
              </a:rPr>
              <a:t>10 </a:t>
            </a:r>
            <a:r>
              <a:rPr lang="es-ES" dirty="0">
                <a:solidFill>
                  <a:schemeClr val="tx1"/>
                </a:solidFill>
              </a:rPr>
              <a:t>solicitudes se </a:t>
            </a:r>
            <a:r>
              <a:rPr lang="es-ES" dirty="0" smtClean="0">
                <a:solidFill>
                  <a:schemeClr val="tx1"/>
                </a:solidFill>
              </a:rPr>
              <a:t>fueron respondidas </a:t>
            </a:r>
            <a:r>
              <a:rPr lang="es-ES" dirty="0">
                <a:solidFill>
                  <a:schemeClr val="tx1"/>
                </a:solidFill>
              </a:rPr>
              <a:t>fuera </a:t>
            </a:r>
            <a:r>
              <a:rPr lang="es-ES" dirty="0" smtClean="0">
                <a:solidFill>
                  <a:schemeClr val="tx1"/>
                </a:solidFill>
              </a:rPr>
              <a:t>de los términos establecidos.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3457040"/>
              </p:ext>
            </p:extLst>
          </p:nvPr>
        </p:nvGraphicFramePr>
        <p:xfrm>
          <a:off x="2416409" y="2096483"/>
          <a:ext cx="4298288" cy="2794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Hoja de cálculo" r:id="rId3" imgW="3838651" imgH="2495702" progId="Excel.Sheet.12">
                  <p:link updateAutomatic="1"/>
                </p:oleObj>
              </mc:Choice>
              <mc:Fallback>
                <p:oleObj name="Hoja de cálculo" r:id="rId3" imgW="3838651" imgH="24957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6409" y="2096483"/>
                        <a:ext cx="4298288" cy="2794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oogle Shape;531;p40"/>
          <p:cNvGrpSpPr/>
          <p:nvPr/>
        </p:nvGrpSpPr>
        <p:grpSpPr>
          <a:xfrm>
            <a:off x="1441482" y="5462001"/>
            <a:ext cx="367070" cy="361985"/>
            <a:chOff x="3292425" y="3664250"/>
            <a:chExt cx="397025" cy="391525"/>
          </a:xfrm>
        </p:grpSpPr>
        <p:sp>
          <p:nvSpPr>
            <p:cNvPr id="20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90181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Solicitudes recibidas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9082205"/>
              </p:ext>
            </p:extLst>
          </p:nvPr>
        </p:nvGraphicFramePr>
        <p:xfrm>
          <a:off x="68863" y="1792611"/>
          <a:ext cx="4678664" cy="3723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Hoja de cálculo" r:id="rId3" imgW="4619549" imgH="3676802" progId="Excel.Sheet.12">
                  <p:link updateAutomatic="1"/>
                </p:oleObj>
              </mc:Choice>
              <mc:Fallback>
                <p:oleObj name="Hoja de cálculo" r:id="rId3" imgW="4619549" imgH="367680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863" y="1792611"/>
                        <a:ext cx="4678664" cy="3723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1707199"/>
              </p:ext>
            </p:extLst>
          </p:nvPr>
        </p:nvGraphicFramePr>
        <p:xfrm>
          <a:off x="4643489" y="1805141"/>
          <a:ext cx="4373911" cy="366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Hoja de cálculo" r:id="rId5" imgW="4352849" imgH="3648151" progId="Excel.Sheet.12">
                  <p:link updateAutomatic="1"/>
                </p:oleObj>
              </mc:Choice>
              <mc:Fallback>
                <p:oleObj name="Hoja de cálculo" r:id="rId5" imgW="4352849" imgH="36481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3489" y="1805141"/>
                        <a:ext cx="4373911" cy="36656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537550" y="5561397"/>
            <a:ext cx="6064259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que han </a:t>
            </a:r>
            <a:r>
              <a:rPr lang="es-ES" dirty="0" smtClean="0">
                <a:solidFill>
                  <a:schemeClr val="tx1"/>
                </a:solidFill>
              </a:rPr>
              <a:t>recibido mayor cantidad de solicitudes son </a:t>
            </a:r>
            <a:r>
              <a:rPr lang="es-ES" dirty="0" smtClean="0"/>
              <a:t>Gobierno</a:t>
            </a:r>
            <a:r>
              <a:rPr lang="es-ES" dirty="0" smtClean="0">
                <a:solidFill>
                  <a:schemeClr val="tx1"/>
                </a:solidFill>
              </a:rPr>
              <a:t> (</a:t>
            </a:r>
            <a:r>
              <a:rPr lang="es-ES" dirty="0" smtClean="0"/>
              <a:t>26</a:t>
            </a:r>
            <a:r>
              <a:rPr lang="es-ES" dirty="0" smtClean="0">
                <a:solidFill>
                  <a:schemeClr val="tx1"/>
                </a:solidFill>
              </a:rPr>
              <a:t>) y Hacienda (25).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972652" y="5769378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30091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78378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descargadas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2918915"/>
              </p:ext>
            </p:extLst>
          </p:nvPr>
        </p:nvGraphicFramePr>
        <p:xfrm>
          <a:off x="207616" y="1911332"/>
          <a:ext cx="4219575" cy="368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Hoja de cálculo" r:id="rId3" imgW="4219651" imgH="3686251" progId="Excel.Sheet.12">
                  <p:link updateAutomatic="1"/>
                </p:oleObj>
              </mc:Choice>
              <mc:Fallback>
                <p:oleObj name="Hoja de cálculo" r:id="rId3" imgW="4219651" imgH="3686251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7616" y="1911332"/>
                        <a:ext cx="4219575" cy="3686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9249378"/>
              </p:ext>
            </p:extLst>
          </p:nvPr>
        </p:nvGraphicFramePr>
        <p:xfrm>
          <a:off x="4606284" y="1907337"/>
          <a:ext cx="4338750" cy="36782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Hoja de cálculo" r:id="rId5" imgW="4372051" imgH="3705149" progId="Excel.Sheet.12">
                  <p:link updateAutomatic="1"/>
                </p:oleObj>
              </mc:Choice>
              <mc:Fallback>
                <p:oleObj name="Hoja de cálculo" r:id="rId5" imgW="4372051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06284" y="1907337"/>
                        <a:ext cx="4338750" cy="36782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5 CuadroTexto"/>
          <p:cNvSpPr txBox="1"/>
          <p:nvPr/>
        </p:nvSpPr>
        <p:spPr>
          <a:xfrm>
            <a:off x="1758540" y="5627970"/>
            <a:ext cx="5646812" cy="646331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Las dependencias </a:t>
            </a:r>
            <a:r>
              <a:rPr lang="es-ES" dirty="0" smtClean="0">
                <a:solidFill>
                  <a:schemeClr val="tx1"/>
                </a:solidFill>
              </a:rPr>
              <a:t>con mayor cantidad de solicitudes descargadas </a:t>
            </a:r>
            <a:r>
              <a:rPr lang="es-ES" dirty="0">
                <a:solidFill>
                  <a:schemeClr val="tx1"/>
                </a:solidFill>
              </a:rPr>
              <a:t>son </a:t>
            </a:r>
            <a:r>
              <a:rPr lang="es-ES" dirty="0" smtClean="0">
                <a:solidFill>
                  <a:schemeClr val="tx1"/>
                </a:solidFill>
              </a:rPr>
              <a:t>Despacho (24) y Hacienda  </a:t>
            </a:r>
            <a:r>
              <a:rPr lang="es-ES" dirty="0">
                <a:solidFill>
                  <a:schemeClr val="tx1"/>
                </a:solidFill>
              </a:rPr>
              <a:t>(</a:t>
            </a:r>
            <a:r>
              <a:rPr lang="es-ES" dirty="0" smtClean="0">
                <a:solidFill>
                  <a:schemeClr val="tx1"/>
                </a:solidFill>
              </a:rPr>
              <a:t>17).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0" name="Google Shape;541;p40"/>
          <p:cNvGrpSpPr/>
          <p:nvPr/>
        </p:nvGrpSpPr>
        <p:grpSpPr>
          <a:xfrm>
            <a:off x="1136419" y="5797017"/>
            <a:ext cx="406456" cy="295001"/>
            <a:chOff x="4604550" y="3714775"/>
            <a:chExt cx="439625" cy="319075"/>
          </a:xfrm>
        </p:grpSpPr>
        <p:sp>
          <p:nvSpPr>
            <p:cNvPr id="21" name="Google Shape;542;p40"/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3;p40"/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17230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315" y="1223786"/>
            <a:ext cx="8675370" cy="516103"/>
          </a:xfrm>
        </p:spPr>
        <p:txBody>
          <a:bodyPr/>
          <a:lstStyle/>
          <a:p>
            <a:pPr algn="ctr"/>
            <a:r>
              <a:rPr lang="es-ES" sz="3600" dirty="0"/>
              <a:t>Solicitudes sin descargar por dependencia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2367446" y="5483680"/>
            <a:ext cx="4334823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Se muestran las solicitudes que están pendientes de descargar </a:t>
            </a:r>
            <a:r>
              <a:rPr lang="es-ES" dirty="0" smtClean="0">
                <a:solidFill>
                  <a:schemeClr val="tx1"/>
                </a:solidFill>
              </a:rPr>
              <a:t>por </a:t>
            </a:r>
            <a:r>
              <a:rPr lang="es-ES" dirty="0">
                <a:solidFill>
                  <a:schemeClr val="tx1"/>
                </a:solidFill>
              </a:rPr>
              <a:t>dependencia.</a:t>
            </a:r>
          </a:p>
        </p:txBody>
      </p:sp>
      <p:graphicFrame>
        <p:nvGraphicFramePr>
          <p:cNvPr id="18" name="Objeto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522460"/>
              </p:ext>
            </p:extLst>
          </p:nvPr>
        </p:nvGraphicFramePr>
        <p:xfrm>
          <a:off x="316599" y="1832997"/>
          <a:ext cx="4545185" cy="3698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Hoja de cálculo" r:id="rId3" imgW="4553102" imgH="3705149" progId="Excel.Sheet.12">
                  <p:link updateAutomatic="1"/>
                </p:oleObj>
              </mc:Choice>
              <mc:Fallback>
                <p:oleObj name="Hoja de cálculo" r:id="rId3" imgW="4553102" imgH="3705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16599" y="1832997"/>
                        <a:ext cx="4545185" cy="3698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to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1374491"/>
              </p:ext>
            </p:extLst>
          </p:nvPr>
        </p:nvGraphicFramePr>
        <p:xfrm>
          <a:off x="4668880" y="1837686"/>
          <a:ext cx="4243872" cy="36540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Hoja de cálculo" r:id="rId5" imgW="4257751" imgH="3667049" progId="Excel.Sheet.12">
                  <p:link updateAutomatic="1"/>
                </p:oleObj>
              </mc:Choice>
              <mc:Fallback>
                <p:oleObj name="Hoja de cálculo" r:id="rId5" imgW="4257751" imgH="36670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68880" y="1837686"/>
                        <a:ext cx="4243872" cy="36540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0" name="Google Shape;544;p40"/>
          <p:cNvGrpSpPr/>
          <p:nvPr/>
        </p:nvGrpSpPr>
        <p:grpSpPr>
          <a:xfrm>
            <a:off x="1854418" y="5659326"/>
            <a:ext cx="388450" cy="345113"/>
            <a:chOff x="5292575" y="3681900"/>
            <a:chExt cx="420150" cy="373275"/>
          </a:xfrm>
        </p:grpSpPr>
        <p:sp>
          <p:nvSpPr>
            <p:cNvPr id="21" name="Google Shape;545;p40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46;p40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47;p40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8;p4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549;p40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50;p40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51;p4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03351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305674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Total de solicitudes por dependencia</a:t>
            </a:r>
          </a:p>
        </p:txBody>
      </p:sp>
      <p:graphicFrame>
        <p:nvGraphicFramePr>
          <p:cNvPr id="17" name="Objeto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4700135"/>
              </p:ext>
            </p:extLst>
          </p:nvPr>
        </p:nvGraphicFramePr>
        <p:xfrm>
          <a:off x="167740" y="1832295"/>
          <a:ext cx="8939053" cy="391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Hoja de cálculo" r:id="rId3" imgW="10191902" imgH="4467149" progId="Excel.Sheet.12">
                  <p:link updateAutomatic="1"/>
                </p:oleObj>
              </mc:Choice>
              <mc:Fallback>
                <p:oleObj name="Hoja de cálculo" r:id="rId3" imgW="10191902" imgH="44671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7740" y="1832295"/>
                        <a:ext cx="8939053" cy="391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5 CuadroTexto"/>
          <p:cNvSpPr txBox="1"/>
          <p:nvPr/>
        </p:nvSpPr>
        <p:spPr>
          <a:xfrm>
            <a:off x="1759268" y="5350954"/>
            <a:ext cx="5646812" cy="893783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solidFill>
                  <a:schemeClr val="tx1"/>
                </a:solidFill>
              </a:rPr>
              <a:t>Solicitudes descargadas dentro del término: 87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Fuera del término: 14</a:t>
            </a:r>
          </a:p>
          <a:p>
            <a:pPr algn="just"/>
            <a:r>
              <a:rPr lang="es-ES" dirty="0" smtClean="0">
                <a:solidFill>
                  <a:schemeClr val="tx1"/>
                </a:solidFill>
              </a:rPr>
              <a:t>Sin descargar: </a:t>
            </a:r>
            <a:r>
              <a:rPr lang="es-ES" dirty="0">
                <a:solidFill>
                  <a:schemeClr val="tx1"/>
                </a:solidFill>
              </a:rPr>
              <a:t>1</a:t>
            </a:r>
          </a:p>
        </p:txBody>
      </p:sp>
      <p:grpSp>
        <p:nvGrpSpPr>
          <p:cNvPr id="19" name="Google Shape;535;p40"/>
          <p:cNvGrpSpPr/>
          <p:nvPr/>
        </p:nvGrpSpPr>
        <p:grpSpPr>
          <a:xfrm>
            <a:off x="1149587" y="5620587"/>
            <a:ext cx="406480" cy="295001"/>
            <a:chOff x="3932350" y="3714775"/>
            <a:chExt cx="439650" cy="319075"/>
          </a:xfrm>
        </p:grpSpPr>
        <p:sp>
          <p:nvSpPr>
            <p:cNvPr id="20" name="Google Shape;536;p40"/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Google Shape;537;p40"/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Google Shape;538;p40"/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3" name="Google Shape;539;p40"/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540;p40"/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99223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1FB3BB-EE1C-1D47-8DB9-3C60E0CE1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51082"/>
            <a:ext cx="7886700" cy="516103"/>
          </a:xfrm>
        </p:spPr>
        <p:txBody>
          <a:bodyPr/>
          <a:lstStyle/>
          <a:p>
            <a:pPr algn="ctr"/>
            <a:r>
              <a:rPr lang="es-ES" sz="3600" dirty="0"/>
              <a:t>Canales de recepción de las solicitudes</a:t>
            </a:r>
          </a:p>
        </p:txBody>
      </p:sp>
      <p:sp>
        <p:nvSpPr>
          <p:cNvPr id="17" name="5 CuadroTexto"/>
          <p:cNvSpPr txBox="1"/>
          <p:nvPr/>
        </p:nvSpPr>
        <p:spPr>
          <a:xfrm>
            <a:off x="1144886" y="5568924"/>
            <a:ext cx="6854229" cy="696406"/>
          </a:xfrm>
          <a:prstGeom prst="rect">
            <a:avLst/>
          </a:prstGeom>
          <a:noFill/>
          <a:ln>
            <a:solidFill>
              <a:srgbClr val="9FEC23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dirty="0">
                <a:solidFill>
                  <a:schemeClr val="tx1"/>
                </a:solidFill>
              </a:rPr>
              <a:t>El mayor número de solicitudes  fueron  recibidas por medio de la </a:t>
            </a:r>
            <a:r>
              <a:rPr lang="es-ES" dirty="0" smtClean="0">
                <a:solidFill>
                  <a:schemeClr val="tx1"/>
                </a:solidFill>
              </a:rPr>
              <a:t>ventanilla da correspondencia de la oficina de Atención al Ciudadano.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18" name="Google Shape;304;p36"/>
          <p:cNvGrpSpPr/>
          <p:nvPr/>
        </p:nvGrpSpPr>
        <p:grpSpPr>
          <a:xfrm>
            <a:off x="1255290" y="1854015"/>
            <a:ext cx="6650244" cy="3542089"/>
            <a:chOff x="1177450" y="241631"/>
            <a:chExt cx="6173152" cy="3616776"/>
          </a:xfrm>
        </p:grpSpPr>
        <p:sp>
          <p:nvSpPr>
            <p:cNvPr id="19" name="Google Shape;305;p36"/>
            <p:cNvSpPr/>
            <p:nvPr/>
          </p:nvSpPr>
          <p:spPr>
            <a:xfrm>
              <a:off x="1682275" y="241631"/>
              <a:ext cx="5161606" cy="3454973"/>
            </a:xfrm>
            <a:custGeom>
              <a:avLst/>
              <a:gdLst/>
              <a:ahLst/>
              <a:cxnLst/>
              <a:rect l="l" t="t" r="r" b="b"/>
              <a:pathLst>
                <a:path w="5161606" h="3454973" extrusionOk="0">
                  <a:moveTo>
                    <a:pt x="4992053" y="0"/>
                  </a:moveTo>
                  <a:lnTo>
                    <a:pt x="170498" y="0"/>
                  </a:lnTo>
                  <a:cubicBezTo>
                    <a:pt x="76200" y="0"/>
                    <a:pt x="0" y="76143"/>
                    <a:pt x="0" y="170369"/>
                  </a:cubicBezTo>
                  <a:lnTo>
                    <a:pt x="0" y="3396915"/>
                  </a:lnTo>
                  <a:cubicBezTo>
                    <a:pt x="0" y="3429275"/>
                    <a:pt x="26670" y="3454973"/>
                    <a:pt x="58102" y="3454973"/>
                  </a:cubicBezTo>
                  <a:lnTo>
                    <a:pt x="5103495" y="3454973"/>
                  </a:lnTo>
                  <a:cubicBezTo>
                    <a:pt x="5135880" y="3454973"/>
                    <a:pt x="5161598" y="3428324"/>
                    <a:pt x="5161598" y="3396915"/>
                  </a:cubicBezTo>
                  <a:lnTo>
                    <a:pt x="5161598" y="170369"/>
                  </a:lnTo>
                  <a:cubicBezTo>
                    <a:pt x="5162550" y="76143"/>
                    <a:pt x="5086350" y="0"/>
                    <a:pt x="4992053" y="0"/>
                  </a:cubicBezTo>
                  <a:close/>
                  <a:moveTo>
                    <a:pt x="4981575" y="3245581"/>
                  </a:moveTo>
                  <a:lnTo>
                    <a:pt x="190500" y="3245581"/>
                  </a:lnTo>
                  <a:lnTo>
                    <a:pt x="190500" y="199874"/>
                  </a:lnTo>
                  <a:lnTo>
                    <a:pt x="4981575" y="199874"/>
                  </a:lnTo>
                  <a:lnTo>
                    <a:pt x="4981575" y="324558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306;p36"/>
            <p:cNvSpPr/>
            <p:nvPr/>
          </p:nvSpPr>
          <p:spPr>
            <a:xfrm>
              <a:off x="1177450" y="3763229"/>
              <a:ext cx="6173152" cy="95178"/>
            </a:xfrm>
            <a:custGeom>
              <a:avLst/>
              <a:gdLst/>
              <a:ahLst/>
              <a:cxnLst/>
              <a:rect l="l" t="t" r="r" b="b"/>
              <a:pathLst>
                <a:path w="6173152" h="95178" extrusionOk="0">
                  <a:moveTo>
                    <a:pt x="0" y="0"/>
                  </a:moveTo>
                  <a:cubicBezTo>
                    <a:pt x="0" y="0"/>
                    <a:pt x="129540" y="95178"/>
                    <a:pt x="450533" y="95178"/>
                  </a:cubicBezTo>
                  <a:lnTo>
                    <a:pt x="5817870" y="95178"/>
                  </a:lnTo>
                  <a:cubicBezTo>
                    <a:pt x="5948363" y="95178"/>
                    <a:pt x="6173153" y="0"/>
                    <a:pt x="617315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307;p36"/>
            <p:cNvSpPr/>
            <p:nvPr/>
          </p:nvSpPr>
          <p:spPr>
            <a:xfrm>
              <a:off x="1177450" y="3687086"/>
              <a:ext cx="6172200" cy="76142"/>
            </a:xfrm>
            <a:custGeom>
              <a:avLst/>
              <a:gdLst/>
              <a:ahLst/>
              <a:cxnLst/>
              <a:rect l="l" t="t" r="r" b="b"/>
              <a:pathLst>
                <a:path w="6172200" h="76142" extrusionOk="0">
                  <a:moveTo>
                    <a:pt x="0" y="76143"/>
                  </a:moveTo>
                  <a:lnTo>
                    <a:pt x="6172200" y="76143"/>
                  </a:lnTo>
                  <a:lnTo>
                    <a:pt x="61722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308;p36"/>
            <p:cNvSpPr/>
            <p:nvPr/>
          </p:nvSpPr>
          <p:spPr>
            <a:xfrm>
              <a:off x="3806350" y="3687086"/>
              <a:ext cx="903922" cy="47589"/>
            </a:xfrm>
            <a:custGeom>
              <a:avLst/>
              <a:gdLst/>
              <a:ahLst/>
              <a:cxnLst/>
              <a:rect l="l" t="t" r="r" b="b"/>
              <a:pathLst>
                <a:path w="903922" h="47589" extrusionOk="0">
                  <a:moveTo>
                    <a:pt x="0" y="0"/>
                  </a:moveTo>
                  <a:cubicBezTo>
                    <a:pt x="0" y="0"/>
                    <a:pt x="26670" y="47589"/>
                    <a:pt x="53340" y="47589"/>
                  </a:cubicBezTo>
                  <a:lnTo>
                    <a:pt x="850582" y="47589"/>
                  </a:lnTo>
                  <a:cubicBezTo>
                    <a:pt x="877253" y="47589"/>
                    <a:pt x="903922" y="0"/>
                    <a:pt x="90392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23" name="Objeto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761793"/>
              </p:ext>
            </p:extLst>
          </p:nvPr>
        </p:nvGraphicFramePr>
        <p:xfrm>
          <a:off x="2176144" y="2052416"/>
          <a:ext cx="4791710" cy="2938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3" name="Hoja de cálculo" r:id="rId3" imgW="5791200" imgH="3552749" progId="Excel.Sheet.12">
                  <p:link updateAutomatic="1"/>
                </p:oleObj>
              </mc:Choice>
              <mc:Fallback>
                <p:oleObj name="Hoja de cálculo" r:id="rId3" imgW="5791200" imgH="355274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6144" y="2052416"/>
                        <a:ext cx="4791710" cy="29389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" name="Google Shape;531;p40"/>
          <p:cNvGrpSpPr/>
          <p:nvPr/>
        </p:nvGrpSpPr>
        <p:grpSpPr>
          <a:xfrm>
            <a:off x="508650" y="5718034"/>
            <a:ext cx="403777" cy="398184"/>
            <a:chOff x="3292425" y="3664250"/>
            <a:chExt cx="397025" cy="391525"/>
          </a:xfrm>
        </p:grpSpPr>
        <p:sp>
          <p:nvSpPr>
            <p:cNvPr id="25" name="Google Shape;532;p40"/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533;p40"/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534;p40"/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42435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ón" id="{F3EBEB04-9653-EE48-86F6-FC26A8C53D38}" vid="{0CEDEF1E-2931-9B4A-A195-51E1290F4B5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2019</Fecha>
    <Descripci_x00f3_n xmlns="538ef492-84b6-45ef-a6b6-d404662b89a7" xsi:nil="true"/>
  </documentManagement>
</p:properties>
</file>

<file path=customXml/itemProps1.xml><?xml version="1.0" encoding="utf-8"?>
<ds:datastoreItem xmlns:ds="http://schemas.openxmlformats.org/officeDocument/2006/customXml" ds:itemID="{33539BE4-D439-43AF-A84D-B1DFB1A8D4B6}"/>
</file>

<file path=customXml/itemProps2.xml><?xml version="1.0" encoding="utf-8"?>
<ds:datastoreItem xmlns:ds="http://schemas.openxmlformats.org/officeDocument/2006/customXml" ds:itemID="{C5F482F6-6EF8-42EA-8DB9-AEF28146D647}"/>
</file>

<file path=customXml/itemProps3.xml><?xml version="1.0" encoding="utf-8"?>
<ds:datastoreItem xmlns:ds="http://schemas.openxmlformats.org/officeDocument/2006/customXml" ds:itemID="{7ACEE373-E968-4AB8-BD82-4C56835318C6}"/>
</file>

<file path=docProps/app.xml><?xml version="1.0" encoding="utf-8"?>
<Properties xmlns="http://schemas.openxmlformats.org/officeDocument/2006/extended-properties" xmlns:vt="http://schemas.openxmlformats.org/officeDocument/2006/docPropsVTypes">
  <Template>Tema de Office</Template>
  <TotalTime>398</TotalTime>
  <Words>203</Words>
  <Application>Microsoft Office PowerPoint</Application>
  <PresentationFormat>Carta (216 x 279 mm)</PresentationFormat>
  <Paragraphs>19</Paragraphs>
  <Slides>9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Vínculos</vt:lpstr>
      </vt:variant>
      <vt:variant>
        <vt:i4>12</vt:i4>
      </vt:variant>
      <vt:variant>
        <vt:lpstr>Títulos de diapositiva</vt:lpstr>
      </vt:variant>
      <vt:variant>
        <vt:i4>9</vt:i4>
      </vt:variant>
    </vt:vector>
  </HeadingPairs>
  <TitlesOfParts>
    <vt:vector size="25" baseType="lpstr">
      <vt:lpstr>Arial</vt:lpstr>
      <vt:lpstr>Calibri</vt:lpstr>
      <vt:lpstr>Myriad Pro</vt:lpstr>
      <vt:lpstr>Tema de Office</vt:lpstr>
      <vt:lpstr>F:\Información Felipe\Alcaldía de Tocancipá\CONTROL DE  PQRS Y F 2020.xlsx!PQR Felipe![CONTROL DE  PQRS Y F 2020.xlsx]PQR Felipe 4 Gráfico</vt:lpstr>
      <vt:lpstr>F:\Información Felipe\Alcaldía de Tocancipá\CONTROL DE  PQRS Y F 2020.xlsx!PQR Felipe![CONTROL DE  PQRS Y F 2020.xlsx]PQR Felipe 12 Gráfico-1</vt:lpstr>
      <vt:lpstr>F:\Información Felipe\Alcaldía de Tocancipá\CONTROL DE  PQRS Y F 2020.xlsx!PQR Felipe![CONTROL DE  PQRS Y F 2020.xlsx]PQR Felipe 12 Gráfico</vt:lpstr>
      <vt:lpstr>F:\Información Felipe\Alcaldía de Tocancipá\CONTROL DE  PQRS Y F 2020.xlsx!PQR Felipe![CONTROL DE  PQRS Y F 2020.xlsx]PQR Felipe 2 Gráfico</vt:lpstr>
      <vt:lpstr>F:\Información Felipe\Alcaldía de Tocancipá\CONTROL DE  PQRS Y F 2020.xlsx!PQR Felipe![CONTROL DE  PQRS Y F 2020.xlsx]PQR Felipe 1 Gráfico</vt:lpstr>
      <vt:lpstr>F:\Información Felipe\Alcaldía de Tocancipá\CONTROL DE  PQRS Y F 2020.xlsx!PQR Felipe![CONTROL DE  PQRS Y F 2020.xlsx]PQR Felipe 9 Gráfico</vt:lpstr>
      <vt:lpstr>F:\Información Felipe\Alcaldía de Tocancipá\CONTROL DE  PQRS Y F 2020.xlsx!PQR Felipe![CONTROL DE  PQRS Y F 2020.xlsx]PQR Felipe 5 Gráfico</vt:lpstr>
      <vt:lpstr>F:\Información Felipe\Alcaldía de Tocancipá\CONTROL DE  PQRS Y F 2020.xlsx!PQR Felipe![CONTROL DE  PQRS Y F 2020.xlsx]PQR Felipe 10 Gráfico</vt:lpstr>
      <vt:lpstr>F:\Información Felipe\Alcaldía de Tocancipá\CONTROL DE  PQRS Y F 2020.xlsx!PQR Felipe![CONTROL DE  PQRS Y F 2020.xlsx]PQR Felipe 6 Gráfico</vt:lpstr>
      <vt:lpstr>F:\Información Felipe\Alcaldía de Tocancipá\CONTROL DE  PQRS Y F 2020.xlsx!PQR Felipe![CONTROL DE  PQRS Y F 2020.xlsx]PQR Felipe 11 Gráfico</vt:lpstr>
      <vt:lpstr>F:\Información Felipe\Alcaldía de Tocancipá\CONTROL DE  PQRS Y F 2020.xlsx!PQR Felipe![CONTROL DE  PQRS Y F 2020.xlsx]PQR Felipe 7 Gráfico</vt:lpstr>
      <vt:lpstr>F:\Información Felipe\Alcaldía de Tocancipá\CONTROL DE  PQRS Y F 2020.xlsx!PQR Felipe![CONTROL DE  PQRS Y F 2020.xlsx]PQR Felipe 13 Gráfico</vt:lpstr>
      <vt:lpstr>Reporte estadístico de solicitudes realizadas a la Administración Municipal - Febrero de 2020</vt:lpstr>
      <vt:lpstr>Solicitudes recibidas Febrero de 2020</vt:lpstr>
      <vt:lpstr>Tipo de Solicitudes</vt:lpstr>
      <vt:lpstr>Solicitudes descargadas en Atención al Ciudadano</vt:lpstr>
      <vt:lpstr>Solicitudes recibidas por dependencia</vt:lpstr>
      <vt:lpstr>Solicitudes descargadas por dependencia</vt:lpstr>
      <vt:lpstr>Solicitudes sin descargar por dependencia</vt:lpstr>
      <vt:lpstr>Total de solicitudes por dependencia</vt:lpstr>
      <vt:lpstr>Canales de recepción de las solicitudes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Carlos Rodríguez</dc:creator>
  <cp:lastModifiedBy>Felipe Sanchez</cp:lastModifiedBy>
  <cp:revision>37</cp:revision>
  <dcterms:created xsi:type="dcterms:W3CDTF">2020-01-09T17:26:14Z</dcterms:created>
  <dcterms:modified xsi:type="dcterms:W3CDTF">2020-08-12T22:13:42Z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