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AC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23"/>
    <p:restoredTop sz="96327"/>
  </p:normalViewPr>
  <p:slideViewPr>
    <p:cSldViewPr snapToGrid="0" snapToObjects="1">
      <p:cViewPr varScale="1">
        <p:scale>
          <a:sx n="70" d="100"/>
          <a:sy n="70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8" d="100"/>
          <a:sy n="158" d="100"/>
        </p:scale>
        <p:origin x="564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xmlns="" id="{2D9B3E69-5B13-9F43-9249-1140271191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DAB171B-0337-064E-B7C0-8166DD204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91EED-281C-9445-84ED-7975D1720F17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DBFBA9ED-91A1-A942-B9C6-0B56E4E706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E70519C8-A912-5940-835F-BFFCC9A58A4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0F029-3D5E-514A-99FC-5160FC1A33C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323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482F65-92C1-9D47-898F-4A253290B2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18983"/>
            <a:ext cx="6858000" cy="990821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DE1871A5-7B76-B240-B250-C957A69E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050931"/>
            <a:ext cx="6858000" cy="36512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547F444-D6C8-784F-A08C-FB479A14B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A0EB91A-DAFC-BC4B-8C48-27B8F77CA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A902F18-7B76-A143-BA8E-BAD59DE6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1242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7E99154-0E16-3044-AD72-87C1F73CD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623"/>
            <a:ext cx="7886700" cy="51610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98399F40-185E-DA4F-A2E0-F83744064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5248"/>
            <a:ext cx="7886700" cy="4081715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5798423-8C97-6345-903F-C388F03C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8412EB6-CAF6-184D-8E78-DD1FEF2B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368D7F99-96CD-764D-A5EC-0792DBFD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3E4F18BC-52FE-864B-97E9-3B23D1C3C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49" y="1622908"/>
            <a:ext cx="7886699" cy="365125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8141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49C287B-B25A-014F-9082-A8B77F44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08B652E8-E139-284B-9D51-38A6F9FDA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2263BFB-69BE-114E-822B-A55387863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D12F99D-A021-F54C-A52A-7496245D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83830A4-6247-C344-92E5-5309F929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1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CB872E3-9160-5147-BF6E-08F27D8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5853709C-C54F-0047-81A7-D2D956D39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7722743A-306F-A544-B948-CAF0EAE68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BFA687E-93B0-044A-B543-BFC83F73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9F680E17-2995-534E-8B4F-A0FF4BD6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942E4436-8203-5440-A9E3-1891FC513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651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D52300B-C809-1949-A056-D0D76BB0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069"/>
            <a:ext cx="7886700" cy="59462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DBA74FC6-E796-C644-8CFC-18957D185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857377"/>
            <a:ext cx="3868340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201329B2-B36C-B342-A04E-3637BB9B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DBC57F28-3587-6F46-8302-3C143E6DB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857377"/>
            <a:ext cx="3887391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4B37C112-C611-E145-B4FA-73823253E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BD5BC1C8-E66A-414A-8A2D-44D864B5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D9DD8B05-D5E2-4140-AFE0-BA7FDBB2E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895992F0-570F-7742-91E3-2BBD4FB7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1116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D0E8253-558B-0942-8AB5-350C40BA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BA13E34E-7456-6249-938C-2F002AD2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FEDC6CB6-517C-BB43-9B15-800A55CD7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52DC16F-1140-7B42-BFFD-29605268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8643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4FE27891-500D-B949-BA80-F5FDCC38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1F1E07F6-6054-F147-97EB-C5524152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124AD0D-7422-7740-BCE3-45DE13E2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288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4D0308-916F-FE45-B45E-2BB1C52C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41568"/>
            <a:ext cx="2949178" cy="10158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7E75BA2-4C20-F840-A9CD-34D252E0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1041568"/>
            <a:ext cx="4629150" cy="5062506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17FB0F3E-0CDF-1D4B-B2B6-638B5DB7A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01304"/>
            <a:ext cx="2949178" cy="40027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A6F74669-9B96-8A4E-B2FF-43F1EDAC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6E51DC39-1D15-424B-88C6-F169EDDA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6E3750-DBD9-2040-845C-5A0DE22A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481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343CE80-F329-D74A-AAB8-97774FB8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431"/>
            <a:ext cx="2949178" cy="106997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2B51860C-1344-A24C-AAFD-2324CE8E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096431"/>
            <a:ext cx="4629150" cy="508636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D558666D-51B7-5C44-97FC-905114522E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66405"/>
            <a:ext cx="2949178" cy="39779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1DDEE47D-4EC6-634C-94DD-65B814DF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CF2A910-378F-C645-938C-438A3092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2B04A4BE-5B45-374B-A1DB-E796604B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946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D3C065-2A3F-624A-8DD5-E7D3CA4A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831"/>
            <a:ext cx="7886700" cy="588564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BA364A5-88E4-6B46-8623-5419C3C05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713743"/>
            <a:ext cx="7886700" cy="453588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4AF1677-01C2-C54D-BD24-F31A6CDB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516BD9F-3822-A846-BDCF-03E047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21926D9-506C-8F47-AB52-3FD958F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36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0A0D1C30-D300-F346-9A56-E04B897B7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138457"/>
            <a:ext cx="1971675" cy="508673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2875CEEB-0752-AF4D-B90E-EE59A48B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138457"/>
            <a:ext cx="5800725" cy="508673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CD8AE280-D60B-0445-A38D-995E8C4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ECB5AA7F-A858-5C49-A11D-CBDB6C9D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FC93034-8A0D-D94F-B8F6-A2B800D0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768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489B8077-43A6-D848-8B58-7C1F63BC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616316-4D03-744B-B20E-32DE927FC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61859"/>
            <a:ext cx="7886700" cy="4015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E8225B1-B2FF-8D4E-A5F3-398A1864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0561588-1027-3543-AFC3-A866194F3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F24907C-3A69-A446-8E52-3D103A0A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26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s-CO" sz="2400" b="1" kern="1200" dirty="0">
          <a:solidFill>
            <a:schemeClr val="tx1">
              <a:lumMod val="65000"/>
              <a:lumOff val="35000"/>
            </a:schemeClr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lang="es-ES" sz="2200" kern="1200" dirty="0">
          <a:solidFill>
            <a:srgbClr val="50AC25"/>
          </a:solidFill>
          <a:latin typeface="Myriad Pro" panose="020B0503030403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-1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9%20Gr&#225;fico" TargetMode="Externa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0%20Gr&#225;fico" TargetMode="Externa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2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1%20Gr&#225;fico" TargetMode="Externa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46BAE0F-800D-5840-AE09-1410F9248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880555"/>
            <a:ext cx="6858000" cy="1595726"/>
          </a:xfrm>
        </p:spPr>
        <p:txBody>
          <a:bodyPr/>
          <a:lstStyle/>
          <a:p>
            <a:r>
              <a:rPr lang="es-ES" dirty="0"/>
              <a:t>Reporte estadístico de solicitudes realizadas a la Administración Municipal - </a:t>
            </a:r>
            <a:r>
              <a:rPr lang="es-ES" dirty="0" smtClean="0"/>
              <a:t>Junio </a:t>
            </a:r>
            <a:r>
              <a:rPr lang="es-ES" dirty="0"/>
              <a:t>de </a:t>
            </a:r>
            <a:r>
              <a:rPr lang="es-ES" dirty="0" smtClean="0"/>
              <a:t>2020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5508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</a:t>
            </a:r>
            <a:r>
              <a:rPr lang="es-ES" sz="3600" dirty="0" smtClean="0"/>
              <a:t>Junio </a:t>
            </a:r>
            <a:r>
              <a:rPr lang="es-ES" sz="3600" dirty="0"/>
              <a:t>de </a:t>
            </a:r>
            <a:r>
              <a:rPr lang="es-ES" sz="3600" dirty="0" smtClean="0"/>
              <a:t>2020</a:t>
            </a:r>
            <a:endParaRPr lang="es-CO" sz="3600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1420117"/>
              </p:ext>
            </p:extLst>
          </p:nvPr>
        </p:nvGraphicFramePr>
        <p:xfrm>
          <a:off x="2432629" y="2037310"/>
          <a:ext cx="4495304" cy="2493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Hoja de cálculo" r:id="rId3" imgW="3914851" imgH="2171700" progId="Excel.Sheet.12">
                  <p:link updateAutomatic="1"/>
                </p:oleObj>
              </mc:Choice>
              <mc:Fallback>
                <p:oleObj name="Hoja de cálculo" r:id="rId3" imgW="3914851" imgH="21717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2629" y="2037310"/>
                        <a:ext cx="4495304" cy="2493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2463792" y="5123497"/>
            <a:ext cx="4427931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Durante el mes de </a:t>
            </a:r>
            <a:r>
              <a:rPr lang="es-CO" dirty="0" smtClean="0"/>
              <a:t>Junio </a:t>
            </a:r>
            <a:r>
              <a:rPr lang="es-CO" dirty="0"/>
              <a:t>de </a:t>
            </a:r>
            <a:r>
              <a:rPr lang="es-CO" dirty="0" smtClean="0"/>
              <a:t>2020 </a:t>
            </a:r>
            <a:r>
              <a:rPr lang="es-CO" dirty="0"/>
              <a:t>ingresaron a la Oficina de Atención al Ciudadano un total de </a:t>
            </a:r>
            <a:r>
              <a:rPr lang="es-CO" dirty="0" smtClean="0"/>
              <a:t>33 </a:t>
            </a:r>
            <a:r>
              <a:rPr lang="es-CO" dirty="0"/>
              <a:t>solicitudes.</a:t>
            </a:r>
          </a:p>
        </p:txBody>
      </p:sp>
      <p:sp>
        <p:nvSpPr>
          <p:cNvPr id="7" name="Google Shape;568;p40"/>
          <p:cNvSpPr/>
          <p:nvPr/>
        </p:nvSpPr>
        <p:spPr>
          <a:xfrm>
            <a:off x="4148158" y="4488518"/>
            <a:ext cx="340844" cy="340865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" name="Google Shape;570;p40"/>
          <p:cNvSpPr/>
          <p:nvPr/>
        </p:nvSpPr>
        <p:spPr>
          <a:xfrm>
            <a:off x="6204531" y="4494604"/>
            <a:ext cx="343912" cy="343933"/>
          </a:xfrm>
          <a:custGeom>
            <a:avLst/>
            <a:gdLst/>
            <a:ahLst/>
            <a:cxnLst/>
            <a:rect l="l" t="t" r="r" b="b"/>
            <a:pathLst>
              <a:path w="16367" h="16368" fill="none" extrusionOk="0">
                <a:moveTo>
                  <a:pt x="16074" y="4385"/>
                </a:moveTo>
                <a:lnTo>
                  <a:pt x="11983" y="293"/>
                </a:lnTo>
                <a:lnTo>
                  <a:pt x="11983" y="293"/>
                </a:lnTo>
                <a:lnTo>
                  <a:pt x="11812" y="171"/>
                </a:lnTo>
                <a:lnTo>
                  <a:pt x="11642" y="74"/>
                </a:lnTo>
                <a:lnTo>
                  <a:pt x="11447" y="25"/>
                </a:lnTo>
                <a:lnTo>
                  <a:pt x="11252" y="1"/>
                </a:lnTo>
                <a:lnTo>
                  <a:pt x="5115" y="1"/>
                </a:lnTo>
                <a:lnTo>
                  <a:pt x="5115" y="1"/>
                </a:lnTo>
                <a:lnTo>
                  <a:pt x="4920" y="25"/>
                </a:lnTo>
                <a:lnTo>
                  <a:pt x="4725" y="74"/>
                </a:lnTo>
                <a:lnTo>
                  <a:pt x="4554" y="171"/>
                </a:lnTo>
                <a:lnTo>
                  <a:pt x="4384" y="293"/>
                </a:lnTo>
                <a:lnTo>
                  <a:pt x="292" y="4385"/>
                </a:lnTo>
                <a:lnTo>
                  <a:pt x="292" y="4385"/>
                </a:lnTo>
                <a:lnTo>
                  <a:pt x="171" y="4555"/>
                </a:lnTo>
                <a:lnTo>
                  <a:pt x="73" y="4726"/>
                </a:lnTo>
                <a:lnTo>
                  <a:pt x="24" y="4921"/>
                </a:lnTo>
                <a:lnTo>
                  <a:pt x="0" y="5115"/>
                </a:lnTo>
                <a:lnTo>
                  <a:pt x="0" y="11253"/>
                </a:lnTo>
                <a:lnTo>
                  <a:pt x="0" y="11253"/>
                </a:lnTo>
                <a:lnTo>
                  <a:pt x="24" y="11448"/>
                </a:lnTo>
                <a:lnTo>
                  <a:pt x="73" y="11642"/>
                </a:lnTo>
                <a:lnTo>
                  <a:pt x="171" y="11813"/>
                </a:lnTo>
                <a:lnTo>
                  <a:pt x="292" y="11983"/>
                </a:lnTo>
                <a:lnTo>
                  <a:pt x="4384" y="16075"/>
                </a:lnTo>
                <a:lnTo>
                  <a:pt x="4384" y="16075"/>
                </a:lnTo>
                <a:lnTo>
                  <a:pt x="4554" y="16197"/>
                </a:lnTo>
                <a:lnTo>
                  <a:pt x="4725" y="16294"/>
                </a:lnTo>
                <a:lnTo>
                  <a:pt x="4920" y="16343"/>
                </a:lnTo>
                <a:lnTo>
                  <a:pt x="5115" y="16367"/>
                </a:lnTo>
                <a:lnTo>
                  <a:pt x="11252" y="16367"/>
                </a:lnTo>
                <a:lnTo>
                  <a:pt x="11252" y="16367"/>
                </a:lnTo>
                <a:lnTo>
                  <a:pt x="11447" y="16343"/>
                </a:lnTo>
                <a:lnTo>
                  <a:pt x="11642" y="16294"/>
                </a:lnTo>
                <a:lnTo>
                  <a:pt x="11812" y="16197"/>
                </a:lnTo>
                <a:lnTo>
                  <a:pt x="11983" y="16075"/>
                </a:lnTo>
                <a:lnTo>
                  <a:pt x="16074" y="11983"/>
                </a:lnTo>
                <a:lnTo>
                  <a:pt x="16074" y="11983"/>
                </a:lnTo>
                <a:lnTo>
                  <a:pt x="16196" y="11813"/>
                </a:lnTo>
                <a:lnTo>
                  <a:pt x="16294" y="11642"/>
                </a:lnTo>
                <a:lnTo>
                  <a:pt x="16342" y="11448"/>
                </a:lnTo>
                <a:lnTo>
                  <a:pt x="16367" y="11253"/>
                </a:lnTo>
                <a:lnTo>
                  <a:pt x="16367" y="5115"/>
                </a:lnTo>
                <a:lnTo>
                  <a:pt x="16367" y="5115"/>
                </a:lnTo>
                <a:lnTo>
                  <a:pt x="16342" y="4921"/>
                </a:lnTo>
                <a:lnTo>
                  <a:pt x="16294" y="4726"/>
                </a:lnTo>
                <a:lnTo>
                  <a:pt x="16196" y="4555"/>
                </a:lnTo>
                <a:lnTo>
                  <a:pt x="16074" y="4385"/>
                </a:lnTo>
                <a:lnTo>
                  <a:pt x="16074" y="4385"/>
                </a:lnTo>
                <a:close/>
                <a:moveTo>
                  <a:pt x="9864" y="8452"/>
                </a:moveTo>
                <a:lnTo>
                  <a:pt x="11203" y="9792"/>
                </a:lnTo>
                <a:lnTo>
                  <a:pt x="11203" y="9792"/>
                </a:lnTo>
                <a:lnTo>
                  <a:pt x="11252" y="9840"/>
                </a:lnTo>
                <a:lnTo>
                  <a:pt x="11276" y="9913"/>
                </a:lnTo>
                <a:lnTo>
                  <a:pt x="11301" y="10059"/>
                </a:lnTo>
                <a:lnTo>
                  <a:pt x="11276" y="10206"/>
                </a:lnTo>
                <a:lnTo>
                  <a:pt x="11252" y="10279"/>
                </a:lnTo>
                <a:lnTo>
                  <a:pt x="11203" y="10327"/>
                </a:lnTo>
                <a:lnTo>
                  <a:pt x="10327" y="11204"/>
                </a:lnTo>
                <a:lnTo>
                  <a:pt x="10327" y="11204"/>
                </a:lnTo>
                <a:lnTo>
                  <a:pt x="10278" y="11253"/>
                </a:lnTo>
                <a:lnTo>
                  <a:pt x="10205" y="11277"/>
                </a:lnTo>
                <a:lnTo>
                  <a:pt x="10059" y="11302"/>
                </a:lnTo>
                <a:lnTo>
                  <a:pt x="9913" y="11277"/>
                </a:lnTo>
                <a:lnTo>
                  <a:pt x="9840" y="11253"/>
                </a:lnTo>
                <a:lnTo>
                  <a:pt x="9791" y="11204"/>
                </a:lnTo>
                <a:lnTo>
                  <a:pt x="8451" y="9865"/>
                </a:lnTo>
                <a:lnTo>
                  <a:pt x="8451" y="9865"/>
                </a:lnTo>
                <a:lnTo>
                  <a:pt x="8403" y="9816"/>
                </a:lnTo>
                <a:lnTo>
                  <a:pt x="8330" y="9792"/>
                </a:lnTo>
                <a:lnTo>
                  <a:pt x="8183" y="9767"/>
                </a:lnTo>
                <a:lnTo>
                  <a:pt x="8037" y="9792"/>
                </a:lnTo>
                <a:lnTo>
                  <a:pt x="7964" y="9816"/>
                </a:lnTo>
                <a:lnTo>
                  <a:pt x="7915" y="9865"/>
                </a:lnTo>
                <a:lnTo>
                  <a:pt x="6576" y="11204"/>
                </a:lnTo>
                <a:lnTo>
                  <a:pt x="6576" y="11204"/>
                </a:lnTo>
                <a:lnTo>
                  <a:pt x="6527" y="11253"/>
                </a:lnTo>
                <a:lnTo>
                  <a:pt x="6454" y="11277"/>
                </a:lnTo>
                <a:lnTo>
                  <a:pt x="6308" y="11302"/>
                </a:lnTo>
                <a:lnTo>
                  <a:pt x="6162" y="11277"/>
                </a:lnTo>
                <a:lnTo>
                  <a:pt x="6089" y="11253"/>
                </a:lnTo>
                <a:lnTo>
                  <a:pt x="6040" y="11204"/>
                </a:lnTo>
                <a:lnTo>
                  <a:pt x="5163" y="10327"/>
                </a:lnTo>
                <a:lnTo>
                  <a:pt x="5163" y="10327"/>
                </a:lnTo>
                <a:lnTo>
                  <a:pt x="5115" y="10279"/>
                </a:lnTo>
                <a:lnTo>
                  <a:pt x="5090" y="10206"/>
                </a:lnTo>
                <a:lnTo>
                  <a:pt x="5066" y="10059"/>
                </a:lnTo>
                <a:lnTo>
                  <a:pt x="5090" y="9913"/>
                </a:lnTo>
                <a:lnTo>
                  <a:pt x="5115" y="9840"/>
                </a:lnTo>
                <a:lnTo>
                  <a:pt x="5163" y="9792"/>
                </a:lnTo>
                <a:lnTo>
                  <a:pt x="6503" y="8452"/>
                </a:lnTo>
                <a:lnTo>
                  <a:pt x="6503" y="8452"/>
                </a:lnTo>
                <a:lnTo>
                  <a:pt x="6552" y="8403"/>
                </a:lnTo>
                <a:lnTo>
                  <a:pt x="6576" y="8330"/>
                </a:lnTo>
                <a:lnTo>
                  <a:pt x="6600" y="8184"/>
                </a:lnTo>
                <a:lnTo>
                  <a:pt x="6576" y="8038"/>
                </a:lnTo>
                <a:lnTo>
                  <a:pt x="6552" y="7965"/>
                </a:lnTo>
                <a:lnTo>
                  <a:pt x="6503" y="7916"/>
                </a:lnTo>
                <a:lnTo>
                  <a:pt x="5163" y="6577"/>
                </a:lnTo>
                <a:lnTo>
                  <a:pt x="5163" y="6577"/>
                </a:lnTo>
                <a:lnTo>
                  <a:pt x="5115" y="6528"/>
                </a:lnTo>
                <a:lnTo>
                  <a:pt x="5090" y="6455"/>
                </a:lnTo>
                <a:lnTo>
                  <a:pt x="5066" y="6309"/>
                </a:lnTo>
                <a:lnTo>
                  <a:pt x="5090" y="6163"/>
                </a:lnTo>
                <a:lnTo>
                  <a:pt x="5115" y="6090"/>
                </a:lnTo>
                <a:lnTo>
                  <a:pt x="5163" y="6041"/>
                </a:lnTo>
                <a:lnTo>
                  <a:pt x="6040" y="5164"/>
                </a:lnTo>
                <a:lnTo>
                  <a:pt x="6040" y="5164"/>
                </a:lnTo>
                <a:lnTo>
                  <a:pt x="6089" y="5115"/>
                </a:lnTo>
                <a:lnTo>
                  <a:pt x="6162" y="5091"/>
                </a:lnTo>
                <a:lnTo>
                  <a:pt x="6308" y="5067"/>
                </a:lnTo>
                <a:lnTo>
                  <a:pt x="6454" y="5091"/>
                </a:lnTo>
                <a:lnTo>
                  <a:pt x="6527" y="5115"/>
                </a:lnTo>
                <a:lnTo>
                  <a:pt x="6576" y="5164"/>
                </a:lnTo>
                <a:lnTo>
                  <a:pt x="7915" y="6504"/>
                </a:lnTo>
                <a:lnTo>
                  <a:pt x="7915" y="6504"/>
                </a:lnTo>
                <a:lnTo>
                  <a:pt x="7964" y="6552"/>
                </a:lnTo>
                <a:lnTo>
                  <a:pt x="8037" y="6577"/>
                </a:lnTo>
                <a:lnTo>
                  <a:pt x="8183" y="6601"/>
                </a:lnTo>
                <a:lnTo>
                  <a:pt x="8330" y="6577"/>
                </a:lnTo>
                <a:lnTo>
                  <a:pt x="8403" y="6552"/>
                </a:lnTo>
                <a:lnTo>
                  <a:pt x="8451" y="6504"/>
                </a:lnTo>
                <a:lnTo>
                  <a:pt x="9791" y="5164"/>
                </a:lnTo>
                <a:lnTo>
                  <a:pt x="9791" y="5164"/>
                </a:lnTo>
                <a:lnTo>
                  <a:pt x="9840" y="5115"/>
                </a:lnTo>
                <a:lnTo>
                  <a:pt x="9913" y="5091"/>
                </a:lnTo>
                <a:lnTo>
                  <a:pt x="10059" y="5067"/>
                </a:lnTo>
                <a:lnTo>
                  <a:pt x="10205" y="5091"/>
                </a:lnTo>
                <a:lnTo>
                  <a:pt x="10278" y="5115"/>
                </a:lnTo>
                <a:lnTo>
                  <a:pt x="10327" y="5164"/>
                </a:lnTo>
                <a:lnTo>
                  <a:pt x="11203" y="6041"/>
                </a:lnTo>
                <a:lnTo>
                  <a:pt x="11203" y="6041"/>
                </a:lnTo>
                <a:lnTo>
                  <a:pt x="11252" y="6090"/>
                </a:lnTo>
                <a:lnTo>
                  <a:pt x="11276" y="6163"/>
                </a:lnTo>
                <a:lnTo>
                  <a:pt x="11301" y="6309"/>
                </a:lnTo>
                <a:lnTo>
                  <a:pt x="11276" y="6455"/>
                </a:lnTo>
                <a:lnTo>
                  <a:pt x="11252" y="6528"/>
                </a:lnTo>
                <a:lnTo>
                  <a:pt x="11203" y="6577"/>
                </a:lnTo>
                <a:lnTo>
                  <a:pt x="9864" y="7916"/>
                </a:lnTo>
                <a:lnTo>
                  <a:pt x="9864" y="7916"/>
                </a:lnTo>
                <a:lnTo>
                  <a:pt x="9815" y="7965"/>
                </a:lnTo>
                <a:lnTo>
                  <a:pt x="9791" y="8038"/>
                </a:lnTo>
                <a:lnTo>
                  <a:pt x="9766" y="8184"/>
                </a:lnTo>
                <a:lnTo>
                  <a:pt x="9791" y="8330"/>
                </a:lnTo>
                <a:lnTo>
                  <a:pt x="9815" y="8403"/>
                </a:lnTo>
                <a:lnTo>
                  <a:pt x="9864" y="8452"/>
                </a:lnTo>
                <a:lnTo>
                  <a:pt x="9864" y="8452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9" name="Google Shape;544;p40"/>
          <p:cNvGrpSpPr/>
          <p:nvPr/>
        </p:nvGrpSpPr>
        <p:grpSpPr>
          <a:xfrm>
            <a:off x="1662327" y="5401852"/>
            <a:ext cx="388450" cy="345113"/>
            <a:chOff x="5292575" y="3681900"/>
            <a:chExt cx="420150" cy="373275"/>
          </a:xfrm>
        </p:grpSpPr>
        <p:sp>
          <p:nvSpPr>
            <p:cNvPr id="10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7094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Tipo de Solicitudes</a:t>
            </a:r>
          </a:p>
        </p:txBody>
      </p:sp>
      <p:sp>
        <p:nvSpPr>
          <p:cNvPr id="3" name="5 CuadroTexto"/>
          <p:cNvSpPr txBox="1"/>
          <p:nvPr/>
        </p:nvSpPr>
        <p:spPr>
          <a:xfrm>
            <a:off x="2326341" y="5104409"/>
            <a:ext cx="4427931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En el mes de </a:t>
            </a:r>
            <a:r>
              <a:rPr lang="es-ES" dirty="0" smtClean="0">
                <a:solidFill>
                  <a:schemeClr val="tx1"/>
                </a:solidFill>
              </a:rPr>
              <a:t>Junio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2020 se recibieron 52 Derechos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Petición, 4 Quejas, 3 Peticiones y  1 solicitud.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8763029"/>
              </p:ext>
            </p:extLst>
          </p:nvPr>
        </p:nvGraphicFramePr>
        <p:xfrm>
          <a:off x="-100311" y="2010146"/>
          <a:ext cx="4742815" cy="265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0" name="Hoja de cálculo" r:id="rId3" imgW="5219700" imgH="2924251" progId="Excel.Sheet.12">
                  <p:link updateAutomatic="1"/>
                </p:oleObj>
              </mc:Choice>
              <mc:Fallback>
                <p:oleObj name="Hoja de cálculo" r:id="rId3" imgW="5219700" imgH="2924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00311" y="2010146"/>
                        <a:ext cx="4742815" cy="2659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6782494"/>
              </p:ext>
            </p:extLst>
          </p:nvPr>
        </p:nvGraphicFramePr>
        <p:xfrm>
          <a:off x="4507005" y="2035149"/>
          <a:ext cx="4720114" cy="2598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1" name="Hoja de cálculo" r:id="rId5" imgW="5191049" imgH="2857500" progId="Excel.Sheet.12">
                  <p:link updateAutomatic="1"/>
                </p:oleObj>
              </mc:Choice>
              <mc:Fallback>
                <p:oleObj name="Hoja de cálculo" r:id="rId5" imgW="5191049" imgH="28575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07005" y="2035149"/>
                        <a:ext cx="4720114" cy="2598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oogle Shape;535;p40"/>
          <p:cNvGrpSpPr/>
          <p:nvPr/>
        </p:nvGrpSpPr>
        <p:grpSpPr>
          <a:xfrm>
            <a:off x="1805079" y="5423569"/>
            <a:ext cx="406480" cy="295001"/>
            <a:chOff x="3932350" y="3714775"/>
            <a:chExt cx="439650" cy="319075"/>
          </a:xfrm>
        </p:grpSpPr>
        <p:sp>
          <p:nvSpPr>
            <p:cNvPr id="7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42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137" y="1305674"/>
            <a:ext cx="7169727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en Atención al Ciudadano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136079" y="5327420"/>
            <a:ext cx="4949618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Del total de </a:t>
            </a:r>
            <a:r>
              <a:rPr lang="es-ES" dirty="0" smtClean="0"/>
              <a:t>28</a:t>
            </a:r>
            <a:r>
              <a:rPr lang="es-ES" dirty="0" smtClean="0">
                <a:solidFill>
                  <a:schemeClr val="tx1"/>
                </a:solidFill>
              </a:rPr>
              <a:t> </a:t>
            </a:r>
            <a:r>
              <a:rPr lang="es-ES" dirty="0">
                <a:solidFill>
                  <a:schemeClr val="tx1"/>
                </a:solidFill>
              </a:rPr>
              <a:t>solicitudes descargadas, </a:t>
            </a:r>
            <a:r>
              <a:rPr lang="es-ES" dirty="0" smtClean="0">
                <a:solidFill>
                  <a:schemeClr val="tx1"/>
                </a:solidFill>
              </a:rPr>
              <a:t>2 solicitudes fueron respondidas </a:t>
            </a:r>
            <a:r>
              <a:rPr lang="es-ES" dirty="0">
                <a:solidFill>
                  <a:schemeClr val="tx1"/>
                </a:solidFill>
              </a:rPr>
              <a:t>fuera </a:t>
            </a:r>
            <a:r>
              <a:rPr lang="es-ES" dirty="0" smtClean="0">
                <a:solidFill>
                  <a:schemeClr val="tx1"/>
                </a:solidFill>
              </a:rPr>
              <a:t>de los términos establecidos.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591308"/>
              </p:ext>
            </p:extLst>
          </p:nvPr>
        </p:nvGraphicFramePr>
        <p:xfrm>
          <a:off x="2416409" y="2096483"/>
          <a:ext cx="4298288" cy="2794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Hoja de cálculo" r:id="rId3" imgW="3838651" imgH="2495702" progId="Excel.Sheet.12">
                  <p:link updateAutomatic="1"/>
                </p:oleObj>
              </mc:Choice>
              <mc:Fallback>
                <p:oleObj name="Hoja de cálculo" r:id="rId3" imgW="3838651" imgH="24957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6409" y="2096483"/>
                        <a:ext cx="4298288" cy="2794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oogle Shape;531;p40"/>
          <p:cNvGrpSpPr/>
          <p:nvPr/>
        </p:nvGrpSpPr>
        <p:grpSpPr>
          <a:xfrm>
            <a:off x="1441482" y="5462001"/>
            <a:ext cx="367070" cy="361985"/>
            <a:chOff x="3292425" y="3664250"/>
            <a:chExt cx="397025" cy="391525"/>
          </a:xfrm>
        </p:grpSpPr>
        <p:sp>
          <p:nvSpPr>
            <p:cNvPr id="20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0181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310771"/>
              </p:ext>
            </p:extLst>
          </p:nvPr>
        </p:nvGraphicFramePr>
        <p:xfrm>
          <a:off x="68863" y="1792611"/>
          <a:ext cx="4678664" cy="3723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Hoja de cálculo" r:id="rId3" imgW="4619549" imgH="3676802" progId="Excel.Sheet.12">
                  <p:link updateAutomatic="1"/>
                </p:oleObj>
              </mc:Choice>
              <mc:Fallback>
                <p:oleObj name="Hoja de cálculo" r:id="rId3" imgW="4619549" imgH="36768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863" y="1792611"/>
                        <a:ext cx="4678664" cy="3723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3190327"/>
              </p:ext>
            </p:extLst>
          </p:nvPr>
        </p:nvGraphicFramePr>
        <p:xfrm>
          <a:off x="4643489" y="1805141"/>
          <a:ext cx="4373911" cy="366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Hoja de cálculo" r:id="rId5" imgW="4352849" imgH="3648151" progId="Excel.Sheet.12">
                  <p:link updateAutomatic="1"/>
                </p:oleObj>
              </mc:Choice>
              <mc:Fallback>
                <p:oleObj name="Hoja de cálculo" r:id="rId5" imgW="4352849" imgH="36481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3489" y="1805141"/>
                        <a:ext cx="4373911" cy="3665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537550" y="5561397"/>
            <a:ext cx="6064259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que han </a:t>
            </a:r>
            <a:r>
              <a:rPr lang="es-ES" dirty="0" smtClean="0">
                <a:solidFill>
                  <a:schemeClr val="tx1"/>
                </a:solidFill>
              </a:rPr>
              <a:t>recibido mayor cantidad de solicitudes son </a:t>
            </a:r>
            <a:r>
              <a:rPr lang="es-ES" dirty="0" smtClean="0"/>
              <a:t>Jurídica </a:t>
            </a:r>
            <a:r>
              <a:rPr lang="es-ES" dirty="0" smtClean="0">
                <a:solidFill>
                  <a:schemeClr val="tx1"/>
                </a:solidFill>
              </a:rPr>
              <a:t>(10), Hacienda (9) </a:t>
            </a:r>
            <a:r>
              <a:rPr lang="es-ES" dirty="0"/>
              <a:t>y</a:t>
            </a:r>
            <a:r>
              <a:rPr lang="es-ES" dirty="0" smtClean="0"/>
              <a:t> Planeación (9</a:t>
            </a:r>
            <a:r>
              <a:rPr lang="es-ES" dirty="0" smtClean="0">
                <a:solidFill>
                  <a:schemeClr val="tx1"/>
                </a:solidFill>
              </a:rPr>
              <a:t>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972652" y="5769378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30091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78378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5072644"/>
              </p:ext>
            </p:extLst>
          </p:nvPr>
        </p:nvGraphicFramePr>
        <p:xfrm>
          <a:off x="207616" y="1911332"/>
          <a:ext cx="4219575" cy="368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2" name="Hoja de cálculo" r:id="rId3" imgW="4219651" imgH="3686251" progId="Excel.Sheet.12">
                  <p:link updateAutomatic="1"/>
                </p:oleObj>
              </mc:Choice>
              <mc:Fallback>
                <p:oleObj name="Hoja de cálculo" r:id="rId3" imgW="4219651" imgH="3686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7616" y="1911332"/>
                        <a:ext cx="4219575" cy="3686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5005768"/>
              </p:ext>
            </p:extLst>
          </p:nvPr>
        </p:nvGraphicFramePr>
        <p:xfrm>
          <a:off x="4606284" y="1907337"/>
          <a:ext cx="4338750" cy="3678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3" name="Hoja de cálculo" r:id="rId5" imgW="4372051" imgH="3705149" progId="Excel.Sheet.12">
                  <p:link updateAutomatic="1"/>
                </p:oleObj>
              </mc:Choice>
              <mc:Fallback>
                <p:oleObj name="Hoja de cálculo" r:id="rId5" imgW="4372051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6284" y="1907337"/>
                        <a:ext cx="4338750" cy="3678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758540" y="5627970"/>
            <a:ext cx="5646812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</a:t>
            </a:r>
            <a:r>
              <a:rPr lang="es-ES" dirty="0" smtClean="0">
                <a:solidFill>
                  <a:schemeClr val="tx1"/>
                </a:solidFill>
              </a:rPr>
              <a:t>con mayor cantidad de solicitudes descargadas </a:t>
            </a:r>
            <a:r>
              <a:rPr lang="es-ES" dirty="0">
                <a:solidFill>
                  <a:schemeClr val="tx1"/>
                </a:solidFill>
              </a:rPr>
              <a:t>son </a:t>
            </a:r>
            <a:r>
              <a:rPr lang="es-ES" dirty="0" smtClean="0"/>
              <a:t>Jurídica</a:t>
            </a:r>
            <a:r>
              <a:rPr lang="es-ES" dirty="0" smtClean="0">
                <a:solidFill>
                  <a:schemeClr val="tx1"/>
                </a:solidFill>
              </a:rPr>
              <a:t> (8) y Planeación (6).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1136419" y="5797017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723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23786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sin descargar por dependencia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367446" y="5483680"/>
            <a:ext cx="4334823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Se muestran las solicitudes que están pendientes de descargar </a:t>
            </a:r>
            <a:r>
              <a:rPr lang="es-ES" dirty="0" smtClean="0">
                <a:solidFill>
                  <a:schemeClr val="tx1"/>
                </a:solidFill>
              </a:rPr>
              <a:t>por </a:t>
            </a:r>
            <a:r>
              <a:rPr lang="es-ES" dirty="0">
                <a:solidFill>
                  <a:schemeClr val="tx1"/>
                </a:solidFill>
              </a:rPr>
              <a:t>dependencia.</a:t>
            </a: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924880"/>
              </p:ext>
            </p:extLst>
          </p:nvPr>
        </p:nvGraphicFramePr>
        <p:xfrm>
          <a:off x="316599" y="1832997"/>
          <a:ext cx="4545185" cy="3698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2" name="Hoja de cálculo" r:id="rId3" imgW="4553102" imgH="3705149" progId="Excel.Sheet.12">
                  <p:link updateAutomatic="1"/>
                </p:oleObj>
              </mc:Choice>
              <mc:Fallback>
                <p:oleObj name="Hoja de cálculo" r:id="rId3" imgW="4553102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599" y="1832997"/>
                        <a:ext cx="4545185" cy="3698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9737118"/>
              </p:ext>
            </p:extLst>
          </p:nvPr>
        </p:nvGraphicFramePr>
        <p:xfrm>
          <a:off x="4668880" y="1837686"/>
          <a:ext cx="4243872" cy="3654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3" name="Hoja de cálculo" r:id="rId5" imgW="4257751" imgH="3667049" progId="Excel.Sheet.12">
                  <p:link updateAutomatic="1"/>
                </p:oleObj>
              </mc:Choice>
              <mc:Fallback>
                <p:oleObj name="Hoja de cálculo" r:id="rId5" imgW="4257751" imgH="36670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68880" y="1837686"/>
                        <a:ext cx="4243872" cy="36540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Google Shape;544;p40"/>
          <p:cNvGrpSpPr/>
          <p:nvPr/>
        </p:nvGrpSpPr>
        <p:grpSpPr>
          <a:xfrm>
            <a:off x="1854418" y="5659326"/>
            <a:ext cx="388450" cy="345113"/>
            <a:chOff x="5292575" y="3681900"/>
            <a:chExt cx="420150" cy="373275"/>
          </a:xfrm>
        </p:grpSpPr>
        <p:sp>
          <p:nvSpPr>
            <p:cNvPr id="21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3351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Total de solicitudes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2189608"/>
              </p:ext>
            </p:extLst>
          </p:nvPr>
        </p:nvGraphicFramePr>
        <p:xfrm>
          <a:off x="167740" y="1832295"/>
          <a:ext cx="8939053" cy="3918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2" name="Hoja de cálculo" r:id="rId3" imgW="10191902" imgH="4467149" progId="Excel.Sheet.12">
                  <p:link updateAutomatic="1"/>
                </p:oleObj>
              </mc:Choice>
              <mc:Fallback>
                <p:oleObj name="Hoja de cálculo" r:id="rId3" imgW="10191902" imgH="4467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7740" y="1832295"/>
                        <a:ext cx="8939053" cy="3918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5 CuadroTexto"/>
          <p:cNvSpPr txBox="1"/>
          <p:nvPr/>
        </p:nvSpPr>
        <p:spPr>
          <a:xfrm>
            <a:off x="2196643" y="5350954"/>
            <a:ext cx="4750714" cy="1200329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>
                <a:solidFill>
                  <a:schemeClr val="tx1"/>
                </a:solidFill>
              </a:rPr>
              <a:t>Solicitudes descargadas dentro del término: </a:t>
            </a:r>
            <a:r>
              <a:rPr lang="es-ES" dirty="0" smtClean="0"/>
              <a:t>26</a:t>
            </a:r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Fuera del término:  2</a:t>
            </a:r>
          </a:p>
          <a:p>
            <a:pPr algn="just"/>
            <a:r>
              <a:rPr lang="es-ES" dirty="0" smtClean="0"/>
              <a:t>En proceso: </a:t>
            </a:r>
            <a:r>
              <a:rPr lang="es-ES" dirty="0"/>
              <a:t>3</a:t>
            </a:r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Sin descargar: </a:t>
            </a:r>
            <a:r>
              <a:rPr lang="es-ES" dirty="0" smtClean="0"/>
              <a:t>25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9" name="Google Shape;535;p40"/>
          <p:cNvGrpSpPr/>
          <p:nvPr/>
        </p:nvGrpSpPr>
        <p:grpSpPr>
          <a:xfrm>
            <a:off x="1426416" y="5793305"/>
            <a:ext cx="447128" cy="324501"/>
            <a:chOff x="3932350" y="3714775"/>
            <a:chExt cx="439650" cy="319075"/>
          </a:xfrm>
        </p:grpSpPr>
        <p:sp>
          <p:nvSpPr>
            <p:cNvPr id="20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9922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51082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Canales de recepción de las solicitudes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1144886" y="5568924"/>
            <a:ext cx="6961884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El </a:t>
            </a:r>
            <a:r>
              <a:rPr lang="es-ES" dirty="0" smtClean="0">
                <a:solidFill>
                  <a:schemeClr val="tx1"/>
                </a:solidFill>
              </a:rPr>
              <a:t>mayor </a:t>
            </a:r>
            <a:r>
              <a:rPr lang="es-ES" dirty="0">
                <a:solidFill>
                  <a:schemeClr val="tx1"/>
                </a:solidFill>
              </a:rPr>
              <a:t>número de solicitudes  fueron  recibidas por medio </a:t>
            </a:r>
            <a:r>
              <a:rPr lang="es-ES" smtClean="0">
                <a:solidFill>
                  <a:schemeClr val="tx1"/>
                </a:solidFill>
              </a:rPr>
              <a:t>del correo </a:t>
            </a:r>
            <a:r>
              <a:rPr lang="es-ES" dirty="0" smtClean="0">
                <a:solidFill>
                  <a:schemeClr val="tx1"/>
                </a:solidFill>
              </a:rPr>
              <a:t>electrónico de </a:t>
            </a:r>
            <a:r>
              <a:rPr lang="es-ES" smtClean="0">
                <a:solidFill>
                  <a:schemeClr val="tx1"/>
                </a:solidFill>
              </a:rPr>
              <a:t>la </a:t>
            </a:r>
            <a:r>
              <a:rPr lang="es-ES"/>
              <a:t>Alcaldía y </a:t>
            </a:r>
            <a:r>
              <a:rPr lang="es-ES" smtClean="0"/>
              <a:t>el correo </a:t>
            </a:r>
            <a:r>
              <a:rPr lang="es-ES"/>
              <a:t>electrónico de Atención al Ciudadano.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8" name="Google Shape;304;p36"/>
          <p:cNvGrpSpPr/>
          <p:nvPr/>
        </p:nvGrpSpPr>
        <p:grpSpPr>
          <a:xfrm>
            <a:off x="1255290" y="1854015"/>
            <a:ext cx="6650244" cy="3542089"/>
            <a:chOff x="1177450" y="241631"/>
            <a:chExt cx="6173152" cy="3616776"/>
          </a:xfrm>
        </p:grpSpPr>
        <p:sp>
          <p:nvSpPr>
            <p:cNvPr id="19" name="Google Shape;305;p36"/>
            <p:cNvSpPr/>
            <p:nvPr/>
          </p:nvSpPr>
          <p:spPr>
            <a:xfrm>
              <a:off x="1682275" y="241631"/>
              <a:ext cx="5161606" cy="3454973"/>
            </a:xfrm>
            <a:custGeom>
              <a:avLst/>
              <a:gdLst/>
              <a:ahLst/>
              <a:cxnLst/>
              <a:rect l="l" t="t" r="r" b="b"/>
              <a:pathLst>
                <a:path w="5161606" h="3454973" extrusionOk="0">
                  <a:moveTo>
                    <a:pt x="4992053" y="0"/>
                  </a:moveTo>
                  <a:lnTo>
                    <a:pt x="170498" y="0"/>
                  </a:lnTo>
                  <a:cubicBezTo>
                    <a:pt x="76200" y="0"/>
                    <a:pt x="0" y="76143"/>
                    <a:pt x="0" y="170369"/>
                  </a:cubicBezTo>
                  <a:lnTo>
                    <a:pt x="0" y="3396915"/>
                  </a:lnTo>
                  <a:cubicBezTo>
                    <a:pt x="0" y="3429275"/>
                    <a:pt x="26670" y="3454973"/>
                    <a:pt x="58102" y="3454973"/>
                  </a:cubicBezTo>
                  <a:lnTo>
                    <a:pt x="5103495" y="3454973"/>
                  </a:lnTo>
                  <a:cubicBezTo>
                    <a:pt x="5135880" y="3454973"/>
                    <a:pt x="5161598" y="3428324"/>
                    <a:pt x="5161598" y="3396915"/>
                  </a:cubicBezTo>
                  <a:lnTo>
                    <a:pt x="5161598" y="170369"/>
                  </a:lnTo>
                  <a:cubicBezTo>
                    <a:pt x="5162550" y="76143"/>
                    <a:pt x="5086350" y="0"/>
                    <a:pt x="4992053" y="0"/>
                  </a:cubicBezTo>
                  <a:close/>
                  <a:moveTo>
                    <a:pt x="4981575" y="3245581"/>
                  </a:moveTo>
                  <a:lnTo>
                    <a:pt x="190500" y="3245581"/>
                  </a:lnTo>
                  <a:lnTo>
                    <a:pt x="190500" y="199874"/>
                  </a:lnTo>
                  <a:lnTo>
                    <a:pt x="4981575" y="199874"/>
                  </a:lnTo>
                  <a:lnTo>
                    <a:pt x="4981575" y="324558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306;p36"/>
            <p:cNvSpPr/>
            <p:nvPr/>
          </p:nvSpPr>
          <p:spPr>
            <a:xfrm>
              <a:off x="1177450" y="3763229"/>
              <a:ext cx="6173152" cy="95178"/>
            </a:xfrm>
            <a:custGeom>
              <a:avLst/>
              <a:gdLst/>
              <a:ahLst/>
              <a:cxnLst/>
              <a:rect l="l" t="t" r="r" b="b"/>
              <a:pathLst>
                <a:path w="6173152" h="95178" extrusionOk="0">
                  <a:moveTo>
                    <a:pt x="0" y="0"/>
                  </a:moveTo>
                  <a:cubicBezTo>
                    <a:pt x="0" y="0"/>
                    <a:pt x="129540" y="95178"/>
                    <a:pt x="450533" y="95178"/>
                  </a:cubicBezTo>
                  <a:lnTo>
                    <a:pt x="5817870" y="95178"/>
                  </a:lnTo>
                  <a:cubicBezTo>
                    <a:pt x="5948363" y="95178"/>
                    <a:pt x="6173153" y="0"/>
                    <a:pt x="61731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307;p36"/>
            <p:cNvSpPr/>
            <p:nvPr/>
          </p:nvSpPr>
          <p:spPr>
            <a:xfrm>
              <a:off x="1177450" y="3687086"/>
              <a:ext cx="6172200" cy="76142"/>
            </a:xfrm>
            <a:custGeom>
              <a:avLst/>
              <a:gdLst/>
              <a:ahLst/>
              <a:cxnLst/>
              <a:rect l="l" t="t" r="r" b="b"/>
              <a:pathLst>
                <a:path w="6172200" h="76142" extrusionOk="0">
                  <a:moveTo>
                    <a:pt x="0" y="76143"/>
                  </a:moveTo>
                  <a:lnTo>
                    <a:pt x="6172200" y="76143"/>
                  </a:lnTo>
                  <a:lnTo>
                    <a:pt x="61722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308;p36"/>
            <p:cNvSpPr/>
            <p:nvPr/>
          </p:nvSpPr>
          <p:spPr>
            <a:xfrm>
              <a:off x="3806350" y="3687086"/>
              <a:ext cx="903922" cy="47589"/>
            </a:xfrm>
            <a:custGeom>
              <a:avLst/>
              <a:gdLst/>
              <a:ahLst/>
              <a:cxnLst/>
              <a:rect l="l" t="t" r="r" b="b"/>
              <a:pathLst>
                <a:path w="903922" h="47589" extrusionOk="0">
                  <a:moveTo>
                    <a:pt x="0" y="0"/>
                  </a:moveTo>
                  <a:cubicBezTo>
                    <a:pt x="0" y="0"/>
                    <a:pt x="26670" y="47589"/>
                    <a:pt x="53340" y="47589"/>
                  </a:cubicBezTo>
                  <a:lnTo>
                    <a:pt x="850582" y="47589"/>
                  </a:lnTo>
                  <a:cubicBezTo>
                    <a:pt x="877253" y="47589"/>
                    <a:pt x="903922" y="0"/>
                    <a:pt x="90392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3" name="Objeto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8643278"/>
              </p:ext>
            </p:extLst>
          </p:nvPr>
        </p:nvGraphicFramePr>
        <p:xfrm>
          <a:off x="2176144" y="2052416"/>
          <a:ext cx="4791710" cy="293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7" name="Hoja de cálculo" r:id="rId3" imgW="5791200" imgH="3552749" progId="Excel.Sheet.12">
                  <p:link updateAutomatic="1"/>
                </p:oleObj>
              </mc:Choice>
              <mc:Fallback>
                <p:oleObj name="Hoja de cálculo" r:id="rId3" imgW="5791200" imgH="35527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76144" y="2052416"/>
                        <a:ext cx="4791710" cy="2938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Google Shape;531;p40"/>
          <p:cNvGrpSpPr/>
          <p:nvPr/>
        </p:nvGrpSpPr>
        <p:grpSpPr>
          <a:xfrm>
            <a:off x="508650" y="5718034"/>
            <a:ext cx="403777" cy="398184"/>
            <a:chOff x="3292425" y="3664250"/>
            <a:chExt cx="397025" cy="391525"/>
          </a:xfrm>
        </p:grpSpPr>
        <p:sp>
          <p:nvSpPr>
            <p:cNvPr id="25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4243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́n" id="{F3EBEB04-9653-EE48-86F6-FC26A8C53D38}" vid="{0CEDEF1E-2931-9B4A-A195-51E1290F4B5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2020</Fecha>
    <Descripci_x00f3_n xmlns="538ef492-84b6-45ef-a6b6-d404662b89a7" xsi:nil="true"/>
  </documentManagement>
</p:properties>
</file>

<file path=customXml/itemProps1.xml><?xml version="1.0" encoding="utf-8"?>
<ds:datastoreItem xmlns:ds="http://schemas.openxmlformats.org/officeDocument/2006/customXml" ds:itemID="{F20969C8-C796-43EE-8CDE-B375E57079C1}"/>
</file>

<file path=customXml/itemProps2.xml><?xml version="1.0" encoding="utf-8"?>
<ds:datastoreItem xmlns:ds="http://schemas.openxmlformats.org/officeDocument/2006/customXml" ds:itemID="{A7B584EF-8CD3-4785-BCE9-DEF86C05FBF9}"/>
</file>

<file path=customXml/itemProps3.xml><?xml version="1.0" encoding="utf-8"?>
<ds:datastoreItem xmlns:ds="http://schemas.openxmlformats.org/officeDocument/2006/customXml" ds:itemID="{E0B79283-7C6B-4FDB-A621-39FA4605DDBC}"/>
</file>

<file path=docProps/app.xml><?xml version="1.0" encoding="utf-8"?>
<Properties xmlns="http://schemas.openxmlformats.org/officeDocument/2006/extended-properties" xmlns:vt="http://schemas.openxmlformats.org/officeDocument/2006/docPropsVTypes">
  <Template>Tema de Office</Template>
  <TotalTime>630</TotalTime>
  <Words>209</Words>
  <Application>Microsoft Office PowerPoint</Application>
  <PresentationFormat>Carta (216 x 279 mm)</PresentationFormat>
  <Paragraphs>20</Paragraphs>
  <Slides>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Vínculos</vt:lpstr>
      </vt:variant>
      <vt:variant>
        <vt:i4>12</vt:i4>
      </vt:variant>
      <vt:variant>
        <vt:lpstr>Títulos de diapositiva</vt:lpstr>
      </vt:variant>
      <vt:variant>
        <vt:i4>9</vt:i4>
      </vt:variant>
    </vt:vector>
  </HeadingPairs>
  <TitlesOfParts>
    <vt:vector size="25" baseType="lpstr">
      <vt:lpstr>Arial</vt:lpstr>
      <vt:lpstr>Calibri</vt:lpstr>
      <vt:lpstr>Myriad Pro</vt:lpstr>
      <vt:lpstr>Tema de Office</vt:lpstr>
      <vt:lpstr>F:\Información Felipe\Alcaldía de Tocancipá\CONTROL DE  PQRS Y F 2020.xlsx!PQR Felipe![CONTROL DE  PQRS Y F 2020.xlsx]PQR Felipe 4 Gráfico</vt:lpstr>
      <vt:lpstr>F:\Información Felipe\Alcaldía de Tocancipá\CONTROL DE  PQRS Y F 2020.xlsx!PQR Felipe![CONTROL DE  PQRS Y F 2020.xlsx]PQR Felipe 12 Gráfico-1</vt:lpstr>
      <vt:lpstr>F:\Información Felipe\Alcaldía de Tocancipá\CONTROL DE  PQRS Y F 2020.xlsx!PQR Felipe![CONTROL DE  PQRS Y F 2020.xlsx]PQR Felipe 12 Gráfico</vt:lpstr>
      <vt:lpstr>F:\Información Felipe\Alcaldía de Tocancipá\CONTROL DE  PQRS Y F 2020.xlsx!PQR Felipe![CONTROL DE  PQRS Y F 2020.xlsx]PQR Felipe 2 Gráfico</vt:lpstr>
      <vt:lpstr>F:\Información Felipe\Alcaldía de Tocancipá\CONTROL DE  PQRS Y F 2020.xlsx!PQR Felipe![CONTROL DE  PQRS Y F 2020.xlsx]PQR Felipe 1 Gráfico</vt:lpstr>
      <vt:lpstr>F:\Información Felipe\Alcaldía de Tocancipá\CONTROL DE  PQRS Y F 2020.xlsx!PQR Felipe![CONTROL DE  PQRS Y F 2020.xlsx]PQR Felipe 9 Gráfico</vt:lpstr>
      <vt:lpstr>F:\Información Felipe\Alcaldía de Tocancipá\CONTROL DE  PQRS Y F 2020.xlsx!PQR Felipe![CONTROL DE  PQRS Y F 2020.xlsx]PQR Felipe 5 Gráfico</vt:lpstr>
      <vt:lpstr>F:\Información Felipe\Alcaldía de Tocancipá\CONTROL DE  PQRS Y F 2020.xlsx!PQR Felipe![CONTROL DE  PQRS Y F 2020.xlsx]PQR Felipe 10 Gráfico</vt:lpstr>
      <vt:lpstr>F:\Información Felipe\Alcaldía de Tocancipá\CONTROL DE  PQRS Y F 2020.xlsx!PQR Felipe![CONTROL DE  PQRS Y F 2020.xlsx]PQR Felipe 6 Gráfico</vt:lpstr>
      <vt:lpstr>F:\Información Felipe\Alcaldía de Tocancipá\CONTROL DE  PQRS Y F 2020.xlsx!PQR Felipe![CONTROL DE  PQRS Y F 2020.xlsx]PQR Felipe 11 Gráfico</vt:lpstr>
      <vt:lpstr>F:\Información Felipe\Alcaldía de Tocancipá\CONTROL DE  PQRS Y F 2020.xlsx!PQR Felipe![CONTROL DE  PQRS Y F 2020.xlsx]PQR Felipe 7 Gráfico</vt:lpstr>
      <vt:lpstr>F:\Información Felipe\Alcaldía de Tocancipá\CONTROL DE  PQRS Y F 2020.xlsx!PQR Felipe![CONTROL DE  PQRS Y F 2020.xlsx]PQR Felipe 13 Gráfico</vt:lpstr>
      <vt:lpstr>Reporte estadístico de solicitudes realizadas a la Administración Municipal - Junio de 2020</vt:lpstr>
      <vt:lpstr>Solicitudes recibidas Junio de 2020</vt:lpstr>
      <vt:lpstr>Tipo de Solicitudes</vt:lpstr>
      <vt:lpstr>Solicitudes descargadas en Atención al Ciudadano</vt:lpstr>
      <vt:lpstr>Solicitudes recibidas por dependencia</vt:lpstr>
      <vt:lpstr>Solicitudes descargadas por dependencia</vt:lpstr>
      <vt:lpstr>Solicitudes sin descargar por dependencia</vt:lpstr>
      <vt:lpstr>Total de solicitudes por dependencia</vt:lpstr>
      <vt:lpstr>Canales de recepción de las solicitudes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Rodríguez</dc:creator>
  <cp:lastModifiedBy>Felipe Sanchez</cp:lastModifiedBy>
  <cp:revision>52</cp:revision>
  <dcterms:created xsi:type="dcterms:W3CDTF">2020-01-09T17:26:14Z</dcterms:created>
  <dcterms:modified xsi:type="dcterms:W3CDTF">2020-08-12T22:19:02Z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