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5"/>
  </p:notesMasterIdLst>
  <p:sldIdLst>
    <p:sldId id="256" r:id="rId3"/>
    <p:sldId id="299" r:id="rId4"/>
    <p:sldId id="521" r:id="rId5"/>
    <p:sldId id="518" r:id="rId6"/>
    <p:sldId id="519" r:id="rId7"/>
    <p:sldId id="635" r:id="rId8"/>
    <p:sldId id="520" r:id="rId9"/>
    <p:sldId id="636" r:id="rId10"/>
    <p:sldId id="638" r:id="rId11"/>
    <p:sldId id="639" r:id="rId12"/>
    <p:sldId id="640" r:id="rId13"/>
    <p:sldId id="641" r:id="rId14"/>
  </p:sldIdLst>
  <p:sldSz cx="6858000" cy="9144000" type="letter"/>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ORTADA" id="{E61E6F5E-D08A-462A-A9C0-53B31AC86E79}">
          <p14:sldIdLst>
            <p14:sldId id="256"/>
            <p14:sldId id="299"/>
            <p14:sldId id="521"/>
            <p14:sldId id="518"/>
            <p14:sldId id="519"/>
            <p14:sldId id="635"/>
            <p14:sldId id="520"/>
            <p14:sldId id="636"/>
            <p14:sldId id="638"/>
            <p14:sldId id="639"/>
            <p14:sldId id="640"/>
            <p14:sldId id="641"/>
          </p14:sldIdLst>
        </p14:section>
        <p14:section name="INFO" id="{0F3B9785-7575-4C51-8B6D-980D9EE5510D}">
          <p14:sldIdLst/>
        </p14:section>
        <p14:section name="DIMENSION" id="{73F551D2-79D4-4B69-9493-24215A9C974E}">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or" initials="P"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89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49" autoAdjust="0"/>
    <p:restoredTop sz="94660"/>
  </p:normalViewPr>
  <p:slideViewPr>
    <p:cSldViewPr snapToGrid="0">
      <p:cViewPr>
        <p:scale>
          <a:sx n="80" d="100"/>
          <a:sy n="80" d="100"/>
        </p:scale>
        <p:origin x="1692" y="-1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21" Type="http://schemas.microsoft.com/office/2018/10/relationships/authors" Targe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EA08FC-A765-487E-9216-1A7C73637F14}" type="datetimeFigureOut">
              <a:rPr lang="es-CO" smtClean="0"/>
              <a:t>31/01/2022</a:t>
            </a:fld>
            <a:endParaRPr lang="es-CO"/>
          </a:p>
        </p:txBody>
      </p:sp>
      <p:sp>
        <p:nvSpPr>
          <p:cNvPr id="4" name="Marcador de imagen de diapositiva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FE658-9317-4790-8A68-04AFF764BEE0}" type="slidenum">
              <a:rPr lang="es-CO" smtClean="0"/>
              <a:t>‹Nº›</a:t>
            </a:fld>
            <a:endParaRPr lang="es-CO"/>
          </a:p>
        </p:txBody>
      </p:sp>
    </p:spTree>
    <p:extLst>
      <p:ext uri="{BB962C8B-B14F-4D97-AF65-F5344CB8AC3E}">
        <p14:creationId xmlns:p14="http://schemas.microsoft.com/office/powerpoint/2010/main" val="2934993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A57ACD08-923A-439E-9067-E0A384A860D0}" type="datetimeFigureOut">
              <a:rPr lang="es-CO" smtClean="0"/>
              <a:t>31/01/2022</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1467565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486837"/>
            <a:ext cx="5167313" cy="637114"/>
          </a:xfrm>
          <a:noFill/>
        </p:spPr>
        <p:txBody>
          <a:bodyPr>
            <a:normAutofit/>
          </a:bodyPr>
          <a:lstStyle>
            <a:lvl1pPr>
              <a:defRPr sz="2200" b="1">
                <a:solidFill>
                  <a:srgbClr val="46893B"/>
                </a:solidFill>
              </a:defRPr>
            </a:lvl1pPr>
          </a:lstStyle>
          <a:p>
            <a:r>
              <a:rPr lang="es-ES" dirty="0"/>
              <a:t>CONTENIDO</a:t>
            </a:r>
            <a:endParaRPr lang="en-US" dirty="0"/>
          </a:p>
        </p:txBody>
      </p:sp>
      <p:sp>
        <p:nvSpPr>
          <p:cNvPr id="3" name="Content Placeholder 2"/>
          <p:cNvSpPr>
            <a:spLocks noGrp="1"/>
          </p:cNvSpPr>
          <p:nvPr>
            <p:ph idx="1"/>
          </p:nvPr>
        </p:nvSpPr>
        <p:spPr>
          <a:xfrm>
            <a:off x="1219200" y="1543050"/>
            <a:ext cx="5167313" cy="6692901"/>
          </a:xfrm>
        </p:spPr>
        <p:txBody>
          <a:bodyPr/>
          <a:lstStyle>
            <a:lvl1pPr>
              <a:defRPr sz="2000"/>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Tree>
    <p:extLst>
      <p:ext uri="{BB962C8B-B14F-4D97-AF65-F5344CB8AC3E}">
        <p14:creationId xmlns:p14="http://schemas.microsoft.com/office/powerpoint/2010/main" val="2998505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A57ACD08-923A-439E-9067-E0A384A860D0}" type="datetimeFigureOut">
              <a:rPr lang="es-CO" smtClean="0"/>
              <a:t>31/01/2022</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3470519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A57ACD08-923A-439E-9067-E0A384A860D0}" type="datetimeFigureOut">
              <a:rPr lang="es-CO" smtClean="0"/>
              <a:t>31/01/2022</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897951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4" name="Content Placeholder 3"/>
          <p:cNvSpPr>
            <a:spLocks noGrp="1"/>
          </p:cNvSpPr>
          <p:nvPr>
            <p:ph sz="half" idx="2"/>
          </p:nvPr>
        </p:nvSpPr>
        <p:spPr>
          <a:xfrm>
            <a:off x="472381" y="3340100"/>
            <a:ext cx="2901255"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Haga clic para modificar los estilos de texto del patrón</a:t>
            </a:r>
          </a:p>
        </p:txBody>
      </p:sp>
      <p:sp>
        <p:nvSpPr>
          <p:cNvPr id="6" name="Content Placeholder 5"/>
          <p:cNvSpPr>
            <a:spLocks noGrp="1"/>
          </p:cNvSpPr>
          <p:nvPr>
            <p:ph sz="quarter" idx="4"/>
          </p:nvPr>
        </p:nvSpPr>
        <p:spPr>
          <a:xfrm>
            <a:off x="3471863" y="3340100"/>
            <a:ext cx="2915543" cy="491278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A57ACD08-923A-439E-9067-E0A384A860D0}" type="datetimeFigureOut">
              <a:rPr lang="es-CO" smtClean="0"/>
              <a:t>31/01/2022</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2808513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A57ACD08-923A-439E-9067-E0A384A860D0}" type="datetimeFigureOut">
              <a:rPr lang="es-CO" smtClean="0"/>
              <a:t>31/01/2022</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3729966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ACD08-923A-439E-9067-E0A384A860D0}" type="datetimeFigureOut">
              <a:rPr lang="es-CO" smtClean="0"/>
              <a:t>31/01/2022</a:t>
            </a:fld>
            <a:endParaRPr lang="es-CO"/>
          </a:p>
        </p:txBody>
      </p:sp>
      <p:sp>
        <p:nvSpPr>
          <p:cNvPr id="3" name="Footer Placeholder 2"/>
          <p:cNvSpPr>
            <a:spLocks noGrp="1"/>
          </p:cNvSpPr>
          <p:nvPr>
            <p:ph type="ftr" sz="quarter" idx="11"/>
          </p:nvPr>
        </p:nvSpPr>
        <p:spPr/>
        <p:txBody>
          <a:bodyPr/>
          <a:lstStyle/>
          <a:p>
            <a:endParaRPr lang="es-CO"/>
          </a:p>
        </p:txBody>
      </p:sp>
      <p:sp>
        <p:nvSpPr>
          <p:cNvPr id="4" name="Slide Number Placeholder 3"/>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64214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A57ACD08-923A-439E-9067-E0A384A860D0}" type="datetimeFigureOut">
              <a:rPr lang="es-CO" smtClean="0"/>
              <a:t>31/01/2022</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107706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A57ACD08-923A-439E-9067-E0A384A860D0}" type="datetimeFigureOut">
              <a:rPr lang="es-CO" smtClean="0"/>
              <a:t>31/01/2022</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4016927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57ACD08-923A-439E-9067-E0A384A860D0}" type="datetimeFigureOut">
              <a:rPr lang="es-CO" smtClean="0"/>
              <a:t>31/01/2022</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2394628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57ACD08-923A-439E-9067-E0A384A860D0}" type="datetimeFigureOut">
              <a:rPr lang="es-CO" smtClean="0"/>
              <a:t>31/01/2022</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82E58623-D424-4B64-82F6-E0AEE494CD77}" type="slidenum">
              <a:rPr lang="es-CO" smtClean="0"/>
              <a:t>‹Nº›</a:t>
            </a:fld>
            <a:endParaRPr lang="es-CO"/>
          </a:p>
        </p:txBody>
      </p:sp>
    </p:spTree>
    <p:extLst>
      <p:ext uri="{BB962C8B-B14F-4D97-AF65-F5344CB8AC3E}">
        <p14:creationId xmlns:p14="http://schemas.microsoft.com/office/powerpoint/2010/main" val="2809605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F4E820-9678-453C-8286-7D905A5BF3B1}"/>
              </a:ext>
            </a:extLst>
          </p:cNvPr>
          <p:cNvSpPr>
            <a:spLocks noGrp="1"/>
          </p:cNvSpPr>
          <p:nvPr>
            <p:ph type="ctrTitle"/>
          </p:nvPr>
        </p:nvSpPr>
        <p:spPr>
          <a:xfrm>
            <a:off x="857250" y="1497013"/>
            <a:ext cx="5143500" cy="3182937"/>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61F8673C-EBAE-4DAD-84EC-4A5201550DFE}"/>
              </a:ext>
            </a:extLst>
          </p:cNvPr>
          <p:cNvSpPr>
            <a:spLocks noGrp="1"/>
          </p:cNvSpPr>
          <p:nvPr>
            <p:ph type="subTitle" idx="1"/>
          </p:nvPr>
        </p:nvSpPr>
        <p:spPr>
          <a:xfrm>
            <a:off x="857250" y="4802188"/>
            <a:ext cx="5143500" cy="22082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AA1A7885-98B9-490B-B382-083088A2725E}"/>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05463AB9-547C-43B9-93C9-8B58D2EF31AC}"/>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EC8898CD-ACA6-44D5-A4EB-9AD6359F0B0C}"/>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417281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CD04A3-AA07-4350-ADFC-304571A4E82B}"/>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A7A954B0-CBFB-4F1C-B72C-1F0B2E643CF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A17F8A26-BB39-48ED-8E72-DCE8CDD0F35B}"/>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FBEC4F32-8F81-41D9-B8CB-8002D4291BBE}"/>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19B5E53-3611-4AC2-A5FC-C6D6B5E8BE3D}"/>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694619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898B07-C256-4350-A4BC-FDC58283A393}"/>
              </a:ext>
            </a:extLst>
          </p:cNvPr>
          <p:cNvSpPr>
            <a:spLocks noGrp="1"/>
          </p:cNvSpPr>
          <p:nvPr>
            <p:ph type="title"/>
          </p:nvPr>
        </p:nvSpPr>
        <p:spPr>
          <a:xfrm>
            <a:off x="468313" y="2279650"/>
            <a:ext cx="5915025" cy="3803650"/>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7D4E800D-D9AF-4EEB-B5C3-B689059ECDC3}"/>
              </a:ext>
            </a:extLst>
          </p:cNvPr>
          <p:cNvSpPr>
            <a:spLocks noGrp="1"/>
          </p:cNvSpPr>
          <p:nvPr>
            <p:ph type="body" idx="1"/>
          </p:nvPr>
        </p:nvSpPr>
        <p:spPr>
          <a:xfrm>
            <a:off x="468313" y="6119813"/>
            <a:ext cx="5915025" cy="20002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4118691-CA61-4AEC-A697-6B66E80F892B}"/>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4EFAE1F9-F905-46BF-BC8E-08F748A22ABC}"/>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6EB25BFD-A953-4B58-B90A-CE430E039C5E}"/>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42634803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B7514D-E5B1-45CE-B60D-7E650AC526E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140CC581-27D8-4F62-B515-8E6D2A513CC8}"/>
              </a:ext>
            </a:extLst>
          </p:cNvPr>
          <p:cNvSpPr>
            <a:spLocks noGrp="1"/>
          </p:cNvSpPr>
          <p:nvPr>
            <p:ph sz="half" idx="1"/>
          </p:nvPr>
        </p:nvSpPr>
        <p:spPr>
          <a:xfrm>
            <a:off x="471488" y="2433638"/>
            <a:ext cx="2881312" cy="580231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1DA51B1F-BC26-4C8D-BFAF-83F9D038D46E}"/>
              </a:ext>
            </a:extLst>
          </p:cNvPr>
          <p:cNvSpPr>
            <a:spLocks noGrp="1"/>
          </p:cNvSpPr>
          <p:nvPr>
            <p:ph sz="half" idx="2"/>
          </p:nvPr>
        </p:nvSpPr>
        <p:spPr>
          <a:xfrm>
            <a:off x="3505200" y="2433638"/>
            <a:ext cx="2881313" cy="580231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5CD1D946-9092-4B69-B679-CF425FB4B8E7}"/>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6" name="Marcador de pie de página 5">
            <a:extLst>
              <a:ext uri="{FF2B5EF4-FFF2-40B4-BE49-F238E27FC236}">
                <a16:creationId xmlns:a16="http://schemas.microsoft.com/office/drawing/2014/main" id="{F15141E1-FC1C-497C-AD81-8E8B6E19327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A521E4D-DDA6-469E-B8FA-BDE0596844F5}"/>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16382761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398A94-C38E-4BAD-A578-D7DB2D4670FA}"/>
              </a:ext>
            </a:extLst>
          </p:cNvPr>
          <p:cNvSpPr>
            <a:spLocks noGrp="1"/>
          </p:cNvSpPr>
          <p:nvPr>
            <p:ph type="title"/>
          </p:nvPr>
        </p:nvSpPr>
        <p:spPr>
          <a:xfrm>
            <a:off x="473075" y="487363"/>
            <a:ext cx="5915025" cy="1766887"/>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5121AAE-D6C5-4007-A8C7-44FE5B82AD9A}"/>
              </a:ext>
            </a:extLst>
          </p:cNvPr>
          <p:cNvSpPr>
            <a:spLocks noGrp="1"/>
          </p:cNvSpPr>
          <p:nvPr>
            <p:ph type="body" idx="1"/>
          </p:nvPr>
        </p:nvSpPr>
        <p:spPr>
          <a:xfrm>
            <a:off x="473075" y="2241550"/>
            <a:ext cx="2900363" cy="10985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1EB148C-760B-49AA-B178-6D7645ED28FB}"/>
              </a:ext>
            </a:extLst>
          </p:cNvPr>
          <p:cNvSpPr>
            <a:spLocks noGrp="1"/>
          </p:cNvSpPr>
          <p:nvPr>
            <p:ph sz="half" idx="2"/>
          </p:nvPr>
        </p:nvSpPr>
        <p:spPr>
          <a:xfrm>
            <a:off x="473075" y="3340100"/>
            <a:ext cx="2900363" cy="491331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E96BEB19-B4D8-408D-80B6-E75CAE32B710}"/>
              </a:ext>
            </a:extLst>
          </p:cNvPr>
          <p:cNvSpPr>
            <a:spLocks noGrp="1"/>
          </p:cNvSpPr>
          <p:nvPr>
            <p:ph type="body" sz="quarter" idx="3"/>
          </p:nvPr>
        </p:nvSpPr>
        <p:spPr>
          <a:xfrm>
            <a:off x="3471863" y="2241550"/>
            <a:ext cx="2916237" cy="10985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057477B-459A-48BD-AEE5-94CB4755F9C6}"/>
              </a:ext>
            </a:extLst>
          </p:cNvPr>
          <p:cNvSpPr>
            <a:spLocks noGrp="1"/>
          </p:cNvSpPr>
          <p:nvPr>
            <p:ph sz="quarter" idx="4"/>
          </p:nvPr>
        </p:nvSpPr>
        <p:spPr>
          <a:xfrm>
            <a:off x="3471863" y="3340100"/>
            <a:ext cx="2916237" cy="491331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E2232030-ED32-4CC0-B932-28913153E875}"/>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8" name="Marcador de pie de página 7">
            <a:extLst>
              <a:ext uri="{FF2B5EF4-FFF2-40B4-BE49-F238E27FC236}">
                <a16:creationId xmlns:a16="http://schemas.microsoft.com/office/drawing/2014/main" id="{9880E5BE-6573-4781-947E-A7FCEE2CEFE2}"/>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9EAE332B-22D3-4BBA-91F6-2FA287554297}"/>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10271185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60DA0D-14A8-43EB-8D43-E703BEE669D7}"/>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6C684903-8EEB-4979-82AA-B5E404A09A49}"/>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4" name="Marcador de pie de página 3">
            <a:extLst>
              <a:ext uri="{FF2B5EF4-FFF2-40B4-BE49-F238E27FC236}">
                <a16:creationId xmlns:a16="http://schemas.microsoft.com/office/drawing/2014/main" id="{A6230B58-3F86-40F1-B91D-06EE6A1A442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9C9CD8D9-5336-46C4-95BE-DA04C21BD671}"/>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32406316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48FB421-7DF3-4BDB-B4E9-7B6D19AE8E1D}"/>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3" name="Marcador de pie de página 2">
            <a:extLst>
              <a:ext uri="{FF2B5EF4-FFF2-40B4-BE49-F238E27FC236}">
                <a16:creationId xmlns:a16="http://schemas.microsoft.com/office/drawing/2014/main" id="{A241AA87-1DA5-4948-9E97-A94177CD1AFA}"/>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96A98D44-896F-45C8-B83D-C78A5AE3047A}"/>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3118702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B970A8-492C-4BC7-9195-D5B7E18CD05F}"/>
              </a:ext>
            </a:extLst>
          </p:cNvPr>
          <p:cNvSpPr>
            <a:spLocks noGrp="1"/>
          </p:cNvSpPr>
          <p:nvPr>
            <p:ph type="title"/>
          </p:nvPr>
        </p:nvSpPr>
        <p:spPr>
          <a:xfrm>
            <a:off x="473075" y="609600"/>
            <a:ext cx="2211388" cy="21336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C2038A54-D715-422F-B8F4-1BE279ECC74D}"/>
              </a:ext>
            </a:extLst>
          </p:cNvPr>
          <p:cNvSpPr>
            <a:spLocks noGrp="1"/>
          </p:cNvSpPr>
          <p:nvPr>
            <p:ph idx="1"/>
          </p:nvPr>
        </p:nvSpPr>
        <p:spPr>
          <a:xfrm>
            <a:off x="2916238" y="1316038"/>
            <a:ext cx="3471862" cy="6499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2DFC9247-93C4-4224-939F-D79CDCC05C8C}"/>
              </a:ext>
            </a:extLst>
          </p:cNvPr>
          <p:cNvSpPr>
            <a:spLocks noGrp="1"/>
          </p:cNvSpPr>
          <p:nvPr>
            <p:ph type="body" sz="half" idx="2"/>
          </p:nvPr>
        </p:nvSpPr>
        <p:spPr>
          <a:xfrm>
            <a:off x="473075" y="2743200"/>
            <a:ext cx="2211388" cy="508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F1EFC68-0B0D-44C5-9DF1-80B8AC24D85B}"/>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6" name="Marcador de pie de página 5">
            <a:extLst>
              <a:ext uri="{FF2B5EF4-FFF2-40B4-BE49-F238E27FC236}">
                <a16:creationId xmlns:a16="http://schemas.microsoft.com/office/drawing/2014/main" id="{3874702B-FED7-4BA2-9DCA-A06CEBEF0D53}"/>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967ECDD8-9860-471E-AEB4-31BF2A93C151}"/>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40044520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AF2220-D463-434A-8332-FC32BEA768F6}"/>
              </a:ext>
            </a:extLst>
          </p:cNvPr>
          <p:cNvSpPr>
            <a:spLocks noGrp="1"/>
          </p:cNvSpPr>
          <p:nvPr>
            <p:ph type="title"/>
          </p:nvPr>
        </p:nvSpPr>
        <p:spPr>
          <a:xfrm>
            <a:off x="473075" y="609600"/>
            <a:ext cx="2211388" cy="21336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E5E4EE06-8332-4553-A9FA-CD139144F5E6}"/>
              </a:ext>
            </a:extLst>
          </p:cNvPr>
          <p:cNvSpPr>
            <a:spLocks noGrp="1"/>
          </p:cNvSpPr>
          <p:nvPr>
            <p:ph type="pic" idx="1"/>
          </p:nvPr>
        </p:nvSpPr>
        <p:spPr>
          <a:xfrm>
            <a:off x="2916238" y="1316038"/>
            <a:ext cx="3471862" cy="64992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5AB7BE13-451B-49B9-888C-F815B2EE8D72}"/>
              </a:ext>
            </a:extLst>
          </p:cNvPr>
          <p:cNvSpPr>
            <a:spLocks noGrp="1"/>
          </p:cNvSpPr>
          <p:nvPr>
            <p:ph type="body" sz="half" idx="2"/>
          </p:nvPr>
        </p:nvSpPr>
        <p:spPr>
          <a:xfrm>
            <a:off x="473075" y="2743200"/>
            <a:ext cx="2211388" cy="508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4DF2D3A-BEBF-467E-BA1C-5275961B1ACF}"/>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6" name="Marcador de pie de página 5">
            <a:extLst>
              <a:ext uri="{FF2B5EF4-FFF2-40B4-BE49-F238E27FC236}">
                <a16:creationId xmlns:a16="http://schemas.microsoft.com/office/drawing/2014/main" id="{AE70E882-450F-4766-90C1-AABD5ECE26E6}"/>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5825D45-3427-4EBC-B653-AFB76B3CB513}"/>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1852785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86DC1D-0EF1-4482-BDFE-338C3F8876C1}"/>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5A8DA60C-DCF5-41F8-9CB9-80FCA9D7C14C}"/>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8A14CE27-BA58-4DA6-A2B3-1FA1C5A3D5A8}"/>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765E499D-6042-4B92-8BA9-E73C0966B93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A11BBA6-E6A2-490B-83A2-A05DBF9CE086}"/>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3756337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84F156-1C68-471D-9986-C08D31EF463D}"/>
              </a:ext>
            </a:extLst>
          </p:cNvPr>
          <p:cNvSpPr>
            <a:spLocks noGrp="1"/>
          </p:cNvSpPr>
          <p:nvPr>
            <p:ph type="title" orient="vert"/>
          </p:nvPr>
        </p:nvSpPr>
        <p:spPr>
          <a:xfrm>
            <a:off x="4908550" y="487363"/>
            <a:ext cx="1477963" cy="7748587"/>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161AD4CC-1D12-45BD-AE97-75AB0109C470}"/>
              </a:ext>
            </a:extLst>
          </p:cNvPr>
          <p:cNvSpPr>
            <a:spLocks noGrp="1"/>
          </p:cNvSpPr>
          <p:nvPr>
            <p:ph type="body" orient="vert" idx="1"/>
          </p:nvPr>
        </p:nvSpPr>
        <p:spPr>
          <a:xfrm>
            <a:off x="471488" y="487363"/>
            <a:ext cx="4284662" cy="7748587"/>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D07B2F71-E9E8-49A4-B5EA-65CCA5831546}"/>
              </a:ext>
            </a:extLst>
          </p:cNvPr>
          <p:cNvSpPr>
            <a:spLocks noGrp="1"/>
          </p:cNvSpPr>
          <p:nvPr>
            <p:ph type="dt" sz="half" idx="10"/>
          </p:nvPr>
        </p:nvSpPr>
        <p:spPr/>
        <p:txBody>
          <a:body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A91CE7F1-382A-47BC-9DDE-5891A2337177}"/>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6753D3AE-B471-4932-B397-18CAA9CA95AE}"/>
              </a:ext>
            </a:extLst>
          </p:cNvPr>
          <p:cNvSpPr>
            <a:spLocks noGrp="1"/>
          </p:cNvSpPr>
          <p:nvPr>
            <p:ph type="sldNum" sz="quarter" idx="12"/>
          </p:nvPr>
        </p:nvSpPr>
        <p:spPr/>
        <p:txBody>
          <a:bodyPr/>
          <a:lstStyle/>
          <a:p>
            <a:fld id="{BF34DD84-C7A6-43C0-8999-DAD9814F84D4}" type="slidenum">
              <a:rPr lang="es-CO" smtClean="0"/>
              <a:t>‹Nº›</a:t>
            </a:fld>
            <a:endParaRPr lang="es-CO"/>
          </a:p>
        </p:txBody>
      </p:sp>
    </p:spTree>
    <p:extLst>
      <p:ext uri="{BB962C8B-B14F-4D97-AF65-F5344CB8AC3E}">
        <p14:creationId xmlns:p14="http://schemas.microsoft.com/office/powerpoint/2010/main" val="1678843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A57ACD08-923A-439E-9067-E0A384A860D0}" type="datetimeFigureOut">
              <a:rPr lang="es-CO" smtClean="0"/>
              <a:t>31/01/2022</a:t>
            </a:fld>
            <a:endParaRPr lang="es-CO"/>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CO"/>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82E58623-D424-4B64-82F6-E0AEE494CD77}" type="slidenum">
              <a:rPr lang="es-CO" smtClean="0"/>
              <a:t>‹Nº›</a:t>
            </a:fld>
            <a:endParaRPr lang="es-CO"/>
          </a:p>
        </p:txBody>
      </p:sp>
    </p:spTree>
    <p:extLst>
      <p:ext uri="{BB962C8B-B14F-4D97-AF65-F5344CB8AC3E}">
        <p14:creationId xmlns:p14="http://schemas.microsoft.com/office/powerpoint/2010/main" val="7600431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E373730-652A-4EA9-96B0-68EF9D87ACEF}"/>
              </a:ext>
            </a:extLst>
          </p:cNvPr>
          <p:cNvSpPr>
            <a:spLocks noGrp="1"/>
          </p:cNvSpPr>
          <p:nvPr>
            <p:ph type="title"/>
          </p:nvPr>
        </p:nvSpPr>
        <p:spPr>
          <a:xfrm>
            <a:off x="471488" y="487363"/>
            <a:ext cx="5915025" cy="1766887"/>
          </a:xfrm>
          <a:prstGeom prst="rect">
            <a:avLst/>
          </a:prstGeom>
        </p:spPr>
        <p:txBody>
          <a:bodyPr vert="horz" lIns="91440" tIns="45720" rIns="91440" bIns="45720" rtlCol="0" anchor="ctr">
            <a:normAutofit/>
          </a:bodyPr>
          <a:lstStyle/>
          <a:p>
            <a:r>
              <a:rPr lang="es-ES" dirty="0"/>
              <a:t>Haga clic para modificar el estilo de título del patrón</a:t>
            </a:r>
            <a:endParaRPr lang="es-CO" dirty="0"/>
          </a:p>
        </p:txBody>
      </p:sp>
      <p:sp>
        <p:nvSpPr>
          <p:cNvPr id="3" name="Marcador de texto 2">
            <a:extLst>
              <a:ext uri="{FF2B5EF4-FFF2-40B4-BE49-F238E27FC236}">
                <a16:creationId xmlns:a16="http://schemas.microsoft.com/office/drawing/2014/main" id="{A5317877-40A3-48DC-8ABD-E6AA5685AA96}"/>
              </a:ext>
            </a:extLst>
          </p:cNvPr>
          <p:cNvSpPr>
            <a:spLocks noGrp="1"/>
          </p:cNvSpPr>
          <p:nvPr>
            <p:ph type="body" idx="1"/>
          </p:nvPr>
        </p:nvSpPr>
        <p:spPr>
          <a:xfrm>
            <a:off x="471488" y="2433638"/>
            <a:ext cx="5915025" cy="5802312"/>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0222C05C-B2FB-4B62-807F-D5535D806D8E}"/>
              </a:ext>
            </a:extLst>
          </p:cNvPr>
          <p:cNvSpPr>
            <a:spLocks noGrp="1"/>
          </p:cNvSpPr>
          <p:nvPr>
            <p:ph type="dt" sz="half" idx="2"/>
          </p:nvPr>
        </p:nvSpPr>
        <p:spPr>
          <a:xfrm>
            <a:off x="471488" y="8475663"/>
            <a:ext cx="1543050" cy="485775"/>
          </a:xfrm>
          <a:prstGeom prst="rect">
            <a:avLst/>
          </a:prstGeom>
        </p:spPr>
        <p:txBody>
          <a:bodyPr vert="horz" lIns="91440" tIns="45720" rIns="91440" bIns="45720" rtlCol="0" anchor="ctr"/>
          <a:lstStyle>
            <a:lvl1pPr algn="l">
              <a:defRPr sz="1200">
                <a:solidFill>
                  <a:schemeClr val="tx1">
                    <a:tint val="75000"/>
                  </a:schemeClr>
                </a:solidFill>
              </a:defRPr>
            </a:lvl1pPr>
          </a:lstStyle>
          <a:p>
            <a:fld id="{C8F6E24D-0ECD-4A4A-A6AD-BAFE06E5C203}" type="datetimeFigureOut">
              <a:rPr lang="es-CO" smtClean="0"/>
              <a:t>31/01/2022</a:t>
            </a:fld>
            <a:endParaRPr lang="es-CO"/>
          </a:p>
        </p:txBody>
      </p:sp>
      <p:sp>
        <p:nvSpPr>
          <p:cNvPr id="5" name="Marcador de pie de página 4">
            <a:extLst>
              <a:ext uri="{FF2B5EF4-FFF2-40B4-BE49-F238E27FC236}">
                <a16:creationId xmlns:a16="http://schemas.microsoft.com/office/drawing/2014/main" id="{E67A260A-8001-4425-9791-8F7032C9CE5C}"/>
              </a:ext>
            </a:extLst>
          </p:cNvPr>
          <p:cNvSpPr>
            <a:spLocks noGrp="1"/>
          </p:cNvSpPr>
          <p:nvPr>
            <p:ph type="ftr" sz="quarter" idx="3"/>
          </p:nvPr>
        </p:nvSpPr>
        <p:spPr>
          <a:xfrm>
            <a:off x="2271713" y="8475663"/>
            <a:ext cx="2314575" cy="4857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A1A7636A-8BF8-400A-8BB1-C64383F64775}"/>
              </a:ext>
            </a:extLst>
          </p:cNvPr>
          <p:cNvSpPr>
            <a:spLocks noGrp="1"/>
          </p:cNvSpPr>
          <p:nvPr>
            <p:ph type="sldNum" sz="quarter" idx="4"/>
          </p:nvPr>
        </p:nvSpPr>
        <p:spPr>
          <a:xfrm>
            <a:off x="4843463" y="8475663"/>
            <a:ext cx="1543050" cy="485775"/>
          </a:xfrm>
          <a:prstGeom prst="rect">
            <a:avLst/>
          </a:prstGeom>
        </p:spPr>
        <p:txBody>
          <a:bodyPr vert="horz" lIns="91440" tIns="45720" rIns="91440" bIns="45720" rtlCol="0" anchor="ctr"/>
          <a:lstStyle>
            <a:lvl1pPr algn="r">
              <a:defRPr sz="1200">
                <a:solidFill>
                  <a:schemeClr val="tx1">
                    <a:tint val="75000"/>
                  </a:schemeClr>
                </a:solidFill>
              </a:defRPr>
            </a:lvl1pPr>
          </a:lstStyle>
          <a:p>
            <a:fld id="{BF34DD84-C7A6-43C0-8999-DAD9814F84D4}" type="slidenum">
              <a:rPr lang="es-CO" smtClean="0"/>
              <a:t>‹Nº›</a:t>
            </a:fld>
            <a:endParaRPr lang="es-CO"/>
          </a:p>
        </p:txBody>
      </p:sp>
    </p:spTree>
    <p:extLst>
      <p:ext uri="{BB962C8B-B14F-4D97-AF65-F5344CB8AC3E}">
        <p14:creationId xmlns:p14="http://schemas.microsoft.com/office/powerpoint/2010/main" val="7978894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rgbClr val="46893B"/>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1F2423D-6528-44CA-B906-E8DC6A591C3B}"/>
              </a:ext>
            </a:extLst>
          </p:cNvPr>
          <p:cNvSpPr txBox="1"/>
          <p:nvPr/>
        </p:nvSpPr>
        <p:spPr>
          <a:xfrm>
            <a:off x="2057399" y="434340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s-ES" dirty="0"/>
              <a:t>Haga clic para agregar texto</a:t>
            </a:r>
          </a:p>
        </p:txBody>
      </p:sp>
    </p:spTree>
    <p:extLst>
      <p:ext uri="{BB962C8B-B14F-4D97-AF65-F5344CB8AC3E}">
        <p14:creationId xmlns:p14="http://schemas.microsoft.com/office/powerpoint/2010/main" val="4042643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53BBD4-0440-4F76-A3D3-A33F8EA6F6DC}"/>
              </a:ext>
            </a:extLst>
          </p:cNvPr>
          <p:cNvSpPr>
            <a:spLocks noGrp="1"/>
          </p:cNvSpPr>
          <p:nvPr>
            <p:ph type="ctrTitle"/>
          </p:nvPr>
        </p:nvSpPr>
        <p:spPr>
          <a:xfrm>
            <a:off x="2174037" y="5015343"/>
            <a:ext cx="4082588" cy="1570991"/>
          </a:xfrm>
        </p:spPr>
        <p:txBody>
          <a:bodyPr>
            <a:normAutofit fontScale="90000"/>
          </a:bodyPr>
          <a:lstStyle/>
          <a:p>
            <a:r>
              <a:rPr lang="es-MX" sz="3500" b="1" dirty="0">
                <a:solidFill>
                  <a:schemeClr val="bg1"/>
                </a:solidFill>
                <a:latin typeface="Gotham" panose="02000504050000020004" pitchFamily="2" charset="0"/>
              </a:rPr>
              <a:t>SECRETARÍA  DE HACIENDA – INFORME DE GESTIÓN FINANCIERA</a:t>
            </a:r>
            <a:endParaRPr lang="es-CO" sz="3500" b="1" dirty="0">
              <a:solidFill>
                <a:schemeClr val="bg1"/>
              </a:solidFill>
              <a:latin typeface="Gotham" panose="02000504050000020004" pitchFamily="2" charset="0"/>
            </a:endParaRPr>
          </a:p>
        </p:txBody>
      </p:sp>
      <p:sp>
        <p:nvSpPr>
          <p:cNvPr id="3" name="Subtítulo 2">
            <a:extLst>
              <a:ext uri="{FF2B5EF4-FFF2-40B4-BE49-F238E27FC236}">
                <a16:creationId xmlns:a16="http://schemas.microsoft.com/office/drawing/2014/main" id="{3A6829F0-AB78-4339-9641-9958BA2E00F4}"/>
              </a:ext>
            </a:extLst>
          </p:cNvPr>
          <p:cNvSpPr>
            <a:spLocks noGrp="1"/>
          </p:cNvSpPr>
          <p:nvPr>
            <p:ph type="subTitle" idx="1"/>
          </p:nvPr>
        </p:nvSpPr>
        <p:spPr>
          <a:xfrm>
            <a:off x="1970635" y="7148945"/>
            <a:ext cx="4489393" cy="515389"/>
          </a:xfrm>
        </p:spPr>
        <p:txBody>
          <a:bodyPr>
            <a:normAutofit/>
          </a:bodyPr>
          <a:lstStyle/>
          <a:p>
            <a:r>
              <a:rPr lang="es-MX" sz="1600" b="1" dirty="0">
                <a:solidFill>
                  <a:schemeClr val="bg1"/>
                </a:solidFill>
                <a:latin typeface="Gotham" panose="02000504050000020004" pitchFamily="2" charset="0"/>
              </a:rPr>
              <a:t>O</a:t>
            </a:r>
            <a:r>
              <a:rPr lang="es-CO" sz="1600" b="1" dirty="0">
                <a:solidFill>
                  <a:schemeClr val="bg1"/>
                </a:solidFill>
                <a:latin typeface="Gotham" panose="02000504050000020004" pitchFamily="2" charset="0"/>
              </a:rPr>
              <a:t>SCAR ROJAS CARRILLO</a:t>
            </a:r>
          </a:p>
        </p:txBody>
      </p:sp>
    </p:spTree>
    <p:extLst>
      <p:ext uri="{BB962C8B-B14F-4D97-AF65-F5344CB8AC3E}">
        <p14:creationId xmlns:p14="http://schemas.microsoft.com/office/powerpoint/2010/main" val="3784614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55A45CE-C67A-4B5F-BA62-02BE853BF727}"/>
              </a:ext>
            </a:extLst>
          </p:cNvPr>
          <p:cNvSpPr txBox="1"/>
          <p:nvPr/>
        </p:nvSpPr>
        <p:spPr>
          <a:xfrm>
            <a:off x="2550695" y="5257800"/>
            <a:ext cx="4307305"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white"/>
                </a:solidFill>
                <a:effectLst/>
                <a:uLnTx/>
                <a:uFillTx/>
                <a:latin typeface="Gotham" panose="02000504050000020004" pitchFamily="2" charset="0"/>
                <a:ea typeface="+mn-ea"/>
                <a:cs typeface="+mn-cs"/>
              </a:rPr>
              <a:t>INGRESOS</a:t>
            </a:r>
            <a:endParaRPr kumimoji="0" lang="es-CO" sz="2400" b="1" i="0" u="none" strike="noStrike" kern="1200" cap="none" spc="0" normalizeH="0" baseline="0" noProof="0" dirty="0">
              <a:ln>
                <a:noFill/>
              </a:ln>
              <a:solidFill>
                <a:prstClr val="white"/>
              </a:solidFill>
              <a:effectLst/>
              <a:uLnTx/>
              <a:uFillTx/>
              <a:latin typeface="Gotham" panose="02000504050000020004" pitchFamily="2" charset="0"/>
              <a:ea typeface="+mn-ea"/>
              <a:cs typeface="+mn-cs"/>
            </a:endParaRPr>
          </a:p>
        </p:txBody>
      </p:sp>
    </p:spTree>
    <p:extLst>
      <p:ext uri="{BB962C8B-B14F-4D97-AF65-F5344CB8AC3E}">
        <p14:creationId xmlns:p14="http://schemas.microsoft.com/office/powerpoint/2010/main" val="3016813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5FDB2C5F-DFDD-443A-B610-FD2B25E1E0C3}"/>
              </a:ext>
            </a:extLst>
          </p:cNvPr>
          <p:cNvSpPr/>
          <p:nvPr/>
        </p:nvSpPr>
        <p:spPr>
          <a:xfrm>
            <a:off x="545123" y="1208434"/>
            <a:ext cx="5811715" cy="1384995"/>
          </a:xfrm>
          <a:prstGeom prst="rect">
            <a:avLst/>
          </a:prstGeom>
        </p:spPr>
        <p:txBody>
          <a:bodyPr wrap="square">
            <a:spAutoFit/>
          </a:bodyPr>
          <a:lstStyle/>
          <a:p>
            <a:pPr algn="just"/>
            <a:endParaRPr lang="es-MX" sz="1200" dirty="0"/>
          </a:p>
          <a:p>
            <a:pPr algn="just"/>
            <a:endParaRPr lang="es-MX" sz="1200" dirty="0"/>
          </a:p>
          <a:p>
            <a:pPr algn="just"/>
            <a:endParaRPr lang="es-MX" sz="1200" dirty="0"/>
          </a:p>
          <a:p>
            <a:pPr algn="just"/>
            <a:endParaRPr lang="es-MX" sz="1200" dirty="0"/>
          </a:p>
          <a:p>
            <a:pPr algn="just"/>
            <a:endParaRPr lang="es-MX" sz="1200" dirty="0"/>
          </a:p>
          <a:p>
            <a:pPr algn="just"/>
            <a:endParaRPr lang="es-MX" sz="1200" dirty="0"/>
          </a:p>
          <a:p>
            <a:pPr algn="just"/>
            <a:endParaRPr lang="es-MX" sz="1200" dirty="0"/>
          </a:p>
        </p:txBody>
      </p:sp>
      <p:pic>
        <p:nvPicPr>
          <p:cNvPr id="6" name="Imagen 5">
            <a:extLst>
              <a:ext uri="{FF2B5EF4-FFF2-40B4-BE49-F238E27FC236}">
                <a16:creationId xmlns:a16="http://schemas.microsoft.com/office/drawing/2014/main" id="{D5E4D079-C4C4-4CF8-BC3C-D94806BDA27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6868" y="2494247"/>
            <a:ext cx="4371975" cy="1019175"/>
          </a:xfrm>
          <a:prstGeom prst="rect">
            <a:avLst/>
          </a:prstGeom>
          <a:noFill/>
          <a:ln>
            <a:noFill/>
          </a:ln>
        </p:spPr>
      </p:pic>
      <p:sp>
        <p:nvSpPr>
          <p:cNvPr id="7" name="Marcador de contenido 6"/>
          <p:cNvSpPr>
            <a:spLocks noGrp="1"/>
          </p:cNvSpPr>
          <p:nvPr>
            <p:ph idx="1"/>
          </p:nvPr>
        </p:nvSpPr>
        <p:spPr>
          <a:xfrm>
            <a:off x="1021083" y="1208434"/>
            <a:ext cx="5167313" cy="6692901"/>
          </a:xfrm>
        </p:spPr>
        <p:txBody>
          <a:bodyPr/>
          <a:lstStyle/>
          <a:p>
            <a:pPr marL="0" indent="0" algn="ctr">
              <a:buNone/>
            </a:pPr>
            <a:r>
              <a:rPr lang="es-ES_tradnl" sz="1600" b="1" dirty="0" smtClean="0">
                <a:solidFill>
                  <a:schemeClr val="accent6"/>
                </a:solidFill>
                <a:latin typeface="Century Gothic" panose="020B0502020202020204" pitchFamily="34" charset="0"/>
              </a:rPr>
              <a:t>Informe </a:t>
            </a:r>
            <a:r>
              <a:rPr lang="es-ES_tradnl" sz="1600" b="1" dirty="0">
                <a:solidFill>
                  <a:schemeClr val="accent6"/>
                </a:solidFill>
                <a:latin typeface="Century Gothic" panose="020B0502020202020204" pitchFamily="34" charset="0"/>
              </a:rPr>
              <a:t>Comportamiento de las Finanzas y el gastos publico social a corte diciembre de 2021</a:t>
            </a:r>
            <a:endParaRPr lang="en-US" sz="1600" dirty="0">
              <a:solidFill>
                <a:schemeClr val="accent6"/>
              </a:solidFill>
              <a:latin typeface="Century Gothic" panose="020B0502020202020204" pitchFamily="34" charset="0"/>
            </a:endParaRPr>
          </a:p>
          <a:p>
            <a:pPr marL="0" indent="0">
              <a:buNone/>
            </a:pPr>
            <a:r>
              <a:rPr lang="es-ES_tradnl" sz="1600" b="1" dirty="0">
                <a:latin typeface="Century Gothic" panose="020B0502020202020204" pitchFamily="34" charset="0"/>
              </a:rPr>
              <a:t> </a:t>
            </a:r>
            <a:endParaRPr lang="es-ES_tradnl" sz="1600" b="1" dirty="0" smtClean="0">
              <a:latin typeface="Century Gothic" panose="020B0502020202020204" pitchFamily="34" charset="0"/>
            </a:endParaRPr>
          </a:p>
          <a:p>
            <a:pPr marL="0" indent="0">
              <a:buNone/>
            </a:pPr>
            <a:endParaRPr lang="en-US" sz="1600" dirty="0">
              <a:latin typeface="Century Gothic" panose="020B0502020202020204" pitchFamily="34" charset="0"/>
            </a:endParaRPr>
          </a:p>
          <a:p>
            <a:endParaRPr lang="es-MX" dirty="0" smtClean="0"/>
          </a:p>
          <a:p>
            <a:endParaRPr lang="es-MX" dirty="0"/>
          </a:p>
          <a:p>
            <a:endParaRPr lang="es-MX" dirty="0" smtClean="0"/>
          </a:p>
          <a:p>
            <a:endParaRPr lang="es-MX" dirty="0"/>
          </a:p>
          <a:p>
            <a:endParaRPr lang="es-MX" dirty="0" smtClean="0"/>
          </a:p>
          <a:p>
            <a:pPr marL="0" indent="0" algn="just">
              <a:buNone/>
            </a:pPr>
            <a:r>
              <a:rPr lang="es-ES_tradnl" sz="1600" dirty="0" smtClean="0">
                <a:latin typeface="Century Gothic" panose="020B0502020202020204" pitchFamily="34" charset="0"/>
              </a:rPr>
              <a:t>La </a:t>
            </a:r>
            <a:r>
              <a:rPr lang="es-ES_tradnl" sz="1600" dirty="0">
                <a:latin typeface="Century Gothic" panose="020B0502020202020204" pitchFamily="34" charset="0"/>
              </a:rPr>
              <a:t>ejecución de los ingresos totales del Municipio para la vigencia 2021 </a:t>
            </a:r>
            <a:r>
              <a:rPr lang="es-ES_tradnl" sz="1600" dirty="0" smtClean="0">
                <a:latin typeface="Century Gothic" panose="020B0502020202020204" pitchFamily="34" charset="0"/>
              </a:rPr>
              <a:t>ascendió </a:t>
            </a:r>
            <a:r>
              <a:rPr lang="es-ES_tradnl" sz="1600" dirty="0">
                <a:latin typeface="Century Gothic" panose="020B0502020202020204" pitchFamily="34" charset="0"/>
              </a:rPr>
              <a:t>a la suma de $230.656 millones</a:t>
            </a:r>
            <a:r>
              <a:rPr lang="es-ES_tradnl" sz="1600" dirty="0">
                <a:latin typeface="Century Gothic" panose="020B0502020202020204" pitchFamily="34" charset="0"/>
              </a:rPr>
              <a:t>. Siendo los ingresos </a:t>
            </a:r>
            <a:r>
              <a:rPr lang="es-ES_tradnl" sz="1600" dirty="0" smtClean="0">
                <a:latin typeface="Century Gothic" panose="020B0502020202020204" pitchFamily="34" charset="0"/>
              </a:rPr>
              <a:t>corrientes (recurso propios de libre y con destinación especifica) </a:t>
            </a:r>
            <a:r>
              <a:rPr lang="es-ES_tradnl" sz="1600" dirty="0">
                <a:latin typeface="Century Gothic" panose="020B0502020202020204" pitchFamily="34" charset="0"/>
              </a:rPr>
              <a:t>los mas </a:t>
            </a:r>
            <a:r>
              <a:rPr lang="es-ES_tradnl" sz="1600" dirty="0" smtClean="0">
                <a:latin typeface="Century Gothic" panose="020B0502020202020204" pitchFamily="34" charset="0"/>
              </a:rPr>
              <a:t>representativos e importantes para la administración </a:t>
            </a:r>
            <a:r>
              <a:rPr lang="es-ES_tradnl" sz="1600" dirty="0">
                <a:latin typeface="Century Gothic" panose="020B0502020202020204" pitchFamily="34" charset="0"/>
              </a:rPr>
              <a:t>con un recaudo por </a:t>
            </a:r>
            <a:r>
              <a:rPr lang="es-ES_tradnl" sz="1600" dirty="0" smtClean="0">
                <a:latin typeface="Century Gothic" panose="020B0502020202020204" pitchFamily="34" charset="0"/>
              </a:rPr>
              <a:t>la suma </a:t>
            </a:r>
            <a:r>
              <a:rPr lang="es-ES_tradnl" sz="1600" dirty="0">
                <a:latin typeface="Century Gothic" panose="020B0502020202020204" pitchFamily="34" charset="0"/>
              </a:rPr>
              <a:t>de $131.328 </a:t>
            </a:r>
            <a:r>
              <a:rPr lang="es-ES_tradnl" sz="1600" dirty="0" smtClean="0">
                <a:latin typeface="Century Gothic" panose="020B0502020202020204" pitchFamily="34" charset="0"/>
              </a:rPr>
              <a:t>millones, a su vez los recursos de capital se ejecutaron $93.409 millones (se componen en su mayor parte de </a:t>
            </a:r>
            <a:r>
              <a:rPr lang="es-ES_tradnl" sz="1600" dirty="0" err="1" smtClean="0">
                <a:latin typeface="Century Gothic" panose="020B0502020202020204" pitchFamily="34" charset="0"/>
              </a:rPr>
              <a:t>Superavit</a:t>
            </a:r>
            <a:r>
              <a:rPr lang="es-ES_tradnl" sz="1600" dirty="0">
                <a:latin typeface="Century Gothic" panose="020B0502020202020204" pitchFamily="34" charset="0"/>
              </a:rPr>
              <a:t>;</a:t>
            </a:r>
            <a:r>
              <a:rPr lang="es-ES_tradnl" sz="1600" dirty="0" smtClean="0">
                <a:latin typeface="Century Gothic" panose="020B0502020202020204" pitchFamily="34" charset="0"/>
              </a:rPr>
              <a:t> reservas pasivos exigibles,  se usan cubrir las obligaciones contractuales de vigencias anteriores a u vigentes y en ejecución.</a:t>
            </a:r>
            <a:endParaRPr lang="en-US" sz="1600" dirty="0">
              <a:latin typeface="Century Gothic" panose="020B0502020202020204" pitchFamily="34" charset="0"/>
            </a:endParaRPr>
          </a:p>
          <a:p>
            <a:endParaRPr lang="en-US" sz="1600" dirty="0">
              <a:latin typeface="Century Gothic" panose="020B0502020202020204" pitchFamily="34" charset="0"/>
            </a:endParaRPr>
          </a:p>
        </p:txBody>
      </p:sp>
      <p:sp>
        <p:nvSpPr>
          <p:cNvPr id="8" name="Título 7"/>
          <p:cNvSpPr>
            <a:spLocks noGrp="1"/>
          </p:cNvSpPr>
          <p:nvPr>
            <p:ph type="title"/>
          </p:nvPr>
        </p:nvSpPr>
        <p:spPr/>
        <p:txBody>
          <a:bodyPr>
            <a:normAutofit fontScale="90000"/>
          </a:bodyPr>
          <a:lstStyle/>
          <a:p>
            <a:pPr algn="ctr"/>
            <a:r>
              <a:rPr lang="en-US" dirty="0"/>
              <a:t/>
            </a:r>
            <a:br>
              <a:rPr lang="en-US" dirty="0"/>
            </a:br>
            <a:endParaRPr lang="en-US" dirty="0"/>
          </a:p>
        </p:txBody>
      </p:sp>
    </p:spTree>
    <p:extLst>
      <p:ext uri="{BB962C8B-B14F-4D97-AF65-F5344CB8AC3E}">
        <p14:creationId xmlns:p14="http://schemas.microsoft.com/office/powerpoint/2010/main" val="2289993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4138829C-DB17-4C75-92B4-28ABB0B2EE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8581" y="1543050"/>
            <a:ext cx="5591175" cy="3876675"/>
          </a:xfrm>
          <a:prstGeom prst="rect">
            <a:avLst/>
          </a:prstGeom>
          <a:noFill/>
          <a:ln>
            <a:noFill/>
          </a:ln>
        </p:spPr>
      </p:pic>
      <p:sp>
        <p:nvSpPr>
          <p:cNvPr id="2" name="Título 1"/>
          <p:cNvSpPr>
            <a:spLocks noGrp="1"/>
          </p:cNvSpPr>
          <p:nvPr>
            <p:ph type="title"/>
          </p:nvPr>
        </p:nvSpPr>
        <p:spPr/>
        <p:txBody>
          <a:bodyPr/>
          <a:lstStyle/>
          <a:p>
            <a:endParaRPr lang="en-US"/>
          </a:p>
        </p:txBody>
      </p:sp>
      <p:sp>
        <p:nvSpPr>
          <p:cNvPr id="3" name="Marcador de contenido 2"/>
          <p:cNvSpPr>
            <a:spLocks noGrp="1"/>
          </p:cNvSpPr>
          <p:nvPr>
            <p:ph idx="1"/>
          </p:nvPr>
        </p:nvSpPr>
        <p:spPr>
          <a:xfrm>
            <a:off x="668582" y="1543050"/>
            <a:ext cx="5717932" cy="6692901"/>
          </a:xfrm>
        </p:spPr>
        <p:txBody>
          <a:bodyPr>
            <a:normAutofit/>
          </a:bodyPr>
          <a:lstStyle/>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pPr marL="0" indent="0" algn="just">
              <a:buNone/>
            </a:pPr>
            <a:r>
              <a:rPr lang="es-ES_tradnl" sz="1600" dirty="0">
                <a:latin typeface="Century Gothic" panose="020B0502020202020204" pitchFamily="34" charset="0"/>
              </a:rPr>
              <a:t>En la tabla anterior se evidencia un cumplimiento en el recaudo de las principales rentas de los Ingresos Corrientes del Municipio, </a:t>
            </a:r>
            <a:r>
              <a:rPr lang="es-ES_tradnl" sz="1600" dirty="0" smtClean="0">
                <a:latin typeface="Century Gothic" panose="020B0502020202020204" pitchFamily="34" charset="0"/>
              </a:rPr>
              <a:t>se sobrepaso lo estimado, y se </a:t>
            </a:r>
            <a:r>
              <a:rPr lang="es-ES_tradnl" sz="1600" dirty="0">
                <a:latin typeface="Century Gothic" panose="020B0502020202020204" pitchFamily="34" charset="0"/>
              </a:rPr>
              <a:t>destacan en los </a:t>
            </a:r>
            <a:r>
              <a:rPr lang="es-ES_tradnl" sz="1600" dirty="0" smtClean="0">
                <a:latin typeface="Century Gothic" panose="020B0502020202020204" pitchFamily="34" charset="0"/>
              </a:rPr>
              <a:t>ingresos </a:t>
            </a:r>
            <a:r>
              <a:rPr lang="es-ES_tradnl" sz="1600" dirty="0">
                <a:latin typeface="Century Gothic" panose="020B0502020202020204" pitchFamily="34" charset="0"/>
              </a:rPr>
              <a:t>tributarios el </a:t>
            </a:r>
            <a:r>
              <a:rPr lang="es-ES_tradnl" sz="1600" dirty="0" smtClean="0">
                <a:latin typeface="Century Gothic" panose="020B0502020202020204" pitchFamily="34" charset="0"/>
              </a:rPr>
              <a:t>Impuesto de ICA con un recaudo de $59,266 </a:t>
            </a:r>
            <a:r>
              <a:rPr lang="es-ES_tradnl" sz="1600" dirty="0" smtClean="0">
                <a:latin typeface="Century Gothic" panose="020B0502020202020204" pitchFamily="34" charset="0"/>
              </a:rPr>
              <a:t>millones, </a:t>
            </a:r>
            <a:r>
              <a:rPr lang="es-ES_tradnl" sz="1600" dirty="0" smtClean="0">
                <a:latin typeface="Century Gothic" panose="020B0502020202020204" pitchFamily="34" charset="0"/>
              </a:rPr>
              <a:t> </a:t>
            </a:r>
            <a:r>
              <a:rPr lang="es-ES_tradnl" sz="1600" dirty="0">
                <a:latin typeface="Century Gothic" panose="020B0502020202020204" pitchFamily="34" charset="0"/>
              </a:rPr>
              <a:t>el </a:t>
            </a:r>
            <a:r>
              <a:rPr lang="es-ES_tradnl" sz="1600" dirty="0" smtClean="0">
                <a:latin typeface="Century Gothic" panose="020B0502020202020204" pitchFamily="34" charset="0"/>
              </a:rPr>
              <a:t>Impuesto Predial con un </a:t>
            </a:r>
            <a:r>
              <a:rPr lang="es-ES_tradnl" sz="1600" dirty="0">
                <a:latin typeface="Century Gothic" panose="020B0502020202020204" pitchFamily="34" charset="0"/>
              </a:rPr>
              <a:t>recaudo por la suma de </a:t>
            </a:r>
            <a:r>
              <a:rPr lang="es-ES_tradnl" sz="1600" dirty="0" smtClean="0">
                <a:latin typeface="Century Gothic" panose="020B0502020202020204" pitchFamily="34" charset="0"/>
              </a:rPr>
              <a:t>$</a:t>
            </a:r>
            <a:r>
              <a:rPr lang="es-ES_tradnl" sz="1600" dirty="0" smtClean="0">
                <a:latin typeface="Century Gothic" panose="020B0502020202020204" pitchFamily="34" charset="0"/>
              </a:rPr>
              <a:t>24.134</a:t>
            </a:r>
            <a:r>
              <a:rPr lang="es-ES_tradnl" sz="1600" dirty="0" smtClean="0">
                <a:latin typeface="Century Gothic" panose="020B0502020202020204" pitchFamily="34" charset="0"/>
              </a:rPr>
              <a:t> </a:t>
            </a:r>
            <a:r>
              <a:rPr lang="es-ES_tradnl" sz="1600" dirty="0">
                <a:latin typeface="Century Gothic" panose="020B0502020202020204" pitchFamily="34" charset="0"/>
              </a:rPr>
              <a:t>millones</a:t>
            </a:r>
            <a:r>
              <a:rPr lang="es-ES_tradnl" sz="1600" dirty="0" smtClean="0">
                <a:latin typeface="Century Gothic" panose="020B0502020202020204" pitchFamily="34" charset="0"/>
              </a:rPr>
              <a:t>, los Avisos y tableros con $10.157 millones, las contribuciones y compensaciones (</a:t>
            </a:r>
            <a:r>
              <a:rPr lang="es-ES_tradnl" sz="1600" dirty="0" smtClean="0">
                <a:latin typeface="Century Gothic" panose="020B0502020202020204" pitchFamily="34" charset="0"/>
              </a:rPr>
              <a:t>Plusvalía,</a:t>
            </a:r>
            <a:r>
              <a:rPr lang="es-ES_tradnl" sz="1600" dirty="0" smtClean="0">
                <a:latin typeface="Century Gothic" panose="020B0502020202020204" pitchFamily="34" charset="0"/>
              </a:rPr>
              <a:t> Cesiones</a:t>
            </a:r>
            <a:r>
              <a:rPr lang="es-ES_tradnl" sz="1600" dirty="0" smtClean="0">
                <a:latin typeface="Century Gothic" panose="020B0502020202020204" pitchFamily="34" charset="0"/>
              </a:rPr>
              <a:t>)</a:t>
            </a:r>
            <a:r>
              <a:rPr lang="es-ES_tradnl" sz="1600" dirty="0" smtClean="0">
                <a:latin typeface="Century Gothic" panose="020B0502020202020204" pitchFamily="34" charset="0"/>
              </a:rPr>
              <a:t> por la suma de $7.441 millones y las Transferencias del SGP con un recaudo por $5.609 millones.</a:t>
            </a:r>
            <a:endParaRPr lang="en-US" sz="1600" dirty="0">
              <a:latin typeface="Century Gothic" panose="020B0502020202020204" pitchFamily="34" charset="0"/>
            </a:endParaRPr>
          </a:p>
        </p:txBody>
      </p:sp>
    </p:spTree>
    <p:extLst>
      <p:ext uri="{BB962C8B-B14F-4D97-AF65-F5344CB8AC3E}">
        <p14:creationId xmlns:p14="http://schemas.microsoft.com/office/powerpoint/2010/main" val="1334041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6825A2D-3DB8-49BB-B43F-582A415563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6710" y="1313351"/>
            <a:ext cx="5884920" cy="2256326"/>
          </a:xfrm>
          <a:prstGeom prst="rect">
            <a:avLst/>
          </a:prstGeom>
          <a:noFill/>
          <a:ln>
            <a:noFill/>
          </a:ln>
        </p:spPr>
      </p:pic>
      <p:sp>
        <p:nvSpPr>
          <p:cNvPr id="5" name="Título 4"/>
          <p:cNvSpPr>
            <a:spLocks noGrp="1"/>
          </p:cNvSpPr>
          <p:nvPr>
            <p:ph type="title"/>
          </p:nvPr>
        </p:nvSpPr>
        <p:spPr/>
        <p:txBody>
          <a:bodyPr/>
          <a:lstStyle/>
          <a:p>
            <a:endParaRPr lang="en-US"/>
          </a:p>
        </p:txBody>
      </p:sp>
      <p:sp>
        <p:nvSpPr>
          <p:cNvPr id="6" name="Marcador de contenido 5"/>
          <p:cNvSpPr>
            <a:spLocks noGrp="1"/>
          </p:cNvSpPr>
          <p:nvPr>
            <p:ph idx="1"/>
          </p:nvPr>
        </p:nvSpPr>
        <p:spPr>
          <a:xfrm>
            <a:off x="636710" y="1543050"/>
            <a:ext cx="5749803" cy="6692901"/>
          </a:xfrm>
        </p:spPr>
        <p:txBody>
          <a:bodyPr>
            <a:normAutofit/>
          </a:bodyPr>
          <a:lstStyle/>
          <a:p>
            <a:endParaRPr lang="es-ES" dirty="0" smtClean="0"/>
          </a:p>
          <a:p>
            <a:endParaRPr lang="es-ES" dirty="0"/>
          </a:p>
          <a:p>
            <a:endParaRPr lang="es-ES" dirty="0" smtClean="0"/>
          </a:p>
          <a:p>
            <a:endParaRPr lang="es-ES" dirty="0"/>
          </a:p>
          <a:p>
            <a:endParaRPr lang="es-ES" dirty="0" smtClean="0"/>
          </a:p>
          <a:p>
            <a:endParaRPr lang="es-ES" sz="1900" dirty="0">
              <a:latin typeface="Century Gothic" panose="020B0502020202020204" pitchFamily="34" charset="0"/>
            </a:endParaRPr>
          </a:p>
          <a:p>
            <a:pPr marL="0" indent="0">
              <a:buNone/>
            </a:pPr>
            <a:endParaRPr lang="es-ES_tradnl" sz="1900" dirty="0" smtClean="0">
              <a:latin typeface="Century Gothic" panose="020B0502020202020204" pitchFamily="34" charset="0"/>
            </a:endParaRPr>
          </a:p>
          <a:p>
            <a:pPr marL="0" indent="0" algn="just">
              <a:buNone/>
            </a:pPr>
            <a:r>
              <a:rPr lang="es-ES_tradnl" sz="1700" dirty="0" smtClean="0">
                <a:latin typeface="Century Gothic" panose="020B0502020202020204" pitchFamily="34" charset="0"/>
              </a:rPr>
              <a:t>Los </a:t>
            </a:r>
            <a:r>
              <a:rPr lang="es-ES_tradnl" sz="1700" dirty="0">
                <a:latin typeface="Century Gothic" panose="020B0502020202020204" pitchFamily="34" charset="0"/>
              </a:rPr>
              <a:t>ingresos de capital que se estimaron en $103.685 millones presentan una </a:t>
            </a:r>
            <a:r>
              <a:rPr lang="es-ES_tradnl" sz="1700" dirty="0" smtClean="0">
                <a:latin typeface="Century Gothic" panose="020B0502020202020204" pitchFamily="34" charset="0"/>
              </a:rPr>
              <a:t>ejecución </a:t>
            </a:r>
            <a:r>
              <a:rPr lang="es-ES_tradnl" sz="1700" dirty="0">
                <a:latin typeface="Century Gothic" panose="020B0502020202020204" pitchFamily="34" charset="0"/>
              </a:rPr>
              <a:t>del 90%, se compone </a:t>
            </a:r>
            <a:r>
              <a:rPr lang="es-ES_tradnl" sz="1700" dirty="0" smtClean="0">
                <a:latin typeface="Century Gothic" panose="020B0502020202020204" pitchFamily="34" charset="0"/>
              </a:rPr>
              <a:t>su mayor participación en los </a:t>
            </a:r>
            <a:r>
              <a:rPr lang="es-ES_tradnl" sz="1700" dirty="0">
                <a:latin typeface="Century Gothic" panose="020B0502020202020204" pitchFamily="34" charset="0"/>
              </a:rPr>
              <a:t>recursos del Balance  </a:t>
            </a:r>
            <a:r>
              <a:rPr lang="es-ES_tradnl" sz="1700" dirty="0" smtClean="0">
                <a:latin typeface="Century Gothic" panose="020B0502020202020204" pitchFamily="34" charset="0"/>
              </a:rPr>
              <a:t>por la suma de $86.069 millones, de los cuales se componen por superávit $32.023 millones, y </a:t>
            </a:r>
            <a:r>
              <a:rPr lang="es-ES_tradnl" sz="1700" dirty="0">
                <a:latin typeface="Century Gothic" panose="020B0502020202020204" pitchFamily="34" charset="0"/>
              </a:rPr>
              <a:t>las Reservas </a:t>
            </a:r>
            <a:r>
              <a:rPr lang="es-ES_tradnl" sz="1700" dirty="0" smtClean="0">
                <a:latin typeface="Century Gothic" panose="020B0502020202020204" pitchFamily="34" charset="0"/>
              </a:rPr>
              <a:t>Presupuestales $8.082 millones y Pasivos exigibles  </a:t>
            </a:r>
            <a:r>
              <a:rPr lang="es-ES_tradnl" sz="1700" dirty="0">
                <a:latin typeface="Century Gothic" panose="020B0502020202020204" pitchFamily="34" charset="0"/>
              </a:rPr>
              <a:t>con una ejecución de </a:t>
            </a:r>
            <a:r>
              <a:rPr lang="es-ES_tradnl" sz="1700" dirty="0" smtClean="0">
                <a:latin typeface="Century Gothic" panose="020B0502020202020204" pitchFamily="34" charset="0"/>
              </a:rPr>
              <a:t>$45.965 </a:t>
            </a:r>
            <a:r>
              <a:rPr lang="es-ES_tradnl" sz="1700" dirty="0">
                <a:latin typeface="Century Gothic" panose="020B0502020202020204" pitchFamily="34" charset="0"/>
              </a:rPr>
              <a:t>millones </a:t>
            </a:r>
            <a:r>
              <a:rPr lang="es-ES_tradnl" sz="1700" dirty="0" smtClean="0">
                <a:latin typeface="Century Gothic" panose="020B0502020202020204" pitchFamily="34" charset="0"/>
              </a:rPr>
              <a:t>(que </a:t>
            </a:r>
            <a:r>
              <a:rPr lang="es-ES_tradnl" sz="1700" dirty="0">
                <a:latin typeface="Century Gothic" panose="020B0502020202020204" pitchFamily="34" charset="0"/>
              </a:rPr>
              <a:t>corresponde a saldos de </a:t>
            </a:r>
            <a:r>
              <a:rPr lang="es-ES_tradnl" sz="1700" dirty="0" smtClean="0">
                <a:latin typeface="Century Gothic" panose="020B0502020202020204" pitchFamily="34" charset="0"/>
              </a:rPr>
              <a:t>Contratos de vigencias anteriores </a:t>
            </a:r>
            <a:r>
              <a:rPr lang="es-ES_tradnl" sz="1700" dirty="0">
                <a:latin typeface="Century Gothic" panose="020B0502020202020204" pitchFamily="34" charset="0"/>
              </a:rPr>
              <a:t>en ejecución de la vigencia </a:t>
            </a:r>
            <a:r>
              <a:rPr lang="es-ES_tradnl" sz="1700" dirty="0" smtClean="0">
                <a:latin typeface="Century Gothic" panose="020B0502020202020204" pitchFamily="34" charset="0"/>
              </a:rPr>
              <a:t>2021.</a:t>
            </a:r>
            <a:endParaRPr lang="en-US" dirty="0"/>
          </a:p>
        </p:txBody>
      </p:sp>
    </p:spTree>
    <p:extLst>
      <p:ext uri="{BB962C8B-B14F-4D97-AF65-F5344CB8AC3E}">
        <p14:creationId xmlns:p14="http://schemas.microsoft.com/office/powerpoint/2010/main" val="342047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9C4D1D4D-B2F0-4D67-BE67-353A3B3645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555" y="959094"/>
            <a:ext cx="5715000" cy="5536884"/>
          </a:xfrm>
          <a:prstGeom prst="rect">
            <a:avLst/>
          </a:prstGeom>
          <a:noFill/>
          <a:ln>
            <a:noFill/>
          </a:ln>
        </p:spPr>
      </p:pic>
      <p:sp>
        <p:nvSpPr>
          <p:cNvPr id="2" name="Título 1"/>
          <p:cNvSpPr>
            <a:spLocks noGrp="1"/>
          </p:cNvSpPr>
          <p:nvPr>
            <p:ph type="title"/>
          </p:nvPr>
        </p:nvSpPr>
        <p:spPr/>
        <p:txBody>
          <a:bodyPr/>
          <a:lstStyle/>
          <a:p>
            <a:endParaRPr lang="en-US"/>
          </a:p>
        </p:txBody>
      </p:sp>
      <p:sp>
        <p:nvSpPr>
          <p:cNvPr id="3" name="Marcador de contenido 2"/>
          <p:cNvSpPr>
            <a:spLocks noGrp="1"/>
          </p:cNvSpPr>
          <p:nvPr>
            <p:ph idx="1"/>
          </p:nvPr>
        </p:nvSpPr>
        <p:spPr>
          <a:xfrm>
            <a:off x="666567" y="2035420"/>
            <a:ext cx="5858975" cy="6692901"/>
          </a:xfrm>
        </p:spPr>
        <p:txBody>
          <a:bodyPr>
            <a:normAutofit fontScale="92500" lnSpcReduction="10000"/>
          </a:bodyPr>
          <a:lstStyle/>
          <a:p>
            <a:pPr algn="just"/>
            <a:endParaRPr lang="es-ES" dirty="0" smtClean="0"/>
          </a:p>
          <a:p>
            <a:pPr algn="just"/>
            <a:endParaRPr lang="es-ES" dirty="0"/>
          </a:p>
          <a:p>
            <a:pPr algn="just"/>
            <a:endParaRPr lang="es-ES" dirty="0" smtClean="0"/>
          </a:p>
          <a:p>
            <a:pPr algn="just"/>
            <a:endParaRPr lang="es-ES" dirty="0"/>
          </a:p>
          <a:p>
            <a:pPr algn="just"/>
            <a:endParaRPr lang="es-ES" dirty="0" smtClean="0"/>
          </a:p>
          <a:p>
            <a:pPr algn="just"/>
            <a:endParaRPr lang="es-ES" dirty="0"/>
          </a:p>
          <a:p>
            <a:pPr algn="just"/>
            <a:endParaRPr lang="es-ES" dirty="0" smtClean="0"/>
          </a:p>
          <a:p>
            <a:pPr algn="just"/>
            <a:endParaRPr lang="es-ES" dirty="0"/>
          </a:p>
          <a:p>
            <a:pPr algn="just"/>
            <a:endParaRPr lang="es-ES" dirty="0" smtClean="0"/>
          </a:p>
          <a:p>
            <a:pPr algn="just"/>
            <a:endParaRPr lang="es-ES" dirty="0"/>
          </a:p>
          <a:p>
            <a:pPr algn="just"/>
            <a:endParaRPr lang="es-ES" dirty="0" smtClean="0"/>
          </a:p>
          <a:p>
            <a:pPr algn="just"/>
            <a:endParaRPr lang="es-ES" dirty="0"/>
          </a:p>
          <a:p>
            <a:pPr algn="just"/>
            <a:endParaRPr lang="es-ES" dirty="0" smtClean="0"/>
          </a:p>
          <a:p>
            <a:pPr algn="just"/>
            <a:endParaRPr lang="es-ES" dirty="0"/>
          </a:p>
          <a:p>
            <a:pPr marL="0" indent="0" algn="just">
              <a:buNone/>
            </a:pPr>
            <a:r>
              <a:rPr lang="es-ES_tradnl" sz="1600" dirty="0">
                <a:latin typeface="Century Gothic" panose="020B0502020202020204" pitchFamily="34" charset="0"/>
              </a:rPr>
              <a:t>El fondo local de salud  se componen de los recursos con destinación especifica que  por Ley o Acuerdo van a un sector salud, con los cuales se financia la continuidad del </a:t>
            </a:r>
            <a:r>
              <a:rPr lang="es-ES_tradnl" sz="1600" dirty="0" smtClean="0">
                <a:latin typeface="Century Gothic" panose="020B0502020202020204" pitchFamily="34" charset="0"/>
              </a:rPr>
              <a:t>régimen </a:t>
            </a:r>
            <a:r>
              <a:rPr lang="es-ES_tradnl" sz="1600" dirty="0">
                <a:latin typeface="Century Gothic" panose="020B0502020202020204" pitchFamily="34" charset="0"/>
              </a:rPr>
              <a:t>subsidiado del Municipio, con las fuentes de financiación nacional y departamental, como lo son los recursos del Adres, SGP </a:t>
            </a:r>
            <a:r>
              <a:rPr lang="es-ES_tradnl" sz="1600" dirty="0" smtClean="0">
                <a:latin typeface="Century Gothic" panose="020B0502020202020204" pitchFamily="34" charset="0"/>
              </a:rPr>
              <a:t>Régimen </a:t>
            </a:r>
            <a:r>
              <a:rPr lang="es-ES_tradnl" sz="1600" dirty="0">
                <a:latin typeface="Century Gothic" panose="020B0502020202020204" pitchFamily="34" charset="0"/>
              </a:rPr>
              <a:t>Subsidiado, </a:t>
            </a:r>
            <a:r>
              <a:rPr lang="es-ES_tradnl" sz="1600" dirty="0" err="1">
                <a:latin typeface="Century Gothic" panose="020B0502020202020204" pitchFamily="34" charset="0"/>
              </a:rPr>
              <a:t>Coljuegos</a:t>
            </a:r>
            <a:r>
              <a:rPr lang="es-ES_tradnl" sz="1600" dirty="0">
                <a:latin typeface="Century Gothic" panose="020B0502020202020204" pitchFamily="34" charset="0"/>
              </a:rPr>
              <a:t> y los recursos que transfiere para salud el Departamento como rentas cedidas todos ellos sin situación de fondo, a la vez se incluye los recursos de SGP Salud Publica.</a:t>
            </a:r>
            <a:endParaRPr lang="en-US" sz="1600" dirty="0">
              <a:latin typeface="Century Gothic" panose="020B0502020202020204" pitchFamily="34" charset="0"/>
            </a:endParaRPr>
          </a:p>
          <a:p>
            <a:pPr algn="just"/>
            <a:endParaRPr lang="en-US" dirty="0"/>
          </a:p>
        </p:txBody>
      </p:sp>
    </p:spTree>
    <p:extLst>
      <p:ext uri="{BB962C8B-B14F-4D97-AF65-F5344CB8AC3E}">
        <p14:creationId xmlns:p14="http://schemas.microsoft.com/office/powerpoint/2010/main" val="2533931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55A45CE-C67A-4B5F-BA62-02BE853BF727}"/>
              </a:ext>
            </a:extLst>
          </p:cNvPr>
          <p:cNvSpPr txBox="1"/>
          <p:nvPr/>
        </p:nvSpPr>
        <p:spPr>
          <a:xfrm>
            <a:off x="2550695" y="5257800"/>
            <a:ext cx="4307305"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white"/>
                </a:solidFill>
                <a:effectLst/>
                <a:uLnTx/>
                <a:uFillTx/>
                <a:latin typeface="Gotham" panose="02000504050000020004" pitchFamily="2" charset="0"/>
                <a:ea typeface="+mn-ea"/>
                <a:cs typeface="+mn-cs"/>
              </a:rPr>
              <a:t>GASTOS</a:t>
            </a:r>
            <a:endParaRPr kumimoji="0" lang="es-CO" sz="2400" b="1" i="0" u="none" strike="noStrike" kern="1200" cap="none" spc="0" normalizeH="0" baseline="0" noProof="0" dirty="0">
              <a:ln>
                <a:noFill/>
              </a:ln>
              <a:solidFill>
                <a:prstClr val="white"/>
              </a:solidFill>
              <a:effectLst/>
              <a:uLnTx/>
              <a:uFillTx/>
              <a:latin typeface="Gotham" panose="02000504050000020004" pitchFamily="2" charset="0"/>
              <a:ea typeface="+mn-ea"/>
              <a:cs typeface="+mn-cs"/>
            </a:endParaRPr>
          </a:p>
        </p:txBody>
      </p:sp>
    </p:spTree>
    <p:extLst>
      <p:ext uri="{BB962C8B-B14F-4D97-AF65-F5344CB8AC3E}">
        <p14:creationId xmlns:p14="http://schemas.microsoft.com/office/powerpoint/2010/main" val="3775280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9"/>
          <p:cNvSpPr>
            <a:spLocks noGrp="1"/>
          </p:cNvSpPr>
          <p:nvPr>
            <p:ph type="title"/>
          </p:nvPr>
        </p:nvSpPr>
        <p:spPr/>
        <p:txBody>
          <a:bodyPr/>
          <a:lstStyle/>
          <a:p>
            <a:endParaRPr lang="en-US" dirty="0"/>
          </a:p>
        </p:txBody>
      </p:sp>
      <p:sp>
        <p:nvSpPr>
          <p:cNvPr id="11" name="Marcador de contenido 10"/>
          <p:cNvSpPr>
            <a:spLocks noGrp="1"/>
          </p:cNvSpPr>
          <p:nvPr>
            <p:ph idx="1"/>
          </p:nvPr>
        </p:nvSpPr>
        <p:spPr>
          <a:xfrm>
            <a:off x="562708" y="1543050"/>
            <a:ext cx="5823805" cy="6692901"/>
          </a:xfrm>
        </p:spPr>
        <p:txBody>
          <a:bodyPr>
            <a:normAutofit fontScale="85000" lnSpcReduction="20000"/>
          </a:bodyPr>
          <a:lstStyle/>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 dirty="0"/>
          </a:p>
          <a:p>
            <a:endParaRPr lang="es-ES" dirty="0" smtClean="0"/>
          </a:p>
          <a:p>
            <a:endParaRPr lang="es-ES_tradnl" dirty="0" smtClean="0"/>
          </a:p>
          <a:p>
            <a:pPr marL="0" indent="0">
              <a:buNone/>
            </a:pPr>
            <a:endParaRPr lang="es-ES_tradnl" dirty="0" smtClean="0"/>
          </a:p>
          <a:p>
            <a:pPr marL="0" indent="0">
              <a:buNone/>
            </a:pPr>
            <a:endParaRPr lang="es-ES_tradnl" dirty="0"/>
          </a:p>
          <a:p>
            <a:pPr marL="0" indent="0">
              <a:buNone/>
            </a:pPr>
            <a:endParaRPr lang="es-ES_tradnl" dirty="0" smtClean="0"/>
          </a:p>
          <a:p>
            <a:pPr marL="0" indent="0" algn="just">
              <a:buNone/>
            </a:pPr>
            <a:endParaRPr lang="es-ES_tradnl" sz="1900" dirty="0" smtClean="0">
              <a:latin typeface="Century Gothic" panose="020B0502020202020204" pitchFamily="34" charset="0"/>
            </a:endParaRPr>
          </a:p>
          <a:p>
            <a:pPr marL="0" indent="0" algn="just">
              <a:buNone/>
            </a:pPr>
            <a:endParaRPr lang="es-ES_tradnl" sz="1900" dirty="0">
              <a:latin typeface="Century Gothic" panose="020B0502020202020204" pitchFamily="34" charset="0"/>
            </a:endParaRPr>
          </a:p>
          <a:p>
            <a:pPr marL="0" indent="0" algn="just">
              <a:buNone/>
            </a:pPr>
            <a:r>
              <a:rPr lang="es-ES_tradnl" sz="1900" dirty="0" smtClean="0">
                <a:latin typeface="Century Gothic" panose="020B0502020202020204" pitchFamily="34" charset="0"/>
              </a:rPr>
              <a:t>La </a:t>
            </a:r>
            <a:r>
              <a:rPr lang="es-ES_tradnl" sz="1900" dirty="0">
                <a:latin typeface="Century Gothic" panose="020B0502020202020204" pitchFamily="34" charset="0"/>
              </a:rPr>
              <a:t>ejecución de gastos en la vigencia 2021 correspondió a la suma $184.770 </a:t>
            </a:r>
            <a:r>
              <a:rPr lang="es-ES_tradnl" sz="1900" dirty="0" smtClean="0">
                <a:latin typeface="Century Gothic" panose="020B0502020202020204" pitchFamily="34" charset="0"/>
              </a:rPr>
              <a:t>millones. Los </a:t>
            </a:r>
            <a:r>
              <a:rPr lang="es-ES_tradnl" sz="1900" dirty="0">
                <a:latin typeface="Century Gothic" panose="020B0502020202020204" pitchFamily="34" charset="0"/>
              </a:rPr>
              <a:t>gastos </a:t>
            </a:r>
            <a:r>
              <a:rPr lang="es-ES_tradnl" sz="1900" dirty="0" smtClean="0">
                <a:latin typeface="Century Gothic" panose="020B0502020202020204" pitchFamily="34" charset="0"/>
              </a:rPr>
              <a:t>de la vigencia </a:t>
            </a:r>
            <a:r>
              <a:rPr lang="es-ES_tradnl" sz="1900" dirty="0">
                <a:latin typeface="Century Gothic" panose="020B0502020202020204" pitchFamily="34" charset="0"/>
              </a:rPr>
              <a:t>ha presentado un comportamiento por debajo de los ingresos totales, lo que significa que el recaudo está por encima de los gastos, es decir que no se ha gastado mas de los que ha ingresado, presentando buen manejo de los recursos públicos, ya que no se presenta  déficit. </a:t>
            </a:r>
            <a:endParaRPr lang="en-US" sz="1900" dirty="0">
              <a:latin typeface="Century Gothic" panose="020B0502020202020204" pitchFamily="34" charset="0"/>
            </a:endParaRPr>
          </a:p>
          <a:p>
            <a:endParaRPr lang="en-US" dirty="0"/>
          </a:p>
        </p:txBody>
      </p:sp>
      <p:pic>
        <p:nvPicPr>
          <p:cNvPr id="9" name="Imagen 8"/>
          <p:cNvPicPr>
            <a:picLocks noChangeAspect="1"/>
          </p:cNvPicPr>
          <p:nvPr/>
        </p:nvPicPr>
        <p:blipFill rotWithShape="1">
          <a:blip r:embed="rId2"/>
          <a:srcRect l="20807" t="31250" r="42432" b="25721"/>
          <a:stretch/>
        </p:blipFill>
        <p:spPr>
          <a:xfrm>
            <a:off x="1055075" y="3315677"/>
            <a:ext cx="4783015" cy="3147646"/>
          </a:xfrm>
          <a:prstGeom prst="rect">
            <a:avLst/>
          </a:prstGeom>
        </p:spPr>
      </p:pic>
      <p:pic>
        <p:nvPicPr>
          <p:cNvPr id="2" name="Imagen 1"/>
          <p:cNvPicPr>
            <a:picLocks noChangeAspect="1"/>
          </p:cNvPicPr>
          <p:nvPr/>
        </p:nvPicPr>
        <p:blipFill rotWithShape="1">
          <a:blip r:embed="rId3"/>
          <a:srcRect l="28177" t="15296" r="29009" b="56291"/>
          <a:stretch/>
        </p:blipFill>
        <p:spPr>
          <a:xfrm>
            <a:off x="815892" y="1123951"/>
            <a:ext cx="5570621" cy="2078455"/>
          </a:xfrm>
          <a:prstGeom prst="rect">
            <a:avLst/>
          </a:prstGeom>
        </p:spPr>
      </p:pic>
    </p:spTree>
    <p:extLst>
      <p:ext uri="{BB962C8B-B14F-4D97-AF65-F5344CB8AC3E}">
        <p14:creationId xmlns:p14="http://schemas.microsoft.com/office/powerpoint/2010/main" val="1891813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endParaRPr lang="en-US"/>
          </a:p>
        </p:txBody>
      </p:sp>
      <p:sp>
        <p:nvSpPr>
          <p:cNvPr id="7" name="Marcador de contenido 6"/>
          <p:cNvSpPr>
            <a:spLocks noGrp="1"/>
          </p:cNvSpPr>
          <p:nvPr>
            <p:ph idx="1"/>
          </p:nvPr>
        </p:nvSpPr>
        <p:spPr>
          <a:xfrm>
            <a:off x="709864" y="1543050"/>
            <a:ext cx="5884366" cy="6692901"/>
          </a:xfrm>
        </p:spPr>
        <p:txBody>
          <a:bodyPr/>
          <a:lstStyle/>
          <a:p>
            <a:pPr marL="0" indent="0">
              <a:buNone/>
            </a:pPr>
            <a:endParaRPr lang="es-ES_tradnl" dirty="0" smtClean="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smtClean="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smtClean="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smtClean="0">
              <a:latin typeface="Century Gothic" panose="020B0502020202020204" pitchFamily="34" charset="0"/>
              <a:ea typeface="Calibri" panose="020F0502020204030204" pitchFamily="34" charset="0"/>
              <a:cs typeface="Arial" panose="020B0604020202020204" pitchFamily="34" charset="0"/>
            </a:endParaRPr>
          </a:p>
          <a:p>
            <a:pPr marL="0" indent="0">
              <a:buNone/>
            </a:pPr>
            <a:endParaRPr lang="es-ES_tradnl" dirty="0" smtClean="0">
              <a:latin typeface="Century Gothic" panose="020B0502020202020204" pitchFamily="34" charset="0"/>
              <a:ea typeface="Calibri" panose="020F0502020204030204" pitchFamily="34" charset="0"/>
              <a:cs typeface="Arial" panose="020B0604020202020204" pitchFamily="34" charset="0"/>
            </a:endParaRPr>
          </a:p>
          <a:p>
            <a:pPr marL="0" indent="0" algn="just">
              <a:buNone/>
            </a:pPr>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pPr marL="0" indent="0" algn="just">
              <a:buNone/>
            </a:pPr>
            <a:r>
              <a:rPr lang="es-ES_tradnl" sz="1600" dirty="0" smtClean="0">
                <a:latin typeface="Century Gothic" panose="020B0502020202020204" pitchFamily="34" charset="0"/>
                <a:ea typeface="Calibri" panose="020F0502020204030204" pitchFamily="34" charset="0"/>
                <a:cs typeface="Arial" panose="020B0604020202020204" pitchFamily="34" charset="0"/>
              </a:rPr>
              <a:t>Del </a:t>
            </a:r>
            <a:r>
              <a:rPr lang="es-ES_tradnl" sz="1600" dirty="0">
                <a:latin typeface="Century Gothic" panose="020B0502020202020204" pitchFamily="34" charset="0"/>
                <a:ea typeface="Calibri" panose="020F0502020204030204" pitchFamily="34" charset="0"/>
                <a:cs typeface="Arial" panose="020B0604020202020204" pitchFamily="34" charset="0"/>
              </a:rPr>
              <a:t>total de gastos de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funcionamiento ejecutados en la vigencia 2021 por la suma de $33.567 millones, los </a:t>
            </a:r>
            <a:r>
              <a:rPr lang="es-ES_tradnl" sz="1600" dirty="0">
                <a:latin typeface="Century Gothic" panose="020B0502020202020204" pitchFamily="34" charset="0"/>
                <a:ea typeface="Calibri" panose="020F0502020204030204" pitchFamily="34" charset="0"/>
                <a:cs typeface="Arial" panose="020B0604020202020204" pitchFamily="34" charset="0"/>
              </a:rPr>
              <a:t>gastos de la administración central son los que mayor representación tiene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por la </a:t>
            </a:r>
            <a:r>
              <a:rPr lang="es-ES_tradnl" sz="1600" dirty="0">
                <a:latin typeface="Century Gothic" panose="020B0502020202020204" pitchFamily="34" charset="0"/>
                <a:ea typeface="Calibri" panose="020F0502020204030204" pitchFamily="34" charset="0"/>
                <a:cs typeface="Arial" panose="020B0604020202020204" pitchFamily="34" charset="0"/>
              </a:rPr>
              <a:t>suma de $28.958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millones,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 y </a:t>
            </a:r>
            <a:r>
              <a:rPr lang="es-ES_tradnl" sz="1600" dirty="0">
                <a:latin typeface="Century Gothic" panose="020B0502020202020204" pitchFamily="34" charset="0"/>
                <a:ea typeface="Calibri" panose="020F0502020204030204" pitchFamily="34" charset="0"/>
                <a:cs typeface="Arial" panose="020B0604020202020204" pitchFamily="34" charset="0"/>
              </a:rPr>
              <a:t>su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destinación corresponde a Gastos de Personal, para el </a:t>
            </a:r>
            <a:r>
              <a:rPr lang="es-ES_tradnl" sz="1600" dirty="0">
                <a:latin typeface="Century Gothic" panose="020B0502020202020204" pitchFamily="34" charset="0"/>
                <a:ea typeface="Calibri" panose="020F0502020204030204" pitchFamily="34" charset="0"/>
                <a:cs typeface="Arial" panose="020B0604020202020204" pitchFamily="34" charset="0"/>
              </a:rPr>
              <a:t>pago normal de la nómina, los gastos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generales, y </a:t>
            </a:r>
            <a:r>
              <a:rPr lang="es-ES_tradnl" sz="1600" dirty="0">
                <a:latin typeface="Century Gothic" panose="020B0502020202020204" pitchFamily="34" charset="0"/>
                <a:ea typeface="Calibri" panose="020F0502020204030204" pitchFamily="34" charset="0"/>
                <a:cs typeface="Arial" panose="020B0604020202020204" pitchFamily="34" charset="0"/>
              </a:rPr>
              <a:t>transferencias. Los gastos de la personería, el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concejo y el IMRD </a:t>
            </a:r>
            <a:r>
              <a:rPr lang="es-ES_tradnl" sz="1600" dirty="0">
                <a:latin typeface="Century Gothic" panose="020B0502020202020204" pitchFamily="34" charset="0"/>
                <a:ea typeface="Calibri" panose="020F0502020204030204" pitchFamily="34" charset="0"/>
                <a:cs typeface="Arial" panose="020B0604020202020204" pitchFamily="34" charset="0"/>
              </a:rPr>
              <a:t>se  mantuvieron constantes.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pic>
        <p:nvPicPr>
          <p:cNvPr id="9" name="Imagen 8"/>
          <p:cNvPicPr>
            <a:picLocks noChangeAspect="1"/>
          </p:cNvPicPr>
          <p:nvPr/>
        </p:nvPicPr>
        <p:blipFill rotWithShape="1">
          <a:blip r:embed="rId2"/>
          <a:srcRect l="11888" t="23077" r="32971" b="36298"/>
          <a:stretch/>
        </p:blipFill>
        <p:spPr>
          <a:xfrm>
            <a:off x="491639" y="1543050"/>
            <a:ext cx="6102591" cy="2527789"/>
          </a:xfrm>
          <a:prstGeom prst="rect">
            <a:avLst/>
          </a:prstGeom>
        </p:spPr>
      </p:pic>
    </p:spTree>
    <p:extLst>
      <p:ext uri="{BB962C8B-B14F-4D97-AF65-F5344CB8AC3E}">
        <p14:creationId xmlns:p14="http://schemas.microsoft.com/office/powerpoint/2010/main" val="1771839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dirty="0"/>
          </a:p>
        </p:txBody>
      </p:sp>
      <p:sp>
        <p:nvSpPr>
          <p:cNvPr id="3" name="Marcador de contenido 2"/>
          <p:cNvSpPr>
            <a:spLocks noGrp="1"/>
          </p:cNvSpPr>
          <p:nvPr>
            <p:ph idx="1"/>
          </p:nvPr>
        </p:nvSpPr>
        <p:spPr>
          <a:xfrm>
            <a:off x="457200" y="1543050"/>
            <a:ext cx="6210300" cy="7410450"/>
          </a:xfrm>
        </p:spPr>
        <p:txBody>
          <a:bodyPr>
            <a:normAutofit lnSpcReduction="10000"/>
          </a:bodyPr>
          <a:lstStyle/>
          <a:p>
            <a:endParaRPr lang="es-ES" dirty="0" smtClean="0"/>
          </a:p>
          <a:p>
            <a:endParaRPr lang="es-ES" dirty="0"/>
          </a:p>
          <a:p>
            <a:endParaRPr lang="es-ES" dirty="0" smtClean="0"/>
          </a:p>
          <a:p>
            <a:endParaRPr lang="es-ES" dirty="0"/>
          </a:p>
          <a:p>
            <a:pPr algn="just"/>
            <a:endParaRPr lang="es-ES" sz="1600" dirty="0" smtClean="0">
              <a:latin typeface="Century Gothic" panose="020B0502020202020204" pitchFamily="34" charset="0"/>
            </a:endParaRPr>
          </a:p>
          <a:p>
            <a:pPr marL="0" indent="0" algn="just">
              <a:buNone/>
            </a:pPr>
            <a:r>
              <a:rPr lang="es-ES_tradnl" sz="1600" dirty="0" smtClean="0">
                <a:latin typeface="Century Gothic" panose="020B0502020202020204" pitchFamily="34" charset="0"/>
              </a:rPr>
              <a:t>En </a:t>
            </a:r>
            <a:r>
              <a:rPr lang="es-ES_tradnl" sz="1600" dirty="0">
                <a:latin typeface="Century Gothic" panose="020B0502020202020204" pitchFamily="34" charset="0"/>
              </a:rPr>
              <a:t>los gastos de funcionamiento de la administración central  en  los gastos de personal (pago de la nomina de la </a:t>
            </a:r>
            <a:r>
              <a:rPr lang="es-ES_tradnl" sz="1600" dirty="0" smtClean="0">
                <a:latin typeface="Century Gothic" panose="020B0502020202020204" pitchFamily="34" charset="0"/>
              </a:rPr>
              <a:t>administración </a:t>
            </a:r>
            <a:r>
              <a:rPr lang="es-ES_tradnl" sz="1600" dirty="0">
                <a:latin typeface="Century Gothic" panose="020B0502020202020204" pitchFamily="34" charset="0"/>
              </a:rPr>
              <a:t>central y Servicios personales indirectos) se ejecuto la suma de $19.551 millones. A la vez se refleja en los gastos </a:t>
            </a:r>
            <a:r>
              <a:rPr lang="es-ES_tradnl" sz="1600" dirty="0" smtClean="0">
                <a:latin typeface="Century Gothic" panose="020B0502020202020204" pitchFamily="34" charset="0"/>
              </a:rPr>
              <a:t>generales por la suma de $3.661 millones </a:t>
            </a:r>
            <a:r>
              <a:rPr lang="es-ES_tradnl" sz="1600" dirty="0" smtClean="0">
                <a:latin typeface="Century Gothic" panose="020B0502020202020204" pitchFamily="34" charset="0"/>
              </a:rPr>
              <a:t>(suministros, </a:t>
            </a:r>
            <a:r>
              <a:rPr lang="es-ES_tradnl" sz="1600" dirty="0">
                <a:latin typeface="Century Gothic" panose="020B0502020202020204" pitchFamily="34" charset="0"/>
              </a:rPr>
              <a:t>seguros, arriendos, </a:t>
            </a:r>
            <a:r>
              <a:rPr lang="es-ES_tradnl" sz="1600" dirty="0" smtClean="0">
                <a:latin typeface="Century Gothic" panose="020B0502020202020204" pitchFamily="34" charset="0"/>
              </a:rPr>
              <a:t>mantenimiento, </a:t>
            </a:r>
            <a:r>
              <a:rPr lang="es-ES_tradnl" sz="1600" dirty="0">
                <a:latin typeface="Century Gothic" panose="020B0502020202020204" pitchFamily="34" charset="0"/>
              </a:rPr>
              <a:t>vigilancia y otras) </a:t>
            </a:r>
            <a:r>
              <a:rPr lang="es-ES_tradnl" sz="1600" dirty="0" smtClean="0">
                <a:latin typeface="Century Gothic" panose="020B0502020202020204" pitchFamily="34" charset="0"/>
              </a:rPr>
              <a:t>y  </a:t>
            </a:r>
            <a:r>
              <a:rPr lang="es-ES_tradnl" sz="1600" dirty="0">
                <a:latin typeface="Century Gothic" panose="020B0502020202020204" pitchFamily="34" charset="0"/>
              </a:rPr>
              <a:t>transferencias </a:t>
            </a:r>
            <a:r>
              <a:rPr lang="es-ES_tradnl" sz="1600" dirty="0" smtClean="0">
                <a:latin typeface="Century Gothic" panose="020B0502020202020204" pitchFamily="34" charset="0"/>
              </a:rPr>
              <a:t>corrientes por la suma de $5.745 millones corresponden a </a:t>
            </a:r>
            <a:r>
              <a:rPr lang="es-ES_tradnl" sz="1600" dirty="0">
                <a:latin typeface="Century Gothic" panose="020B0502020202020204" pitchFamily="34" charset="0"/>
              </a:rPr>
              <a:t>(pensiones,  sentencias, </a:t>
            </a:r>
            <a:r>
              <a:rPr lang="es-ES_tradnl" sz="1600" dirty="0" smtClean="0">
                <a:latin typeface="Century Gothic" panose="020B0502020202020204" pitchFamily="34" charset="0"/>
              </a:rPr>
              <a:t>transferencias </a:t>
            </a:r>
            <a:r>
              <a:rPr lang="es-ES_tradnl" sz="1600" dirty="0">
                <a:latin typeface="Century Gothic" panose="020B0502020202020204" pitchFamily="34" charset="0"/>
              </a:rPr>
              <a:t>a establecimientos  y los pagos a  “</a:t>
            </a:r>
            <a:r>
              <a:rPr lang="es-ES_tradnl" sz="1600" dirty="0" err="1">
                <a:latin typeface="Century Gothic" panose="020B0502020202020204" pitchFamily="34" charset="0"/>
              </a:rPr>
              <a:t>Asocentro</a:t>
            </a:r>
            <a:r>
              <a:rPr lang="es-ES_tradnl" sz="1600" dirty="0">
                <a:latin typeface="Century Gothic" panose="020B0502020202020204" pitchFamily="34" charset="0"/>
              </a:rPr>
              <a:t> y otras</a:t>
            </a:r>
            <a:r>
              <a:rPr lang="es-ES_tradnl" sz="1600" dirty="0" smtClean="0">
                <a:latin typeface="Century Gothic" panose="020B0502020202020204" pitchFamily="34" charset="0"/>
              </a:rPr>
              <a:t>.</a:t>
            </a:r>
          </a:p>
          <a:p>
            <a:pPr marL="0" indent="0" algn="just">
              <a:buNone/>
            </a:pPr>
            <a:endParaRPr lang="es-ES_tradnl" sz="1600" dirty="0">
              <a:latin typeface="Century Gothic" panose="020B0502020202020204" pitchFamily="34" charset="0"/>
            </a:endParaRPr>
          </a:p>
          <a:p>
            <a:pPr marL="0" indent="0" algn="just">
              <a:buNone/>
            </a:pPr>
            <a:endParaRPr lang="es-ES_tradnl" sz="1600" dirty="0" smtClean="0">
              <a:latin typeface="Century Gothic" panose="020B0502020202020204" pitchFamily="34" charset="0"/>
            </a:endParaRPr>
          </a:p>
          <a:p>
            <a:pPr marL="0" indent="0" algn="just">
              <a:buNone/>
            </a:pPr>
            <a:endParaRPr lang="es-ES_tradnl" sz="1600" dirty="0">
              <a:latin typeface="Century Gothic" panose="020B0502020202020204" pitchFamily="34" charset="0"/>
            </a:endParaRPr>
          </a:p>
          <a:p>
            <a:pPr marL="0" indent="0" algn="just">
              <a:buNone/>
            </a:pPr>
            <a:endParaRPr lang="es-ES_tradnl" sz="1600" dirty="0" smtClean="0">
              <a:latin typeface="Century Gothic" panose="020B0502020202020204" pitchFamily="34" charset="0"/>
            </a:endParaRPr>
          </a:p>
          <a:p>
            <a:pPr marL="0" indent="0" algn="just">
              <a:buNone/>
            </a:pPr>
            <a:endParaRPr lang="es-ES_tradnl" sz="1600" dirty="0">
              <a:latin typeface="Century Gothic" panose="020B0502020202020204" pitchFamily="34" charset="0"/>
            </a:endParaRPr>
          </a:p>
          <a:p>
            <a:pPr marL="0" indent="0" algn="just">
              <a:buNone/>
            </a:pPr>
            <a:endParaRPr lang="es-ES_tradnl" sz="1600" dirty="0" smtClean="0">
              <a:latin typeface="Century Gothic" panose="020B0502020202020204" pitchFamily="34" charset="0"/>
            </a:endParaRPr>
          </a:p>
          <a:p>
            <a:pPr marL="0" indent="0" algn="just">
              <a:buNone/>
            </a:pPr>
            <a:endParaRPr lang="es-ES_tradnl" sz="1600" dirty="0">
              <a:latin typeface="Century Gothic" panose="020B0502020202020204" pitchFamily="34" charset="0"/>
            </a:endParaRPr>
          </a:p>
          <a:p>
            <a:pPr marL="0" indent="0" algn="just">
              <a:buNone/>
            </a:pPr>
            <a:r>
              <a:rPr lang="es-ES_tradnl" sz="1600" dirty="0" smtClean="0">
                <a:latin typeface="Century Gothic" panose="020B0502020202020204" pitchFamily="34" charset="0"/>
              </a:rPr>
              <a:t>Los </a:t>
            </a:r>
            <a:r>
              <a:rPr lang="es-ES_tradnl" sz="1600" dirty="0">
                <a:latin typeface="Century Gothic" panose="020B0502020202020204" pitchFamily="34" charset="0"/>
              </a:rPr>
              <a:t>gastos de servicio de la deuda por la suma de $10.033 millones se requieren para para garantizar el pago de la </a:t>
            </a:r>
            <a:r>
              <a:rPr lang="es-ES_tradnl" sz="1600" dirty="0" smtClean="0">
                <a:latin typeface="Century Gothic" panose="020B0502020202020204" pitchFamily="34" charset="0"/>
              </a:rPr>
              <a:t>amortización </a:t>
            </a:r>
            <a:r>
              <a:rPr lang="es-ES_tradnl" sz="1600" dirty="0">
                <a:latin typeface="Century Gothic" panose="020B0502020202020204" pitchFamily="34" charset="0"/>
              </a:rPr>
              <a:t>$7.930 millones e intereses  por la suma de $2.103 millones, respecto de los </a:t>
            </a:r>
            <a:r>
              <a:rPr lang="es-ES_tradnl" sz="1600" dirty="0" smtClean="0">
                <a:latin typeface="Century Gothic" panose="020B0502020202020204" pitchFamily="34" charset="0"/>
              </a:rPr>
              <a:t>crédito </a:t>
            </a:r>
            <a:r>
              <a:rPr lang="es-ES_tradnl" sz="1600" dirty="0">
                <a:latin typeface="Century Gothic" panose="020B0502020202020204" pitchFamily="34" charset="0"/>
              </a:rPr>
              <a:t>adquiridos en vigencias anteriores, y de </a:t>
            </a:r>
            <a:r>
              <a:rPr lang="es-ES_tradnl" sz="1600" dirty="0" smtClean="0">
                <a:latin typeface="Century Gothic" panose="020B0502020202020204" pitchFamily="34" charset="0"/>
              </a:rPr>
              <a:t>los cuales </a:t>
            </a:r>
            <a:r>
              <a:rPr lang="es-ES_tradnl" sz="1600" dirty="0">
                <a:latin typeface="Century Gothic" panose="020B0502020202020204" pitchFamily="34" charset="0"/>
              </a:rPr>
              <a:t>en cada vigencia se debe cubrir su obligación</a:t>
            </a:r>
            <a:r>
              <a:rPr lang="es-ES_tradnl" sz="1600" dirty="0" smtClean="0">
                <a:latin typeface="Century Gothic" panose="020B0502020202020204" pitchFamily="34" charset="0"/>
              </a:rPr>
              <a:t>.</a:t>
            </a:r>
            <a:endParaRPr lang="en-US" sz="1600" dirty="0">
              <a:latin typeface="Century Gothic" panose="020B0502020202020204" pitchFamily="34" charset="0"/>
            </a:endParaRPr>
          </a:p>
          <a:p>
            <a:endParaRPr lang="en-US" dirty="0"/>
          </a:p>
        </p:txBody>
      </p:sp>
      <p:pic>
        <p:nvPicPr>
          <p:cNvPr id="5" name="Imagen 4"/>
          <p:cNvPicPr>
            <a:picLocks noChangeAspect="1"/>
          </p:cNvPicPr>
          <p:nvPr/>
        </p:nvPicPr>
        <p:blipFill rotWithShape="1">
          <a:blip r:embed="rId2"/>
          <a:srcRect l="12372" t="36719" r="35798" b="36718"/>
          <a:stretch/>
        </p:blipFill>
        <p:spPr>
          <a:xfrm>
            <a:off x="457200" y="1371600"/>
            <a:ext cx="6210300" cy="1789408"/>
          </a:xfrm>
          <a:prstGeom prst="rect">
            <a:avLst/>
          </a:prstGeom>
        </p:spPr>
      </p:pic>
      <p:pic>
        <p:nvPicPr>
          <p:cNvPr id="6" name="Imagen 5"/>
          <p:cNvPicPr>
            <a:picLocks noChangeAspect="1"/>
          </p:cNvPicPr>
          <p:nvPr/>
        </p:nvPicPr>
        <p:blipFill rotWithShape="1">
          <a:blip r:embed="rId3"/>
          <a:srcRect l="15520" t="52604" r="36237" b="21875"/>
          <a:stretch/>
        </p:blipFill>
        <p:spPr>
          <a:xfrm>
            <a:off x="242888" y="5248275"/>
            <a:ext cx="6276975" cy="1866900"/>
          </a:xfrm>
          <a:prstGeom prst="rect">
            <a:avLst/>
          </a:prstGeom>
        </p:spPr>
      </p:pic>
    </p:spTree>
    <p:extLst>
      <p:ext uri="{BB962C8B-B14F-4D97-AF65-F5344CB8AC3E}">
        <p14:creationId xmlns:p14="http://schemas.microsoft.com/office/powerpoint/2010/main" val="4578734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endParaRPr lang="en-US"/>
          </a:p>
        </p:txBody>
      </p:sp>
      <p:sp>
        <p:nvSpPr>
          <p:cNvPr id="3" name="Marcador de contenido 2"/>
          <p:cNvSpPr>
            <a:spLocks noGrp="1"/>
          </p:cNvSpPr>
          <p:nvPr>
            <p:ph idx="1"/>
          </p:nvPr>
        </p:nvSpPr>
        <p:spPr/>
        <p:txBody>
          <a:bodyPr/>
          <a:lstStyle/>
          <a:p>
            <a:endParaRPr lang="es-ES" dirty="0" smtClean="0"/>
          </a:p>
          <a:p>
            <a:endParaRPr lang="es-ES" dirty="0"/>
          </a:p>
          <a:p>
            <a:endParaRPr lang="es-ES" dirty="0" smtClean="0"/>
          </a:p>
          <a:p>
            <a:endParaRPr lang="es-ES" dirty="0"/>
          </a:p>
          <a:p>
            <a:endParaRPr lang="es-ES" dirty="0" smtClean="0"/>
          </a:p>
          <a:p>
            <a:endParaRPr lang="en-US" dirty="0"/>
          </a:p>
        </p:txBody>
      </p:sp>
      <p:sp>
        <p:nvSpPr>
          <p:cNvPr id="7" name="Rectángulo 6"/>
          <p:cNvSpPr/>
          <p:nvPr/>
        </p:nvSpPr>
        <p:spPr>
          <a:xfrm>
            <a:off x="571499" y="1123951"/>
            <a:ext cx="5815013" cy="7725192"/>
          </a:xfrm>
          <a:prstGeom prst="rect">
            <a:avLst/>
          </a:prstGeom>
        </p:spPr>
        <p:txBody>
          <a:bodyPr wrap="square">
            <a:spAutoFit/>
          </a:bodyPr>
          <a:lstStyle/>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smtClean="0">
              <a:latin typeface="Century Gothic" panose="020B0502020202020204" pitchFamily="34" charset="0"/>
              <a:ea typeface="Calibri" panose="020F0502020204030204" pitchFamily="34" charset="0"/>
              <a:cs typeface="Arial" panose="020B0604020202020204" pitchFamily="34" charset="0"/>
            </a:endParaRPr>
          </a:p>
          <a:p>
            <a:endParaRPr lang="es-ES_tradnl" sz="1600" dirty="0">
              <a:latin typeface="Century Gothic" panose="020B0502020202020204" pitchFamily="34" charset="0"/>
              <a:ea typeface="Calibri" panose="020F0502020204030204" pitchFamily="34" charset="0"/>
              <a:cs typeface="Arial" panose="020B0604020202020204" pitchFamily="34" charset="0"/>
            </a:endParaRPr>
          </a:p>
          <a:p>
            <a:pPr algn="just"/>
            <a:r>
              <a:rPr lang="es-ES_tradnl" sz="1600" dirty="0" smtClean="0">
                <a:latin typeface="Century Gothic" panose="020B0502020202020204" pitchFamily="34" charset="0"/>
                <a:ea typeface="Calibri" panose="020F0502020204030204" pitchFamily="34" charset="0"/>
                <a:cs typeface="Arial" panose="020B0604020202020204" pitchFamily="34" charset="0"/>
              </a:rPr>
              <a:t>Del </a:t>
            </a:r>
            <a:r>
              <a:rPr lang="es-ES_tradnl" sz="1600" dirty="0">
                <a:latin typeface="Century Gothic" panose="020B0502020202020204" pitchFamily="34" charset="0"/>
                <a:ea typeface="Calibri" panose="020F0502020204030204" pitchFamily="34" charset="0"/>
                <a:cs typeface="Arial" panose="020B0604020202020204" pitchFamily="34" charset="0"/>
              </a:rPr>
              <a:t>total de la inversión realizada en la vigencia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2021, </a:t>
            </a:r>
            <a:r>
              <a:rPr lang="es-ES_tradnl" sz="1600" dirty="0">
                <a:latin typeface="Century Gothic" panose="020B0502020202020204" pitchFamily="34" charset="0"/>
                <a:ea typeface="Calibri" panose="020F0502020204030204" pitchFamily="34" charset="0"/>
                <a:cs typeface="Arial" panose="020B0604020202020204" pitchFamily="34" charset="0"/>
              </a:rPr>
              <a:t>que asciende a la suma de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$77,024 </a:t>
            </a:r>
            <a:r>
              <a:rPr lang="es-ES_tradnl" sz="1600" dirty="0">
                <a:latin typeface="Century Gothic" panose="020B0502020202020204" pitchFamily="34" charset="0"/>
                <a:ea typeface="Calibri" panose="020F0502020204030204" pitchFamily="34" charset="0"/>
                <a:cs typeface="Arial" panose="020B0604020202020204" pitchFamily="34" charset="0"/>
              </a:rPr>
              <a:t>millones, </a:t>
            </a:r>
            <a:r>
              <a:rPr lang="es-ES_tradnl" sz="1600" dirty="0" smtClean="0">
                <a:latin typeface="Century Gothic" panose="020B0502020202020204" pitchFamily="34" charset="0"/>
                <a:ea typeface="Calibri" panose="020F0502020204030204" pitchFamily="34" charset="0"/>
                <a:cs typeface="Arial" panose="020B0604020202020204" pitchFamily="34" charset="0"/>
              </a:rPr>
              <a:t>se evidencian que la mayor participación o ejecución  para el 2021 se realizo en la Dimensión Educación con un 23% , e Infraestructura 19% Seguidas por Salud, Cultura, y Social con un 9%, Seguridad 7%, y con las demás dimensiones se cubre las necesidades dela comunidad y en cumplimiento con el Plan de Desarrollo..</a:t>
            </a:r>
            <a:endParaRPr lang="en-US" sz="1600" dirty="0"/>
          </a:p>
        </p:txBody>
      </p:sp>
      <p:pic>
        <p:nvPicPr>
          <p:cNvPr id="9" name="Imagen 8"/>
          <p:cNvPicPr>
            <a:picLocks noChangeAspect="1"/>
          </p:cNvPicPr>
          <p:nvPr/>
        </p:nvPicPr>
        <p:blipFill rotWithShape="1">
          <a:blip r:embed="rId2"/>
          <a:srcRect l="20119" t="29097" r="39793" b="10609"/>
          <a:stretch/>
        </p:blipFill>
        <p:spPr>
          <a:xfrm>
            <a:off x="352831" y="1123951"/>
            <a:ext cx="6252347" cy="5286910"/>
          </a:xfrm>
          <a:prstGeom prst="rect">
            <a:avLst/>
          </a:prstGeom>
        </p:spPr>
      </p:pic>
    </p:spTree>
    <p:extLst>
      <p:ext uri="{BB962C8B-B14F-4D97-AF65-F5344CB8AC3E}">
        <p14:creationId xmlns:p14="http://schemas.microsoft.com/office/powerpoint/2010/main" val="2375093027"/>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OCANCIPA">
      <a:majorFont>
        <a:latin typeface="Gotham"/>
        <a:ea typeface=""/>
        <a:cs typeface=""/>
      </a:majorFont>
      <a:minorFont>
        <a:latin typeface="Gotham"/>
        <a:ea typeface=""/>
        <a:cs typeface=""/>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OCANCIPA">
      <a:majorFont>
        <a:latin typeface="Gotham"/>
        <a:ea typeface=""/>
        <a:cs typeface=""/>
      </a:majorFont>
      <a:minorFont>
        <a:latin typeface="Gotha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6259</TotalTime>
  <Words>690</Words>
  <Application>Microsoft Office PowerPoint</Application>
  <PresentationFormat>Carta (216 x 279 mm)</PresentationFormat>
  <Paragraphs>125</Paragraphs>
  <Slides>12</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12</vt:i4>
      </vt:variant>
    </vt:vector>
  </HeadingPairs>
  <TitlesOfParts>
    <vt:vector size="19" baseType="lpstr">
      <vt:lpstr>Arial</vt:lpstr>
      <vt:lpstr>Calibri</vt:lpstr>
      <vt:lpstr>Century Gothic</vt:lpstr>
      <vt:lpstr>Gotham</vt:lpstr>
      <vt:lpstr>Times New Roman</vt:lpstr>
      <vt:lpstr>Tema de Office</vt:lpstr>
      <vt:lpstr>Diseño personalizado</vt:lpstr>
      <vt:lpstr>Presentación de PowerPoint</vt:lpstr>
      <vt:lpstr>SECRETARÍA  DE HACIENDA – INFORME DE GESTIÓN FINANCIERA</vt:lpstr>
      <vt:lpstr>Presentación de PowerPoint</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NOMBRE DE LA SECRETARÍA Y/O OFICINA</dc:title>
  <dc:creator>Juan Carlos Rodríguez</dc:creator>
  <cp:lastModifiedBy>User</cp:lastModifiedBy>
  <cp:revision>289</cp:revision>
  <dcterms:created xsi:type="dcterms:W3CDTF">2021-12-27T17:16:24Z</dcterms:created>
  <dcterms:modified xsi:type="dcterms:W3CDTF">2022-02-01T03:02:34Z</dcterms:modified>
</cp:coreProperties>
</file>